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comments/comment4.xml" ContentType="application/vnd.openxmlformats-officedocument.presentationml.comments+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ppt/comments/comment5.xml" ContentType="application/vnd.openxmlformats-officedocument.presentationml.comments+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comments/comment2.xml" ContentType="application/vnd.openxmlformats-officedocument.presentationml.comments+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comments/comment3.xml" ContentType="application/vnd.openxmlformats-officedocument.presentationml.comments+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notesSlides/notesSlide6.xml" ContentType="application/vnd.openxmlformats-officedocument.presentationml.notesSlide+xml"/>
  <Override PartName="/ppt/legacyDocTextInfo.bin" ContentType="application/vnd.ms-office.legacyDocTextInfo"/>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Default Extension="bin" ContentType="application/vnd.ms-office.legacyDiagramText"/>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3"/>
  </p:notesMasterIdLst>
  <p:handoutMasterIdLst>
    <p:handoutMasterId r:id="rId114"/>
  </p:handoutMasterIdLst>
  <p:sldIdLst>
    <p:sldId id="321" r:id="rId2"/>
    <p:sldId id="507" r:id="rId3"/>
    <p:sldId id="351" r:id="rId4"/>
    <p:sldId id="352" r:id="rId5"/>
    <p:sldId id="353" r:id="rId6"/>
    <p:sldId id="354" r:id="rId7"/>
    <p:sldId id="408" r:id="rId8"/>
    <p:sldId id="394" r:id="rId9"/>
    <p:sldId id="341" r:id="rId10"/>
    <p:sldId id="405" r:id="rId11"/>
    <p:sldId id="401" r:id="rId12"/>
    <p:sldId id="402" r:id="rId13"/>
    <p:sldId id="491" r:id="rId14"/>
    <p:sldId id="492" r:id="rId15"/>
    <p:sldId id="268" r:id="rId16"/>
    <p:sldId id="302" r:id="rId17"/>
    <p:sldId id="269" r:id="rId18"/>
    <p:sldId id="303" r:id="rId19"/>
    <p:sldId id="270" r:id="rId20"/>
    <p:sldId id="324" r:id="rId21"/>
    <p:sldId id="393" r:id="rId22"/>
    <p:sldId id="271" r:id="rId23"/>
    <p:sldId id="343" r:id="rId24"/>
    <p:sldId id="272" r:id="rId25"/>
    <p:sldId id="326" r:id="rId26"/>
    <p:sldId id="273" r:id="rId27"/>
    <p:sldId id="363" r:id="rId28"/>
    <p:sldId id="278" r:id="rId29"/>
    <p:sldId id="279" r:id="rId30"/>
    <p:sldId id="313" r:id="rId31"/>
    <p:sldId id="398" r:id="rId32"/>
    <p:sldId id="399" r:id="rId33"/>
    <p:sldId id="400" r:id="rId34"/>
    <p:sldId id="280" r:id="rId35"/>
    <p:sldId id="281" r:id="rId36"/>
    <p:sldId id="397" r:id="rId37"/>
    <p:sldId id="395" r:id="rId38"/>
    <p:sldId id="489" r:id="rId39"/>
    <p:sldId id="334" r:id="rId40"/>
    <p:sldId id="283" r:id="rId41"/>
    <p:sldId id="282" r:id="rId42"/>
    <p:sldId id="403" r:id="rId43"/>
    <p:sldId id="406" r:id="rId44"/>
    <p:sldId id="419" r:id="rId45"/>
    <p:sldId id="420" r:id="rId46"/>
    <p:sldId id="421" r:id="rId47"/>
    <p:sldId id="422" r:id="rId48"/>
    <p:sldId id="423" r:id="rId49"/>
    <p:sldId id="424" r:id="rId50"/>
    <p:sldId id="425" r:id="rId51"/>
    <p:sldId id="426" r:id="rId52"/>
    <p:sldId id="428" r:id="rId53"/>
    <p:sldId id="429" r:id="rId54"/>
    <p:sldId id="430" r:id="rId55"/>
    <p:sldId id="431" r:id="rId56"/>
    <p:sldId id="432" r:id="rId57"/>
    <p:sldId id="434" r:id="rId58"/>
    <p:sldId id="435" r:id="rId59"/>
    <p:sldId id="436" r:id="rId60"/>
    <p:sldId id="437" r:id="rId61"/>
    <p:sldId id="438" r:id="rId62"/>
    <p:sldId id="439" r:id="rId63"/>
    <p:sldId id="440" r:id="rId64"/>
    <p:sldId id="442" r:id="rId65"/>
    <p:sldId id="443" r:id="rId66"/>
    <p:sldId id="445" r:id="rId67"/>
    <p:sldId id="446" r:id="rId68"/>
    <p:sldId id="447" r:id="rId69"/>
    <p:sldId id="448" r:id="rId70"/>
    <p:sldId id="453" r:id="rId71"/>
    <p:sldId id="454" r:id="rId72"/>
    <p:sldId id="455" r:id="rId73"/>
    <p:sldId id="456" r:id="rId74"/>
    <p:sldId id="457" r:id="rId75"/>
    <p:sldId id="503" r:id="rId76"/>
    <p:sldId id="458" r:id="rId77"/>
    <p:sldId id="459" r:id="rId78"/>
    <p:sldId id="461" r:id="rId79"/>
    <p:sldId id="494" r:id="rId80"/>
    <p:sldId id="462" r:id="rId81"/>
    <p:sldId id="464" r:id="rId82"/>
    <p:sldId id="465" r:id="rId83"/>
    <p:sldId id="466" r:id="rId84"/>
    <p:sldId id="467" r:id="rId85"/>
    <p:sldId id="468" r:id="rId86"/>
    <p:sldId id="470" r:id="rId87"/>
    <p:sldId id="471" r:id="rId88"/>
    <p:sldId id="472" r:id="rId89"/>
    <p:sldId id="473" r:id="rId90"/>
    <p:sldId id="474" r:id="rId91"/>
    <p:sldId id="476" r:id="rId92"/>
    <p:sldId id="504" r:id="rId93"/>
    <p:sldId id="505" r:id="rId94"/>
    <p:sldId id="477" r:id="rId95"/>
    <p:sldId id="478" r:id="rId96"/>
    <p:sldId id="479" r:id="rId97"/>
    <p:sldId id="480" r:id="rId98"/>
    <p:sldId id="481" r:id="rId99"/>
    <p:sldId id="482" r:id="rId100"/>
    <p:sldId id="483" r:id="rId101"/>
    <p:sldId id="484" r:id="rId102"/>
    <p:sldId id="485" r:id="rId103"/>
    <p:sldId id="486" r:id="rId104"/>
    <p:sldId id="498" r:id="rId105"/>
    <p:sldId id="499" r:id="rId106"/>
    <p:sldId id="500" r:id="rId107"/>
    <p:sldId id="501" r:id="rId108"/>
    <p:sldId id="502" r:id="rId109"/>
    <p:sldId id="488" r:id="rId110"/>
    <p:sldId id="497" r:id="rId111"/>
    <p:sldId id="506" r:id="rId112"/>
  </p:sldIdLst>
  <p:sldSz cx="9144000" cy="6858000" type="screen4x3"/>
  <p:notesSz cx="6858000" cy="9144000"/>
  <p:defaultTextStyle>
    <a:defPPr>
      <a:defRPr lang="pl-PL"/>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7"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97979"/>
    <a:srgbClr val="006600"/>
    <a:srgbClr val="003300"/>
    <a:srgbClr val="DDDDDD"/>
    <a:srgbClr val="FFFFFF"/>
    <a:srgbClr val="C0C0C0"/>
    <a:srgbClr val="00478E"/>
    <a:srgbClr val="1D07B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49" autoAdjust="0"/>
    <p:restoredTop sz="74928" autoAdjust="0"/>
  </p:normalViewPr>
  <p:slideViewPr>
    <p:cSldViewPr snapToGrid="0">
      <p:cViewPr varScale="1">
        <p:scale>
          <a:sx n="41" d="100"/>
          <a:sy n="41" d="100"/>
        </p:scale>
        <p:origin x="-1445" y="-67"/>
      </p:cViewPr>
      <p:guideLst>
        <p:guide orient="horz" pos="2160"/>
        <p:guide pos="2880"/>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74" d="100"/>
          <a:sy n="74" d="100"/>
        </p:scale>
        <p:origin x="-1878" y="-90"/>
      </p:cViewPr>
      <p:guideLst>
        <p:guide orient="horz" pos="2880"/>
        <p:guide pos="2160"/>
      </p:guideLst>
    </p:cSldViewPr>
  </p:notesViewPr>
  <p:gridSpacing cx="46085125" cy="46085125"/>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notesMaster" Target="notesMasters/notesMaster1.xml"/><Relationship Id="rId11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handoutMaster" Target="handoutMasters/handoutMaster1.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microsoft.com/office/2006/relationships/legacyDocTextInfo" Target="legacyDocTextInfo.bin"/><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0-10-05T09:28:37.662" idx="1">
    <p:pos x="5758" y="0"/>
    <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0-10-05T09:40:17.357" idx="3">
    <p:pos x="5183" y="216"/>
    <p:text>kolejność poszczególnych slajdów należy dostosować do zmiany dokonanej na tym slajdzie</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10-10-05T11:18:36.410" idx="4">
    <p:pos x="5521" y="1037"/>
    <p:text>PDW może być indywidualny lub dla grupy uczniów o jednorodnym rozpoznaniu</p:text>
  </p:cm>
  <p:cm authorId="0" dt="2010-10-05T11:20:17.251" idx="5">
    <p:pos x="301" y="2098"/>
    <p:text>slajd niespójny z materiałami </p:text>
  </p:cm>
</p:cmLst>
</file>

<file path=ppt/comments/comment4.xml><?xml version="1.0" encoding="utf-8"?>
<p:cmLst xmlns:a="http://schemas.openxmlformats.org/drawingml/2006/main" xmlns:r="http://schemas.openxmlformats.org/officeDocument/2006/relationships" xmlns:p="http://schemas.openxmlformats.org/presentationml/2006/main">
  <p:cm authorId="0" dt="2010-10-05T11:23:21.731" idx="7">
    <p:pos x="4498" y="287"/>
    <p:text>lekcje to również są zajęcia edukacyjne</p:text>
  </p:cm>
</p:cmLst>
</file>

<file path=ppt/comments/comment5.xml><?xml version="1.0" encoding="utf-8"?>
<p:cmLst xmlns:a="http://schemas.openxmlformats.org/drawingml/2006/main" xmlns:r="http://schemas.openxmlformats.org/officeDocument/2006/relationships" xmlns:p="http://schemas.openxmlformats.org/presentationml/2006/main">
  <p:cm authorId="0" dt="2010-10-05T11:22:09.342" idx="6">
    <p:pos x="5154" y="333"/>
    <p:text>uczniowi z ADHD nie robi się takiehj oceny gdyż ADHD to nie jest ani niepełnosprawność ani niedostosowanie społeczne 
dla tych uczniów jest opinia poradni lub rozpoznanie dokonane przez zespół i potem PDW</p:text>
  </p:cm>
</p:cmLst>
</file>

<file path=ppt/drawings/_rels/vmlDrawing2.vml.rels><?xml version="1.0" encoding="UTF-8" standalone="yes"?>
<Relationships xmlns="http://schemas.openxmlformats.org/package/2006/relationships"><Relationship Id="rId3" Type="http://schemas.microsoft.com/office/2006/relationships/legacyDiagramText" Target="legacyDiagramText3.bin"/><Relationship Id="rId2" Type="http://schemas.microsoft.com/office/2006/relationships/legacyDiagramText" Target="legacyDiagramText2.bin"/><Relationship Id="rId1" Type="http://schemas.microsoft.com/office/2006/relationships/legacyDiagramText" Target="legacyDiagramText1.bin"/><Relationship Id="rId5" Type="http://schemas.microsoft.com/office/2006/relationships/legacyDiagramText" Target="legacyDiagramText5.bin"/><Relationship Id="rId4" Type="http://schemas.microsoft.com/office/2006/relationships/legacyDiagramText" Target="legacyDiagramText4.bin"/></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pl-PL"/>
          </a:p>
        </p:txBody>
      </p:sp>
      <p:sp>
        <p:nvSpPr>
          <p:cNvPr id="3" name="Symbol zastępczy daty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E823A37-DC58-4949-873D-8674CD68DF9A}" type="datetimeFigureOut">
              <a:rPr lang="pl-PL"/>
              <a:pPr>
                <a:defRPr/>
              </a:pPr>
              <a:t>2013-11-18</a:t>
            </a:fld>
            <a:endParaRPr lang="pl-PL"/>
          </a:p>
        </p:txBody>
      </p:sp>
      <p:sp>
        <p:nvSpPr>
          <p:cNvPr id="4" name="Symbol zastępczy stopki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pl-PL"/>
          </a:p>
        </p:txBody>
      </p:sp>
      <p:sp>
        <p:nvSpPr>
          <p:cNvPr id="5" name="Symbol zastępczy numeru slajd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64EF96C-80A1-4177-A4F6-97F6F360A402}" type="slidenum">
              <a:rPr lang="pl-PL"/>
              <a:pPr>
                <a:defRPr/>
              </a:pPr>
              <a:t>‹#›</a:t>
            </a:fld>
            <a:endParaRPr lang="pl-P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pl-PL"/>
          </a:p>
        </p:txBody>
      </p:sp>
      <p:sp>
        <p:nvSpPr>
          <p:cNvPr id="307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pl-PL"/>
          </a:p>
        </p:txBody>
      </p:sp>
      <p:sp>
        <p:nvSpPr>
          <p:cNvPr id="115716"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pl-PL"/>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894A96E-D3AC-447B-9ECC-D3D0D66A1899}" type="slidenum">
              <a:rPr lang="pl-PL"/>
              <a:pPr>
                <a:defRPr/>
              </a:pPr>
              <a:t>‹#›</a:t>
            </a:fld>
            <a:endParaRPr lang="pl-P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ymbol zastępczy obrazu slajdu 1"/>
          <p:cNvSpPr>
            <a:spLocks noGrp="1" noRot="1" noChangeAspect="1" noTextEdit="1"/>
          </p:cNvSpPr>
          <p:nvPr>
            <p:ph type="sldImg"/>
          </p:nvPr>
        </p:nvSpPr>
        <p:spPr>
          <a:ln/>
        </p:spPr>
      </p:sp>
      <p:sp>
        <p:nvSpPr>
          <p:cNvPr id="116739" name="Symbol zastępczy notatek 2"/>
          <p:cNvSpPr>
            <a:spLocks noGrp="1"/>
          </p:cNvSpPr>
          <p:nvPr>
            <p:ph type="body" idx="1"/>
          </p:nvPr>
        </p:nvSpPr>
        <p:spPr>
          <a:noFill/>
          <a:ln/>
        </p:spPr>
        <p:txBody>
          <a:bodyPr/>
          <a:lstStyle/>
          <a:p>
            <a:r>
              <a:rPr lang="pl-PL" smtClean="0"/>
              <a:t>Model pracy z uczniem ze specjalnymi potrzebami edukacyjnymi jest częścią projektu: „</a:t>
            </a:r>
            <a:r>
              <a:rPr lang="pl-PL" smtClean="0">
                <a:cs typeface="Arial" charset="0"/>
              </a:rPr>
              <a:t>Podniesienie efektywności kształcenia uczniów ze specjalnymi potrzebami edukacyjnymi</a:t>
            </a:r>
            <a:r>
              <a:rPr lang="pl-PL" smtClean="0"/>
              <a:t>” zrealizowanego przez MEN we współpracy partnerskiej z APS w Warszawie.</a:t>
            </a:r>
          </a:p>
        </p:txBody>
      </p:sp>
      <p:sp>
        <p:nvSpPr>
          <p:cNvPr id="116740" name="Symbol zastępczy numeru slajdu 3"/>
          <p:cNvSpPr>
            <a:spLocks noGrp="1"/>
          </p:cNvSpPr>
          <p:nvPr>
            <p:ph type="sldNum" sz="quarter" idx="5"/>
          </p:nvPr>
        </p:nvSpPr>
        <p:spPr>
          <a:noFill/>
        </p:spPr>
        <p:txBody>
          <a:bodyPr/>
          <a:lstStyle/>
          <a:p>
            <a:fld id="{3FD6D64C-B3D3-4357-BD83-98B758C6D853}" type="slidenum">
              <a:rPr lang="pl-PL" smtClean="0"/>
              <a:pPr/>
              <a:t>1</a:t>
            </a:fld>
            <a:endParaRPr lang="pl-P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ymbol zastępczy obrazu slajdu 1"/>
          <p:cNvSpPr>
            <a:spLocks noGrp="1" noRot="1" noChangeAspect="1" noTextEdit="1"/>
          </p:cNvSpPr>
          <p:nvPr>
            <p:ph type="sldImg"/>
          </p:nvPr>
        </p:nvSpPr>
        <p:spPr>
          <a:ln/>
        </p:spPr>
      </p:sp>
      <p:sp>
        <p:nvSpPr>
          <p:cNvPr id="236547" name="Symbol zastępczy notatek 2"/>
          <p:cNvSpPr>
            <a:spLocks noGrp="1"/>
          </p:cNvSpPr>
          <p:nvPr>
            <p:ph type="body" idx="1"/>
          </p:nvPr>
        </p:nvSpPr>
        <p:spPr>
          <a:noFill/>
          <a:ln/>
        </p:spPr>
        <p:txBody>
          <a:bodyPr/>
          <a:lstStyle/>
          <a:p>
            <a:pPr algn="just">
              <a:buFont typeface="Wingdings" pitchFamily="2" charset="2"/>
              <a:buNone/>
            </a:pPr>
            <a:r>
              <a:rPr lang="pl-PL" smtClean="0"/>
              <a:t>Trochimiak B. (2010). </a:t>
            </a:r>
            <a:r>
              <a:rPr lang="pl-PL" i="1" smtClean="0"/>
              <a:t>Model pracy z uczniem ze specjalnymi potrzebami edukacyjnymi. </a:t>
            </a:r>
            <a:r>
              <a:rPr lang="pl-PL" smtClean="0"/>
              <a:t>W: Podniesienie efektywności kształcenia uczniów ze specjalnymi potrzebami edukacyjnymi. </a:t>
            </a:r>
            <a:r>
              <a:rPr lang="pl-PL" b="1" smtClean="0"/>
              <a:t>Materiały szkoleniowe. Część II, s. 5 – 27</a:t>
            </a:r>
            <a:r>
              <a:rPr lang="pl-PL" smtClean="0"/>
              <a:t>, slajdy od 2 do 43. </a:t>
            </a:r>
            <a:endParaRPr lang="en-US" smtClean="0"/>
          </a:p>
          <a:p>
            <a:pPr algn="just">
              <a:buFont typeface="Wingdings" pitchFamily="2" charset="2"/>
              <a:buNone/>
            </a:pPr>
            <a:endParaRPr lang="pl-PL" smtClean="0"/>
          </a:p>
          <a:p>
            <a:pPr algn="just">
              <a:buFont typeface="Wingdings" pitchFamily="2" charset="2"/>
              <a:buNone/>
            </a:pPr>
            <a:r>
              <a:rPr lang="pl-PL" smtClean="0"/>
              <a:t>Prezentowany model pracy z uczniem ze specjalnymi potrzebami edukacyjnymi zawiera rozwiązania zgodne ze zmianami w prawie oświatowym, które umożliwiają edukacji polskiej podejmowanie wyzwań charakterystycznych dla szkoły współczesnej. </a:t>
            </a:r>
          </a:p>
          <a:p>
            <a:pPr algn="just">
              <a:buFont typeface="Wingdings" pitchFamily="2" charset="2"/>
              <a:buNone/>
            </a:pPr>
            <a:endParaRPr lang="pl-PL" smtClean="0"/>
          </a:p>
        </p:txBody>
      </p:sp>
      <p:sp>
        <p:nvSpPr>
          <p:cNvPr id="236548" name="Symbol zastępczy numeru slajdu 3"/>
          <p:cNvSpPr txBox="1">
            <a:spLocks noGrp="1"/>
          </p:cNvSpPr>
          <p:nvPr/>
        </p:nvSpPr>
        <p:spPr bwMode="auto">
          <a:xfrm>
            <a:off x="3886200" y="8686800"/>
            <a:ext cx="2971800" cy="457200"/>
          </a:xfrm>
          <a:prstGeom prst="rect">
            <a:avLst/>
          </a:prstGeom>
          <a:noFill/>
          <a:ln w="9525">
            <a:noFill/>
            <a:miter lim="800000"/>
            <a:headEnd/>
            <a:tailEnd/>
          </a:ln>
        </p:spPr>
        <p:txBody>
          <a:bodyPr anchor="b"/>
          <a:lstStyle/>
          <a:p>
            <a:pPr algn="r"/>
            <a:fld id="{4E125F12-87EE-4B94-B9F3-61697AD734AD}" type="slidenum">
              <a:rPr lang="pl-PL" sz="1200"/>
              <a:pPr algn="r"/>
              <a:t>2</a:t>
            </a:fld>
            <a:endParaRPr lang="pl-PL"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ymbol zastępczy obrazu slajdu 1"/>
          <p:cNvSpPr>
            <a:spLocks noGrp="1" noRot="1" noChangeAspect="1" noTextEdit="1"/>
          </p:cNvSpPr>
          <p:nvPr>
            <p:ph type="sldImg"/>
          </p:nvPr>
        </p:nvSpPr>
        <p:spPr>
          <a:ln/>
        </p:spPr>
      </p:sp>
      <p:sp>
        <p:nvSpPr>
          <p:cNvPr id="117763" name="Symbol zastępczy notatek 2"/>
          <p:cNvSpPr>
            <a:spLocks noGrp="1"/>
          </p:cNvSpPr>
          <p:nvPr>
            <p:ph type="body" idx="1"/>
          </p:nvPr>
        </p:nvSpPr>
        <p:spPr>
          <a:noFill/>
          <a:ln/>
        </p:spPr>
        <p:txBody>
          <a:bodyPr/>
          <a:lstStyle/>
          <a:p>
            <a:pPr algn="just">
              <a:buFont typeface="Wingdings" pitchFamily="2" charset="2"/>
              <a:buNone/>
            </a:pPr>
            <a:r>
              <a:rPr lang="pl-PL" smtClean="0"/>
              <a:t>Model przeznaczony jest do wykorzystania w pracy z uczniem, który ma trudności w realizacji standardów wymagań zawartych w podstawie</a:t>
            </a:r>
            <a:r>
              <a:rPr lang="pl-PL" b="1" smtClean="0"/>
              <a:t> </a:t>
            </a:r>
            <a:r>
              <a:rPr lang="pl-PL" smtClean="0"/>
              <a:t>programowej wychowania przedszkolnego oraz kształcenia ogólnego w poszczególnych typach szkół. Trudności ucznia mogą wynikać z niepełnosprawności sensorycznej, intelektualnej, ograniczeń zdrowotnych i środowiskowych. </a:t>
            </a:r>
          </a:p>
          <a:p>
            <a:pPr algn="just">
              <a:buFont typeface="Wingdings" pitchFamily="2" charset="2"/>
              <a:buChar char="q"/>
            </a:pPr>
            <a:r>
              <a:rPr lang="pl-PL" smtClean="0"/>
              <a:t> Wśród uczniów mogą znaleźć się dzieci posiadające orzeczenie o potrzebie kształcenia specjalnego, orzeczenia innego typu lub opinie wydane przez PPPP. </a:t>
            </a:r>
          </a:p>
          <a:p>
            <a:pPr algn="just">
              <a:buFont typeface="Wingdings" pitchFamily="2" charset="2"/>
              <a:buChar char="q"/>
            </a:pPr>
            <a:r>
              <a:rPr lang="pl-PL" smtClean="0"/>
              <a:t> W przedszkolu, szkole lub placówce mogą znaleźć się też uczniowie, u których nauczyciele, wychowawcy grup wychowawczych i specjaliści prowadzący zajęcia z uczniem widzą trudności z nauką lub inne problemy, chociaż uczniowie ci nie posiadają żadnego dokumentu na potwierdzenie takiego stanu rzeczy. </a:t>
            </a:r>
          </a:p>
          <a:p>
            <a:pPr algn="just">
              <a:buFont typeface="Wingdings" pitchFamily="2" charset="2"/>
              <a:buNone/>
            </a:pPr>
            <a:r>
              <a:rPr lang="pl-PL" smtClean="0"/>
              <a:t>Model może być również wykorzystany w pracy z uczniem szczególnie uzdolnionym, który nie ma trudności w realizacji standardów wymagań edukacyjnych, ale potrzebuje innego typu wsparcia psychologiczno-pedagogicznego. </a:t>
            </a:r>
          </a:p>
          <a:p>
            <a:pPr algn="just"/>
            <a:endParaRPr lang="pl-PL" b="1" smtClean="0"/>
          </a:p>
          <a:p>
            <a:pPr algn="just"/>
            <a:endParaRPr lang="pl-PL" b="1" smtClean="0"/>
          </a:p>
          <a:p>
            <a:pPr algn="just"/>
            <a:endParaRPr lang="pl-PL" b="1" smtClean="0"/>
          </a:p>
        </p:txBody>
      </p:sp>
      <p:sp>
        <p:nvSpPr>
          <p:cNvPr id="117764" name="Symbol zastępczy numeru slajdu 3"/>
          <p:cNvSpPr>
            <a:spLocks noGrp="1"/>
          </p:cNvSpPr>
          <p:nvPr>
            <p:ph type="sldNum" sz="quarter" idx="5"/>
          </p:nvPr>
        </p:nvSpPr>
        <p:spPr>
          <a:noFill/>
        </p:spPr>
        <p:txBody>
          <a:bodyPr/>
          <a:lstStyle/>
          <a:p>
            <a:fld id="{0BE5C3A7-5EF9-4396-A8D2-61ECABFC0681}" type="slidenum">
              <a:rPr lang="pl-PL" smtClean="0"/>
              <a:pPr/>
              <a:t>3</a:t>
            </a:fld>
            <a:endParaRPr lang="pl-P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ymbol zastępczy obrazu slajdu 1"/>
          <p:cNvSpPr>
            <a:spLocks noGrp="1" noRot="1" noChangeAspect="1" noTextEdit="1"/>
          </p:cNvSpPr>
          <p:nvPr>
            <p:ph type="sldImg"/>
          </p:nvPr>
        </p:nvSpPr>
        <p:spPr>
          <a:ln/>
        </p:spPr>
      </p:sp>
      <p:sp>
        <p:nvSpPr>
          <p:cNvPr id="118787" name="Symbol zastępczy notatek 2"/>
          <p:cNvSpPr>
            <a:spLocks noGrp="1"/>
          </p:cNvSpPr>
          <p:nvPr>
            <p:ph type="body" idx="1"/>
          </p:nvPr>
        </p:nvSpPr>
        <p:spPr>
          <a:noFill/>
          <a:ln/>
        </p:spPr>
        <p:txBody>
          <a:bodyPr/>
          <a:lstStyle/>
          <a:p>
            <a:pPr algn="just"/>
            <a:r>
              <a:rPr lang="pl-PL" smtClean="0"/>
              <a:t>Dziecko uczęszczające do przedszkola, szkoły lub ośrodka może posiadać orzeczenie o potrzebie kształcenia specjalnego, jeżeli jest niepełnosprawne, niedostosowane społecznie lub jest zagrożone niedostosowaniem społecznym.</a:t>
            </a:r>
          </a:p>
          <a:p>
            <a:pPr algn="just">
              <a:buFont typeface="Wingdings" pitchFamily="2" charset="2"/>
              <a:buChar char="q"/>
            </a:pPr>
            <a:r>
              <a:rPr lang="pl-PL" smtClean="0"/>
              <a:t>Według prawa oświatowego, uczeń niepełnosprawny to ... </a:t>
            </a:r>
            <a:r>
              <a:rPr lang="pl-PL" i="1" smtClean="0"/>
              <a:t>dalsza treść na slajdzie.</a:t>
            </a:r>
          </a:p>
        </p:txBody>
      </p:sp>
      <p:sp>
        <p:nvSpPr>
          <p:cNvPr id="118788" name="Symbol zastępczy numeru slajdu 3"/>
          <p:cNvSpPr>
            <a:spLocks noGrp="1"/>
          </p:cNvSpPr>
          <p:nvPr>
            <p:ph type="sldNum" sz="quarter" idx="5"/>
          </p:nvPr>
        </p:nvSpPr>
        <p:spPr>
          <a:noFill/>
        </p:spPr>
        <p:txBody>
          <a:bodyPr/>
          <a:lstStyle/>
          <a:p>
            <a:fld id="{81A538E1-D90C-47F1-A84B-F34CEF009B19}" type="slidenum">
              <a:rPr lang="pl-PL" smtClean="0"/>
              <a:pPr/>
              <a:t>4</a:t>
            </a:fld>
            <a:endParaRPr lang="pl-P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ymbol zastępczy obrazu slajdu 1"/>
          <p:cNvSpPr>
            <a:spLocks noGrp="1" noRot="1" noChangeAspect="1" noTextEdit="1"/>
          </p:cNvSpPr>
          <p:nvPr>
            <p:ph type="sldImg"/>
          </p:nvPr>
        </p:nvSpPr>
        <p:spPr>
          <a:ln/>
        </p:spPr>
      </p:sp>
      <p:sp>
        <p:nvSpPr>
          <p:cNvPr id="119811" name="Symbol zastępczy notatek 2"/>
          <p:cNvSpPr>
            <a:spLocks noGrp="1"/>
          </p:cNvSpPr>
          <p:nvPr>
            <p:ph type="body" idx="1"/>
          </p:nvPr>
        </p:nvSpPr>
        <p:spPr>
          <a:noFill/>
          <a:ln/>
        </p:spPr>
        <p:txBody>
          <a:bodyPr/>
          <a:lstStyle/>
          <a:p>
            <a:pPr algn="just">
              <a:buFont typeface="Wingdings" pitchFamily="2" charset="2"/>
              <a:buChar char="q"/>
            </a:pPr>
            <a:r>
              <a:rPr lang="pl-PL" smtClean="0"/>
              <a:t> Wśród innych orzeczeń i opinii wydawanych przez PPP brane są pod uwagę następujące: … </a:t>
            </a:r>
            <a:r>
              <a:rPr lang="pl-PL" i="1" smtClean="0"/>
              <a:t>dalsza treść na slajdzie.</a:t>
            </a:r>
          </a:p>
          <a:p>
            <a:pPr algn="just"/>
            <a:endParaRPr lang="pl-PL" smtClean="0"/>
          </a:p>
        </p:txBody>
      </p:sp>
      <p:sp>
        <p:nvSpPr>
          <p:cNvPr id="119812" name="Symbol zastępczy numeru slajdu 3"/>
          <p:cNvSpPr>
            <a:spLocks noGrp="1"/>
          </p:cNvSpPr>
          <p:nvPr>
            <p:ph type="sldNum" sz="quarter" idx="5"/>
          </p:nvPr>
        </p:nvSpPr>
        <p:spPr>
          <a:noFill/>
        </p:spPr>
        <p:txBody>
          <a:bodyPr/>
          <a:lstStyle/>
          <a:p>
            <a:fld id="{0143292B-2E0C-4C7D-98C3-E5F47DE9188B}" type="slidenum">
              <a:rPr lang="pl-PL" smtClean="0"/>
              <a:pPr/>
              <a:t>5</a:t>
            </a:fld>
            <a:endParaRPr lang="pl-P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ymbol zastępczy obrazu slajdu 1"/>
          <p:cNvSpPr>
            <a:spLocks noGrp="1" noRot="1" noChangeAspect="1" noTextEdit="1"/>
          </p:cNvSpPr>
          <p:nvPr>
            <p:ph type="sldImg"/>
          </p:nvPr>
        </p:nvSpPr>
        <p:spPr>
          <a:ln/>
        </p:spPr>
      </p:sp>
      <p:sp>
        <p:nvSpPr>
          <p:cNvPr id="120835" name="Symbol zastępczy notatek 2"/>
          <p:cNvSpPr>
            <a:spLocks noGrp="1"/>
          </p:cNvSpPr>
          <p:nvPr>
            <p:ph type="body" idx="1"/>
          </p:nvPr>
        </p:nvSpPr>
        <p:spPr>
          <a:noFill/>
          <a:ln/>
        </p:spPr>
        <p:txBody>
          <a:bodyPr/>
          <a:lstStyle/>
          <a:p>
            <a:pPr>
              <a:buFont typeface="Wingdings" pitchFamily="2" charset="2"/>
              <a:buChar char="q"/>
            </a:pPr>
            <a:r>
              <a:rPr lang="pl-PL" smtClean="0"/>
              <a:t> Nauczyciel w swojej pracy ma okazję zauważyć, że niektórzy uczniowie mają trudności edukacyjne, nie radzą sobie z realizacją obowiązków szkolnych. O tym, jak prowadzić rozpoznanie przyczyn trudności edukacyjnych będzie mowa w dalszej części prezentacji.</a:t>
            </a:r>
          </a:p>
          <a:p>
            <a:pPr>
              <a:buFont typeface="Wingdings" pitchFamily="2" charset="2"/>
              <a:buChar char="q"/>
            </a:pPr>
            <a:r>
              <a:rPr lang="pl-PL" smtClean="0"/>
              <a:t> Przyjęcie przez nauczyciela postawy osoby dociekającej przyczyn trudności edukacyjnych ucznia może stać się kluczem do podniesienia efektywności kształcenia wszystkich uczniów, nie tylko ze SPE. </a:t>
            </a:r>
          </a:p>
        </p:txBody>
      </p:sp>
      <p:sp>
        <p:nvSpPr>
          <p:cNvPr id="120836" name="Symbol zastępczy numeru slajdu 3"/>
          <p:cNvSpPr>
            <a:spLocks noGrp="1"/>
          </p:cNvSpPr>
          <p:nvPr>
            <p:ph type="sldNum" sz="quarter" idx="5"/>
          </p:nvPr>
        </p:nvSpPr>
        <p:spPr>
          <a:noFill/>
        </p:spPr>
        <p:txBody>
          <a:bodyPr/>
          <a:lstStyle/>
          <a:p>
            <a:fld id="{0C24F8C2-DBE0-4DA1-BC7A-4EE524C26FF3}" type="slidenum">
              <a:rPr lang="pl-PL" smtClean="0"/>
              <a:pPr/>
              <a:t>6</a:t>
            </a:fld>
            <a:endParaRPr lang="pl-P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ymbol zastępczy obrazu slajdu 1"/>
          <p:cNvSpPr>
            <a:spLocks noGrp="1" noRot="1" noChangeAspect="1" noTextEdit="1"/>
          </p:cNvSpPr>
          <p:nvPr>
            <p:ph type="sldImg"/>
          </p:nvPr>
        </p:nvSpPr>
        <p:spPr>
          <a:ln/>
        </p:spPr>
      </p:sp>
      <p:sp>
        <p:nvSpPr>
          <p:cNvPr id="121859" name="Symbol zastępczy notatek 2"/>
          <p:cNvSpPr>
            <a:spLocks noGrp="1"/>
          </p:cNvSpPr>
          <p:nvPr>
            <p:ph type="body" idx="1"/>
          </p:nvPr>
        </p:nvSpPr>
        <p:spPr>
          <a:noFill/>
          <a:ln/>
        </p:spPr>
        <p:txBody>
          <a:bodyPr/>
          <a:lstStyle/>
          <a:p>
            <a:pPr algn="just">
              <a:buFont typeface="Wingdings" pitchFamily="2" charset="2"/>
              <a:buChar char="q"/>
            </a:pPr>
            <a:r>
              <a:rPr lang="pl-PL" smtClean="0"/>
              <a:t> Uczniowie z wszystkich dotąd wymienionych grup nazywani będą dalej uczniami ze specjalnymi potrzebami edukacyjnymi. Katalog ten nie jest zamknięty. Trudno bowiem przewidzieć wszystkie potrzeby ucznia, które należy wspierać</a:t>
            </a:r>
          </a:p>
          <a:p>
            <a:pPr algn="just">
              <a:buFont typeface="Wingdings" pitchFamily="2" charset="2"/>
              <a:buChar char="q"/>
            </a:pPr>
            <a:r>
              <a:rPr lang="pl-PL" smtClean="0"/>
              <a:t> Zamierzonym efektem zmian dokonywanych w zakresie podniesienia efektywności kształcenia uczniów ze SPE jest zaproponowanie Nauczycielom formy organizacji pracy.</a:t>
            </a:r>
          </a:p>
        </p:txBody>
      </p:sp>
      <p:sp>
        <p:nvSpPr>
          <p:cNvPr id="121860" name="Symbol zastępczy numeru slajdu 3"/>
          <p:cNvSpPr>
            <a:spLocks noGrp="1"/>
          </p:cNvSpPr>
          <p:nvPr>
            <p:ph type="sldNum" sz="quarter" idx="5"/>
          </p:nvPr>
        </p:nvSpPr>
        <p:spPr>
          <a:noFill/>
        </p:spPr>
        <p:txBody>
          <a:bodyPr/>
          <a:lstStyle/>
          <a:p>
            <a:fld id="{365F2CC7-4814-4A78-9373-18E7D96B9B4E}" type="slidenum">
              <a:rPr lang="pl-PL" smtClean="0"/>
              <a:pPr/>
              <a:t>7</a:t>
            </a:fld>
            <a:endParaRPr lang="pl-PL"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ymbol zastępczy obrazu slajdu 1"/>
          <p:cNvSpPr>
            <a:spLocks noGrp="1" noRot="1" noChangeAspect="1" noTextEdit="1"/>
          </p:cNvSpPr>
          <p:nvPr>
            <p:ph type="sldImg"/>
          </p:nvPr>
        </p:nvSpPr>
        <p:spPr>
          <a:ln/>
        </p:spPr>
      </p:sp>
      <p:sp>
        <p:nvSpPr>
          <p:cNvPr id="122883" name="Symbol zastępczy notatek 2"/>
          <p:cNvSpPr>
            <a:spLocks noGrp="1"/>
          </p:cNvSpPr>
          <p:nvPr>
            <p:ph type="body" idx="1"/>
          </p:nvPr>
        </p:nvSpPr>
        <p:spPr>
          <a:noFill/>
          <a:ln/>
        </p:spPr>
        <p:txBody>
          <a:bodyPr/>
          <a:lstStyle/>
          <a:p>
            <a:pPr algn="just">
              <a:buFont typeface="Wingdings" pitchFamily="2" charset="2"/>
              <a:buNone/>
            </a:pPr>
            <a:r>
              <a:rPr lang="pl-PL" smtClean="0"/>
              <a:t> Podstawowa idea, z której wynika ogólne podejście do dziecka ze SPE zawarta jest w sentencji Anny Izabeli Brzezińskiej.</a:t>
            </a:r>
          </a:p>
          <a:p>
            <a:pPr algn="just">
              <a:buFont typeface="Wingdings" pitchFamily="2" charset="2"/>
              <a:buChar char="q"/>
            </a:pPr>
            <a:r>
              <a:rPr lang="pl-PL" smtClean="0"/>
              <a:t> W obszarze realizacji działań wspomagających rozwój dziecka ze SPE można wyróżnić dwa podejścia (A. I. Brzezińska, 2009, s. 16, 17):</a:t>
            </a:r>
          </a:p>
          <a:p>
            <a:pPr algn="just"/>
            <a:r>
              <a:rPr lang="pl-PL" smtClean="0"/>
              <a:t>W pierwszym podejściu wspomaganie zmierza do </a:t>
            </a:r>
            <a:r>
              <a:rPr lang="pl-PL" b="1" smtClean="0"/>
              <a:t>zapewnienia dziecku możliwie najlepszych warunków do samodzielnego działania</a:t>
            </a:r>
            <a:r>
              <a:rPr lang="pl-PL" smtClean="0"/>
              <a:t>, stosownie do jego możliwości psychofizycznych i indywidualnych potrzeb, w drugim na pierwszym planie jest niepełnosprawność lub inne zaburzenie oraz związane z tym </a:t>
            </a:r>
            <a:r>
              <a:rPr lang="pl-PL" b="1" smtClean="0"/>
              <a:t>trudności dla rodziców, nauczycieli i specjalistów</a:t>
            </a:r>
            <a:r>
              <a:rPr lang="pl-PL" smtClean="0"/>
              <a:t>.</a:t>
            </a:r>
          </a:p>
          <a:p>
            <a:pPr algn="just">
              <a:buFont typeface="Wingdings" pitchFamily="2" charset="2"/>
              <a:buChar char="q"/>
            </a:pPr>
            <a:r>
              <a:rPr lang="pl-PL" smtClean="0"/>
              <a:t> Wspomagając dziecko na drodze do samodzielności rodzice i Zespół winni mieć na względzie podejście pierwszego typu, to znaczy powinni realizować działania ze świadomością, że </a:t>
            </a:r>
            <a:r>
              <a:rPr lang="pl-PL" b="1" smtClean="0"/>
              <a:t>problem ma przede wszystkim dziecko.</a:t>
            </a:r>
          </a:p>
        </p:txBody>
      </p:sp>
      <p:sp>
        <p:nvSpPr>
          <p:cNvPr id="122884" name="Symbol zastępczy numeru slajdu 3"/>
          <p:cNvSpPr>
            <a:spLocks noGrp="1"/>
          </p:cNvSpPr>
          <p:nvPr>
            <p:ph type="sldNum" sz="quarter" idx="5"/>
          </p:nvPr>
        </p:nvSpPr>
        <p:spPr>
          <a:noFill/>
        </p:spPr>
        <p:txBody>
          <a:bodyPr/>
          <a:lstStyle/>
          <a:p>
            <a:fld id="{8BA5F34D-7863-4915-87CD-2D051AAE5471}" type="slidenum">
              <a:rPr lang="pl-PL" smtClean="0"/>
              <a:pPr/>
              <a:t>8</a:t>
            </a:fld>
            <a:endParaRPr lang="pl-P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ymbol zastępczy obrazu slajdu 1"/>
          <p:cNvSpPr>
            <a:spLocks noGrp="1" noRot="1" noChangeAspect="1" noTextEdit="1"/>
          </p:cNvSpPr>
          <p:nvPr>
            <p:ph type="sldImg"/>
          </p:nvPr>
        </p:nvSpPr>
        <p:spPr>
          <a:ln/>
        </p:spPr>
      </p:sp>
      <p:sp>
        <p:nvSpPr>
          <p:cNvPr id="123907" name="Symbol zastępczy notatek 2"/>
          <p:cNvSpPr>
            <a:spLocks noGrp="1"/>
          </p:cNvSpPr>
          <p:nvPr>
            <p:ph type="body" idx="1"/>
          </p:nvPr>
        </p:nvSpPr>
        <p:spPr>
          <a:noFill/>
          <a:ln/>
        </p:spPr>
        <p:txBody>
          <a:bodyPr/>
          <a:lstStyle/>
          <a:p>
            <a:pPr algn="just">
              <a:buFont typeface="Wingdings" pitchFamily="2" charset="2"/>
              <a:buChar char="q"/>
            </a:pPr>
            <a:r>
              <a:rPr lang="pl-PL" smtClean="0"/>
              <a:t> W modelu pracy z uczniem ze specjalnymi potrzebami edukacyjnymi w przedszkolu, szkole lub placówce wyróżnione zostały trzy poziomy: </a:t>
            </a:r>
            <a:r>
              <a:rPr lang="pl-PL" b="1" smtClean="0"/>
              <a:t>poziom diagnostyczny, programowy i praktyczny.</a:t>
            </a:r>
          </a:p>
          <a:p>
            <a:pPr algn="just">
              <a:buFont typeface="Wingdings" pitchFamily="2" charset="2"/>
              <a:buChar char="q"/>
            </a:pPr>
            <a:r>
              <a:rPr lang="pl-PL" smtClean="0"/>
              <a:t> Legenda do schematu:</a:t>
            </a:r>
          </a:p>
          <a:p>
            <a:pPr algn="just">
              <a:buFont typeface="Wingdings" pitchFamily="2" charset="2"/>
              <a:buChar char="§"/>
            </a:pPr>
            <a:r>
              <a:rPr lang="pl-PL" smtClean="0"/>
              <a:t> Na slajdzie, za pomocą trzech strzałek na górze zaprezentowane zostały symbolicznie </a:t>
            </a:r>
            <a:r>
              <a:rPr lang="pl-PL" b="1" smtClean="0"/>
              <a:t>trzy grupy uczniów ze SPE. </a:t>
            </a:r>
          </a:p>
          <a:p>
            <a:pPr algn="just">
              <a:buFont typeface="Wingdings" pitchFamily="2" charset="2"/>
              <a:buChar char="§"/>
            </a:pPr>
            <a:r>
              <a:rPr lang="pl-PL" smtClean="0"/>
              <a:t> Z lewej strony wymieniona jest poradnia psychologiczno pedagogiczna, w tym specjalistyczna. Nazwa ta ilustruje fakt, iż orzeczenia i opinie, o których była już mowa, wystawiane są przez te właśnie placówki. Poniżej napis przedszkole, szkoła, placówka (ośrodek) oznacza, miejsce realizacji pracy z uczniem ze SPE</a:t>
            </a:r>
          </a:p>
          <a:p>
            <a:pPr algn="just">
              <a:buFont typeface="Wingdings" pitchFamily="2" charset="2"/>
              <a:buChar char="§"/>
            </a:pPr>
            <a:r>
              <a:rPr lang="pl-PL" smtClean="0"/>
              <a:t> Szary prostokąt stanowiący tło</a:t>
            </a:r>
            <a:r>
              <a:rPr lang="pl-PL" b="1" smtClean="0"/>
              <a:t> </a:t>
            </a:r>
            <a:r>
              <a:rPr lang="pl-PL" smtClean="0"/>
              <a:t>dla elementów schematu ilustruje fakt pracy Zespołu osób, o czym będzie mowa w dalszej prezentacji.</a:t>
            </a:r>
          </a:p>
          <a:p>
            <a:pPr algn="just">
              <a:buFont typeface="Wingdings" pitchFamily="2" charset="2"/>
              <a:buChar char="§"/>
            </a:pPr>
            <a:r>
              <a:rPr lang="pl-PL" smtClean="0"/>
              <a:t> Z prawej strony na górze widniej litera P, która symbolizować będzie na następnych schematach poradnię psychologiczno-pedagogiczną, w tym specjalistyczną.</a:t>
            </a:r>
          </a:p>
          <a:p>
            <a:pPr algn="just">
              <a:buFont typeface="Wingdings" pitchFamily="2" charset="2"/>
              <a:buChar char="§"/>
            </a:pPr>
            <a:r>
              <a:rPr lang="pl-PL" smtClean="0"/>
              <a:t> Poniżej pokazany jest podział modelu na poziomy - poziome kreski pokazują granice podziału, podane są nazwy poziomów modelu - cyfry 1, 2, 3 będą je symbolizować na dalszych slajdach.</a:t>
            </a:r>
          </a:p>
          <a:p>
            <a:pPr algn="just">
              <a:buFontTx/>
              <a:buChar char="•"/>
            </a:pPr>
            <a:endParaRPr lang="pl-PL" smtClean="0"/>
          </a:p>
          <a:p>
            <a:pPr algn="just">
              <a:buFont typeface="Wingdings" pitchFamily="2" charset="2"/>
              <a:buChar char="q"/>
            </a:pPr>
            <a:r>
              <a:rPr lang="pl-PL" smtClean="0"/>
              <a:t> Można byłoby postawić pytania: </a:t>
            </a:r>
          </a:p>
          <a:p>
            <a:pPr algn="just">
              <a:buFontTx/>
              <a:buChar char="-"/>
            </a:pPr>
            <a:r>
              <a:rPr lang="pl-PL" smtClean="0"/>
              <a:t> Czy jest sens dzielić postępowanie z uczniem ze SPE na poziomy i omawiać poszczególne fazy?</a:t>
            </a:r>
          </a:p>
          <a:p>
            <a:pPr algn="just">
              <a:buFontTx/>
              <a:buChar char="-"/>
            </a:pPr>
            <a:r>
              <a:rPr lang="pl-PL" smtClean="0"/>
              <a:t> Czy nie da się tego procesu edukacji przedstawić prościej?</a:t>
            </a:r>
          </a:p>
          <a:p>
            <a:pPr algn="just">
              <a:buFont typeface="Wingdings" pitchFamily="2" charset="2"/>
              <a:buChar char="q"/>
            </a:pPr>
            <a:r>
              <a:rPr lang="pl-PL" smtClean="0"/>
              <a:t> Odpowiedzi są następujące:</a:t>
            </a:r>
          </a:p>
          <a:p>
            <a:pPr algn="just"/>
            <a:r>
              <a:rPr lang="pl-PL" smtClean="0"/>
              <a:t>- Gdyby obserwator, spoglądając na dziecko, które nazwaliśmy dzieckiem ze SPE, mógł w sposób idealny odczytać przyczyny trudności z jakimi ma ono do czynienia w swojej edukacji, to nie musielibyśmy określać poszczególnych faz prowadzenia rozpoznania diagnostycznego – pokazanych na schemacie w diagnostycznej części modelu. Mielibyśmy od razy gotowy wynik, potrafilibyśmy trafnie podać wszystkie specjalne potrzeby edukacyjne dziecka, nie wymieniając ich za dużo i nie zapominając o żadnej.</a:t>
            </a:r>
          </a:p>
          <a:p>
            <a:pPr algn="just"/>
            <a:r>
              <a:rPr lang="pl-PL" smtClean="0"/>
              <a:t>- Gdyby następnie można było na podstawie takiego rozpoznania podać idealnie trafne działania, których podjęcie pozwoliłoby dziecku w maksymalnie korzystny dla siebie sposób rozwijać się i edukować, to nauczyciel od razu miałby do dyspozycji idealny program, według którego prowadziłby 100% skuteczną edukację. Można byłoby wtedy zrezygnować z poszukiwania form, metod, potrzebnych do skonstruowania IPET lub ustalenia Planu Działań Wspierających. Niepotrzebne byłoby również podejmowanie działań o charakterze ewaluacyjnym. Raz przyjęta strategia byłaby trafna i nie wymagałaby poprawek.</a:t>
            </a:r>
          </a:p>
          <a:p>
            <a:pPr algn="just">
              <a:buFont typeface="Wingdings" pitchFamily="2" charset="2"/>
              <a:buChar char="q"/>
            </a:pPr>
            <a:r>
              <a:rPr lang="pl-PL" smtClean="0"/>
              <a:t>Tak nie jest niestety. Nie jesteśmy idealni, nie potrafimy stawiać zawsze idealnych diagnoz, ani zawsze stosować idealnych rozwiązań. W związku z powyższym </a:t>
            </a:r>
            <a:r>
              <a:rPr lang="pl-PL" b="1" smtClean="0"/>
              <a:t>w ważnych, złożonych sytuacjach – a w takiej  sytuacji znajduje się każdy uczeń ze SPE – powinniśmy działać zespołowo, kontrolować przebieg i efekty swoich działań</a:t>
            </a:r>
            <a:r>
              <a:rPr lang="pl-PL" smtClean="0"/>
              <a:t>.</a:t>
            </a:r>
          </a:p>
        </p:txBody>
      </p:sp>
      <p:sp>
        <p:nvSpPr>
          <p:cNvPr id="123908" name="Symbol zastępczy numeru slajdu 3"/>
          <p:cNvSpPr>
            <a:spLocks noGrp="1"/>
          </p:cNvSpPr>
          <p:nvPr>
            <p:ph type="sldNum" sz="quarter" idx="5"/>
          </p:nvPr>
        </p:nvSpPr>
        <p:spPr>
          <a:noFill/>
        </p:spPr>
        <p:txBody>
          <a:bodyPr/>
          <a:lstStyle/>
          <a:p>
            <a:fld id="{FFBE6BCB-4287-458E-88BA-28787CAAF6C7}" type="slidenum">
              <a:rPr lang="pl-PL" smtClean="0"/>
              <a:pPr/>
              <a:t>9</a:t>
            </a:fld>
            <a:endParaRPr lang="pl-P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ymbol zastępczy obrazu slajdu 1"/>
          <p:cNvSpPr>
            <a:spLocks noGrp="1" noRot="1" noChangeAspect="1" noTextEdit="1"/>
          </p:cNvSpPr>
          <p:nvPr>
            <p:ph type="sldImg"/>
          </p:nvPr>
        </p:nvSpPr>
        <p:spPr>
          <a:ln/>
        </p:spPr>
      </p:sp>
      <p:sp>
        <p:nvSpPr>
          <p:cNvPr id="124931" name="Symbol zastępczy notatek 2"/>
          <p:cNvSpPr>
            <a:spLocks noGrp="1"/>
          </p:cNvSpPr>
          <p:nvPr>
            <p:ph type="body" idx="1"/>
          </p:nvPr>
        </p:nvSpPr>
        <p:spPr>
          <a:noFill/>
          <a:ln/>
        </p:spPr>
        <p:txBody>
          <a:bodyPr/>
          <a:lstStyle/>
          <a:p>
            <a:pPr algn="just"/>
            <a:r>
              <a:rPr lang="pl-PL" smtClean="0"/>
              <a:t>W skład Zespołu wchodzą następujące osoby: … </a:t>
            </a:r>
            <a:r>
              <a:rPr lang="pl-PL" i="1" smtClean="0"/>
              <a:t>dalsze treści na slajdzie</a:t>
            </a:r>
          </a:p>
          <a:p>
            <a:pPr algn="just"/>
            <a:endParaRPr lang="pl-PL" smtClean="0"/>
          </a:p>
          <a:p>
            <a:pPr algn="just"/>
            <a:endParaRPr lang="pl-PL" smtClean="0"/>
          </a:p>
          <a:p>
            <a:pPr algn="just"/>
            <a:endParaRPr lang="pl-PL" smtClean="0"/>
          </a:p>
        </p:txBody>
      </p:sp>
      <p:sp>
        <p:nvSpPr>
          <p:cNvPr id="124932" name="Symbol zastępczy numeru slajdu 3"/>
          <p:cNvSpPr>
            <a:spLocks noGrp="1"/>
          </p:cNvSpPr>
          <p:nvPr>
            <p:ph type="sldNum" sz="quarter" idx="5"/>
          </p:nvPr>
        </p:nvSpPr>
        <p:spPr>
          <a:noFill/>
        </p:spPr>
        <p:txBody>
          <a:bodyPr/>
          <a:lstStyle/>
          <a:p>
            <a:fld id="{8A82DD73-D967-4650-979E-B08AAC08051C}" type="slidenum">
              <a:rPr lang="pl-PL" smtClean="0"/>
              <a:pPr/>
              <a:t>10</a:t>
            </a:fld>
            <a:endParaRPr lang="pl-P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ymbol zastępczy obrazu slajdu 1"/>
          <p:cNvSpPr>
            <a:spLocks noGrp="1" noRot="1" noChangeAspect="1" noTextEdit="1"/>
          </p:cNvSpPr>
          <p:nvPr>
            <p:ph type="sldImg"/>
          </p:nvPr>
        </p:nvSpPr>
        <p:spPr>
          <a:ln/>
        </p:spPr>
      </p:sp>
      <p:sp>
        <p:nvSpPr>
          <p:cNvPr id="3" name="Symbol zastępczy notatek 2"/>
          <p:cNvSpPr>
            <a:spLocks noGrp="1"/>
          </p:cNvSpPr>
          <p:nvPr>
            <p:ph type="body" idx="1"/>
          </p:nvPr>
        </p:nvSpPr>
        <p:spPr/>
        <p:txBody>
          <a:bodyPr>
            <a:normAutofit lnSpcReduction="10000"/>
          </a:bodyPr>
          <a:lstStyle/>
          <a:p>
            <a:pPr algn="just">
              <a:defRPr/>
            </a:pPr>
            <a:r>
              <a:rPr lang="pl-PL" smtClean="0"/>
              <a:t>Grupa osób tworzących Zespół może realizować swoje działania mając na uwadze różne modele organizacyjne, np.: multidyscyplinarny, interdyscyplinarny, transdyscyplinarny . </a:t>
            </a:r>
          </a:p>
          <a:p>
            <a:pPr algn="just">
              <a:buFont typeface="Wingdings" pitchFamily="2" charset="2"/>
              <a:buNone/>
              <a:defRPr/>
            </a:pPr>
            <a:r>
              <a:rPr lang="pl-PL" smtClean="0"/>
              <a:t>Charakterystyka modeli organizacyjnych pracy Zespołu:</a:t>
            </a:r>
          </a:p>
          <a:p>
            <a:pPr algn="just">
              <a:buFont typeface="Wingdings" pitchFamily="2" charset="2"/>
              <a:buChar char="q"/>
              <a:defRPr/>
            </a:pPr>
            <a:r>
              <a:rPr lang="pl-PL" smtClean="0"/>
              <a:t> W pracy z dzieckiem ze SPE prowadzonej zarówno według modelu </a:t>
            </a:r>
            <a:r>
              <a:rPr lang="pl-PL" b="1" smtClean="0"/>
              <a:t>multidyscyplinarnego jak i interdyscyplinarnego</a:t>
            </a:r>
            <a:r>
              <a:rPr lang="pl-PL" smtClean="0"/>
              <a:t>, rodzice dziecka nie są równoprawnymi członkami Zespołu. Mają jedynie możliwość spotykania się z poszczególnymi jego członkami. Wymiana informacji w Zespole ma charakter nieformalny, spotkania nie są systematyczne</a:t>
            </a:r>
            <a:r>
              <a:rPr lang="pl-PL" b="1" smtClean="0"/>
              <a:t>. </a:t>
            </a:r>
            <a:r>
              <a:rPr lang="pl-PL" smtClean="0"/>
              <a:t>Każdy członek Zespołu przygotowuje oddzielną część IPET lub PDW, prowadzi swoje indywidualne rozpoznanie diagnostyczne</a:t>
            </a:r>
            <a:r>
              <a:rPr lang="pl-PL" b="1" smtClean="0"/>
              <a:t>, </a:t>
            </a:r>
            <a:r>
              <a:rPr lang="pl-PL" smtClean="0"/>
              <a:t>odpowiada za realizację tylko swojej części IPET lub PDW i ewentualną realizację części wspólnych. Taki sposób pracy należy uznać za mniej korzystny dla ucznia.</a:t>
            </a:r>
          </a:p>
          <a:p>
            <a:pPr algn="just">
              <a:buFont typeface="Wingdings" pitchFamily="2" charset="2"/>
              <a:buChar char="q"/>
              <a:defRPr/>
            </a:pPr>
            <a:r>
              <a:rPr lang="pl-PL" smtClean="0"/>
              <a:t> W przypadku Zespołu, który przyjął </a:t>
            </a:r>
            <a:r>
              <a:rPr lang="pl-PL" b="1" smtClean="0"/>
              <a:t>transdyscyplinarną</a:t>
            </a:r>
            <a:r>
              <a:rPr lang="pl-PL" smtClean="0"/>
              <a:t> formę prowadzenia działań spotkania odbywają się regularnie, a rodzice są członkami Zespołu</a:t>
            </a:r>
            <a:r>
              <a:rPr lang="pl-PL" b="1" smtClean="0"/>
              <a:t>. </a:t>
            </a:r>
            <a:r>
              <a:rPr lang="pl-PL" smtClean="0"/>
              <a:t>Wspólnie przygotowywany jest IPET lub PDW, a także wspólna jest odpowiedzialność za ich realizację.</a:t>
            </a:r>
          </a:p>
          <a:p>
            <a:pPr>
              <a:defRPr/>
            </a:pPr>
            <a:endParaRPr lang="pl-PL" dirty="0" smtClean="0"/>
          </a:p>
        </p:txBody>
      </p:sp>
      <p:sp>
        <p:nvSpPr>
          <p:cNvPr id="125956" name="Symbol zastępczy numeru slajdu 3"/>
          <p:cNvSpPr>
            <a:spLocks noGrp="1"/>
          </p:cNvSpPr>
          <p:nvPr>
            <p:ph type="sldNum" sz="quarter" idx="5"/>
          </p:nvPr>
        </p:nvSpPr>
        <p:spPr>
          <a:noFill/>
        </p:spPr>
        <p:txBody>
          <a:bodyPr/>
          <a:lstStyle/>
          <a:p>
            <a:fld id="{6516699B-BD8F-459A-BD1A-15E9DBDF5A4E}" type="slidenum">
              <a:rPr lang="pl-PL" smtClean="0"/>
              <a:pPr/>
              <a:t>11</a:t>
            </a:fld>
            <a:endParaRPr lang="pl-P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ymbol zastępczy obrazu slajdu 1"/>
          <p:cNvSpPr>
            <a:spLocks noGrp="1" noRot="1" noChangeAspect="1" noTextEdit="1"/>
          </p:cNvSpPr>
          <p:nvPr>
            <p:ph type="sldImg"/>
          </p:nvPr>
        </p:nvSpPr>
        <p:spPr>
          <a:ln/>
        </p:spPr>
      </p:sp>
      <p:sp>
        <p:nvSpPr>
          <p:cNvPr id="126979" name="Symbol zastępczy notatek 2"/>
          <p:cNvSpPr>
            <a:spLocks noGrp="1"/>
          </p:cNvSpPr>
          <p:nvPr>
            <p:ph type="body" idx="1"/>
          </p:nvPr>
        </p:nvSpPr>
        <p:spPr>
          <a:noFill/>
          <a:ln/>
        </p:spPr>
        <p:txBody>
          <a:bodyPr/>
          <a:lstStyle/>
          <a:p>
            <a:pPr algn="just">
              <a:buFont typeface="Wingdings" pitchFamily="2" charset="2"/>
              <a:buChar char="q"/>
            </a:pPr>
            <a:r>
              <a:rPr lang="en-US" smtClean="0"/>
              <a:t> </a:t>
            </a:r>
            <a:r>
              <a:rPr lang="pl-PL" smtClean="0"/>
              <a:t>Prowadzenie działań przez Zespół według modelu transdyscyplinarnego, który według Modelu pracy z uczniem ze SPE jest najbardziej pożądaną formą współpracy członków Zespołu, można scharakteryzować w następujący sposób: … </a:t>
            </a:r>
            <a:r>
              <a:rPr lang="pl-PL" i="1" smtClean="0"/>
              <a:t>dalsze treści na slajdzie</a:t>
            </a:r>
          </a:p>
          <a:p>
            <a:pPr algn="just"/>
            <a:endParaRPr lang="pl-PL" smtClean="0"/>
          </a:p>
        </p:txBody>
      </p:sp>
      <p:sp>
        <p:nvSpPr>
          <p:cNvPr id="126980" name="Symbol zastępczy numeru slajdu 3"/>
          <p:cNvSpPr>
            <a:spLocks noGrp="1"/>
          </p:cNvSpPr>
          <p:nvPr>
            <p:ph type="sldNum" sz="quarter" idx="5"/>
          </p:nvPr>
        </p:nvSpPr>
        <p:spPr>
          <a:noFill/>
        </p:spPr>
        <p:txBody>
          <a:bodyPr/>
          <a:lstStyle/>
          <a:p>
            <a:fld id="{CA709A2E-4157-4ED7-9BAB-B6AEF233BB84}" type="slidenum">
              <a:rPr lang="pl-PL" smtClean="0"/>
              <a:pPr/>
              <a:t>12</a:t>
            </a:fld>
            <a:endParaRPr lang="pl-P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ymbol zastępczy obrazu slajdu 1"/>
          <p:cNvSpPr>
            <a:spLocks noGrp="1" noRot="1" noChangeAspect="1" noTextEdit="1"/>
          </p:cNvSpPr>
          <p:nvPr>
            <p:ph type="sldImg"/>
          </p:nvPr>
        </p:nvSpPr>
        <p:spPr>
          <a:ln/>
        </p:spPr>
      </p:sp>
      <p:sp>
        <p:nvSpPr>
          <p:cNvPr id="128003" name="Symbol zastępczy notatek 2"/>
          <p:cNvSpPr>
            <a:spLocks noGrp="1"/>
          </p:cNvSpPr>
          <p:nvPr>
            <p:ph type="body" idx="1"/>
          </p:nvPr>
        </p:nvSpPr>
        <p:spPr>
          <a:noFill/>
          <a:ln/>
        </p:spPr>
        <p:txBody>
          <a:bodyPr/>
          <a:lstStyle/>
          <a:p>
            <a:pPr algn="just">
              <a:buFont typeface="Wingdings" pitchFamily="2" charset="2"/>
              <a:buChar char="q"/>
            </a:pPr>
            <a:r>
              <a:rPr lang="pl-PL" smtClean="0"/>
              <a:t> Biorąc pod uwagę różne grupy dzieci ze SPE znajdujące się w przedszkolu, szkole, placówce, w postępowaniu Zespołu można wyróżnić </a:t>
            </a:r>
            <a:r>
              <a:rPr lang="pl-PL" b="1" smtClean="0"/>
              <a:t>dwie ścieżki</a:t>
            </a:r>
            <a:r>
              <a:rPr lang="pl-PL" smtClean="0"/>
              <a:t>.</a:t>
            </a:r>
          </a:p>
          <a:p>
            <a:pPr algn="just">
              <a:buFont typeface="Wingdings" pitchFamily="2" charset="2"/>
              <a:buChar char="q"/>
            </a:pPr>
            <a:r>
              <a:rPr lang="pl-PL" smtClean="0"/>
              <a:t> </a:t>
            </a:r>
            <a:r>
              <a:rPr lang="pl-PL" b="1" smtClean="0"/>
              <a:t>Ścieżkę 1</a:t>
            </a:r>
            <a:r>
              <a:rPr lang="pl-PL" smtClean="0"/>
              <a:t> – realizowaną dla uczniów posiadających orzeczenie o potrzebie kształcenia specjalnego, zgodnie z którą działania Zespołu są złożone i realizowane długofalowo. </a:t>
            </a:r>
          </a:p>
          <a:p>
            <a:pPr algn="just">
              <a:buFont typeface="Wingdings" pitchFamily="2" charset="2"/>
              <a:buNone/>
            </a:pPr>
            <a:r>
              <a:rPr lang="pl-PL" smtClean="0"/>
              <a:t> Ścieżka 1, którą będziemy omawiać w pierwszej kolejności w skrócie wygląda następująco: … </a:t>
            </a:r>
            <a:r>
              <a:rPr lang="pl-PL" i="1" smtClean="0"/>
              <a:t>dalsze treści na slajdzie</a:t>
            </a:r>
            <a:endParaRPr lang="pl-PL" smtClean="0"/>
          </a:p>
          <a:p>
            <a:pPr algn="just"/>
            <a:r>
              <a:rPr lang="pl-PL" smtClean="0"/>
              <a:t>W modelu uwzględnione są </a:t>
            </a:r>
            <a:r>
              <a:rPr lang="pl-PL" b="1" smtClean="0"/>
              <a:t>dwa typy działań diagnostycznych: wstępne i monitorujące</a:t>
            </a:r>
            <a:r>
              <a:rPr lang="pl-PL" smtClean="0"/>
              <a:t>. </a:t>
            </a:r>
          </a:p>
          <a:p>
            <a:pPr algn="just"/>
            <a:r>
              <a:rPr lang="pl-PL" smtClean="0"/>
              <a:t>- Rozpoznanie wstępne przeprowadzane w przedszkolu, szkole lub placówce ma na celu zdobycie możliwie kompletnej wiedzy o możliwościach psychofizycznych i indywidualnych potrzebach rozwojowych i edukacyjnych ucznia. Informacje zawarte w orzeczeniach czy opiniach wydawanych przez poradnie mają zazwyczaj charakter ogólny i są niewystarczające do zaplanowania konkretnych działań wspierających.</a:t>
            </a:r>
          </a:p>
          <a:p>
            <a:pPr algn="just"/>
            <a:r>
              <a:rPr lang="pl-PL" smtClean="0"/>
              <a:t>- Rozpoznanie monitorujące, przeprowadzane po określonym czasie, ma na celu pozyskanie informacji pozwalających na dokonanie oceny efektywności podejmowanych działań. Służy planowaniu dalszego wsparcia.</a:t>
            </a:r>
          </a:p>
          <a:p>
            <a:pPr algn="just"/>
            <a:endParaRPr lang="pl-PL" smtClean="0"/>
          </a:p>
        </p:txBody>
      </p:sp>
      <p:sp>
        <p:nvSpPr>
          <p:cNvPr id="128004" name="Symbol zastępczy numeru slajdu 3"/>
          <p:cNvSpPr>
            <a:spLocks noGrp="1"/>
          </p:cNvSpPr>
          <p:nvPr>
            <p:ph type="sldNum" sz="quarter" idx="5"/>
          </p:nvPr>
        </p:nvSpPr>
        <p:spPr>
          <a:noFill/>
        </p:spPr>
        <p:txBody>
          <a:bodyPr/>
          <a:lstStyle/>
          <a:p>
            <a:fld id="{04CA49AD-891C-4737-B081-AFB56F77AE12}" type="slidenum">
              <a:rPr lang="pl-PL" smtClean="0"/>
              <a:pPr/>
              <a:t>13</a:t>
            </a:fld>
            <a:endParaRPr lang="pl-P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ymbol zastępczy obrazu slajdu 1"/>
          <p:cNvSpPr>
            <a:spLocks noGrp="1" noRot="1" noChangeAspect="1" noTextEdit="1"/>
          </p:cNvSpPr>
          <p:nvPr>
            <p:ph type="sldImg"/>
          </p:nvPr>
        </p:nvSpPr>
        <p:spPr>
          <a:ln/>
        </p:spPr>
      </p:sp>
      <p:sp>
        <p:nvSpPr>
          <p:cNvPr id="129027" name="Symbol zastępczy notatek 2"/>
          <p:cNvSpPr>
            <a:spLocks noGrp="1"/>
          </p:cNvSpPr>
          <p:nvPr>
            <p:ph type="body" idx="1"/>
          </p:nvPr>
        </p:nvSpPr>
        <p:spPr>
          <a:noFill/>
          <a:ln/>
        </p:spPr>
        <p:txBody>
          <a:bodyPr/>
          <a:lstStyle/>
          <a:p>
            <a:pPr algn="just">
              <a:lnSpc>
                <a:spcPct val="90000"/>
              </a:lnSpc>
              <a:spcBef>
                <a:spcPct val="0"/>
              </a:spcBef>
              <a:buFont typeface="Wingdings" pitchFamily="2" charset="2"/>
              <a:buChar char="q"/>
            </a:pPr>
            <a:r>
              <a:rPr lang="pl-PL" smtClean="0"/>
              <a:t> Następnie omówimy działania Zespołu prowadzone z uczniami posiadającymi:</a:t>
            </a:r>
          </a:p>
          <a:p>
            <a:pPr algn="just">
              <a:lnSpc>
                <a:spcPct val="90000"/>
              </a:lnSpc>
              <a:spcBef>
                <a:spcPct val="0"/>
              </a:spcBef>
            </a:pPr>
            <a:r>
              <a:rPr lang="pl-PL" smtClean="0"/>
              <a:t>- orzeczenie o potrzebie indywidualnego obowiązkowego rocznego przygotowania przedszkolnego, </a:t>
            </a:r>
          </a:p>
          <a:p>
            <a:pPr algn="just">
              <a:lnSpc>
                <a:spcPct val="90000"/>
              </a:lnSpc>
              <a:spcBef>
                <a:spcPct val="0"/>
              </a:spcBef>
            </a:pPr>
            <a:r>
              <a:rPr lang="pl-PL" smtClean="0"/>
              <a:t>- orzeczenie o potrzebie indywidualnego nauczania dzieci i młodzieży wydanego przez publiczną poradnię psychologiczno-pedagogiczną </a:t>
            </a:r>
          </a:p>
          <a:p>
            <a:pPr algn="just">
              <a:lnSpc>
                <a:spcPct val="90000"/>
              </a:lnSpc>
              <a:spcBef>
                <a:spcPct val="0"/>
              </a:spcBef>
            </a:pPr>
            <a:r>
              <a:rPr lang="pl-PL" smtClean="0"/>
              <a:t>- opinię poradni psychologiczno-pedagogicznej,</a:t>
            </a:r>
          </a:p>
          <a:p>
            <a:pPr algn="just">
              <a:lnSpc>
                <a:spcPct val="90000"/>
              </a:lnSpc>
              <a:spcBef>
                <a:spcPct val="0"/>
              </a:spcBef>
            </a:pPr>
            <a:r>
              <a:rPr lang="pl-PL" smtClean="0"/>
              <a:t>- rozpoznanie SPE na poziomie przedszkola, szkoły, placówki</a:t>
            </a:r>
          </a:p>
          <a:p>
            <a:pPr algn="just">
              <a:lnSpc>
                <a:spcPct val="90000"/>
              </a:lnSpc>
              <a:spcBef>
                <a:spcPct val="0"/>
              </a:spcBef>
              <a:buFont typeface="Wingdings" pitchFamily="2" charset="2"/>
              <a:buNone/>
            </a:pPr>
            <a:r>
              <a:rPr lang="pl-PL" smtClean="0"/>
              <a:t> Działania prowadzone przez Zespół według </a:t>
            </a:r>
            <a:r>
              <a:rPr lang="pl-PL" b="1" smtClean="0"/>
              <a:t>ścieżki 2 </a:t>
            </a:r>
            <a:r>
              <a:rPr lang="pl-PL" smtClean="0"/>
              <a:t>wyglądają w skrócie następująco … </a:t>
            </a:r>
            <a:r>
              <a:rPr lang="pl-PL" i="1" smtClean="0"/>
              <a:t>dalsze treści na slajdzie. </a:t>
            </a:r>
            <a:r>
              <a:rPr lang="pl-PL" smtClean="0"/>
              <a:t>Na podstawie np. rozpoznania dokonanego na poziomie przedszkola/szkoły, Zespół określa specjalne potrzeby edukacyjne dziecka, zakłada i prowadzi Kartę Indywidualnych Potrzeb Ucznia. Karta jest podstawą do opracowania Planu Działań Wspierających (PDW). PDW może być opracowany dla ucznia (plan indywidualny) lub dla grupy uczniów o jednorodnym lub zbliżonym rozpoznaniu. IPET i PDW realizowane są na zajęciach obowiązkowych, dodatkowych  i nadobowiązkowych. </a:t>
            </a:r>
          </a:p>
          <a:p>
            <a:pPr>
              <a:lnSpc>
                <a:spcPct val="90000"/>
              </a:lnSpc>
            </a:pPr>
            <a:endParaRPr lang="pl-PL" smtClean="0"/>
          </a:p>
          <a:p>
            <a:pPr algn="just">
              <a:lnSpc>
                <a:spcPct val="90000"/>
              </a:lnSpc>
              <a:spcBef>
                <a:spcPct val="0"/>
              </a:spcBef>
              <a:buFont typeface="Wingdings" pitchFamily="2" charset="2"/>
              <a:buChar char="q"/>
            </a:pPr>
            <a:r>
              <a:rPr lang="pl-PL" smtClean="0"/>
              <a:t> W przedstawionych schematach ścieżek niektóre elementy w oczywisty sposób powtarzają się. W obydwu działaniach :</a:t>
            </a:r>
          </a:p>
          <a:p>
            <a:pPr algn="just">
              <a:lnSpc>
                <a:spcPct val="90000"/>
              </a:lnSpc>
              <a:spcBef>
                <a:spcPct val="0"/>
              </a:spcBef>
            </a:pPr>
            <a:r>
              <a:rPr lang="pl-PL" smtClean="0"/>
              <a:t>- określane są specjalne potrzeby edukacyjne ucznia</a:t>
            </a:r>
          </a:p>
          <a:p>
            <a:pPr algn="just">
              <a:lnSpc>
                <a:spcPct val="90000"/>
              </a:lnSpc>
              <a:spcBef>
                <a:spcPct val="0"/>
              </a:spcBef>
            </a:pPr>
            <a:r>
              <a:rPr lang="pl-PL" smtClean="0"/>
              <a:t>- prowadzone są zajęcia – obowiązkowe, dodatkowe, nadobowiązkowe</a:t>
            </a:r>
          </a:p>
          <a:p>
            <a:pPr algn="just">
              <a:lnSpc>
                <a:spcPct val="90000"/>
              </a:lnSpc>
              <a:spcBef>
                <a:spcPct val="0"/>
              </a:spcBef>
            </a:pPr>
            <a:r>
              <a:rPr lang="pl-PL" smtClean="0"/>
              <a:t>- analizowane są efekty pracy i osiągnięcia ucznia</a:t>
            </a:r>
          </a:p>
        </p:txBody>
      </p:sp>
      <p:sp>
        <p:nvSpPr>
          <p:cNvPr id="129028" name="Symbol zastępczy numeru slajdu 3"/>
          <p:cNvSpPr>
            <a:spLocks noGrp="1"/>
          </p:cNvSpPr>
          <p:nvPr>
            <p:ph type="sldNum" sz="quarter" idx="5"/>
          </p:nvPr>
        </p:nvSpPr>
        <p:spPr>
          <a:noFill/>
        </p:spPr>
        <p:txBody>
          <a:bodyPr/>
          <a:lstStyle/>
          <a:p>
            <a:fld id="{6B2A9DE4-78CB-4C07-A3FB-77CFC9063B3A}" type="slidenum">
              <a:rPr lang="pl-PL" smtClean="0"/>
              <a:pPr/>
              <a:t>14</a:t>
            </a:fld>
            <a:endParaRPr lang="pl-P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ymbol zastępczy obrazu slajdu 1"/>
          <p:cNvSpPr>
            <a:spLocks noGrp="1" noRot="1" noChangeAspect="1" noTextEdit="1"/>
          </p:cNvSpPr>
          <p:nvPr>
            <p:ph type="sldImg"/>
          </p:nvPr>
        </p:nvSpPr>
        <p:spPr>
          <a:ln/>
        </p:spPr>
      </p:sp>
      <p:sp>
        <p:nvSpPr>
          <p:cNvPr id="130051" name="Symbol zastępczy notatek 2"/>
          <p:cNvSpPr>
            <a:spLocks noGrp="1"/>
          </p:cNvSpPr>
          <p:nvPr>
            <p:ph type="body" idx="1"/>
          </p:nvPr>
        </p:nvSpPr>
        <p:spPr>
          <a:noFill/>
          <a:ln/>
        </p:spPr>
        <p:txBody>
          <a:bodyPr/>
          <a:lstStyle/>
          <a:p>
            <a:pPr algn="just">
              <a:buFont typeface="Wingdings" pitchFamily="2" charset="2"/>
              <a:buChar char="q"/>
            </a:pPr>
            <a:r>
              <a:rPr lang="pl-PL" smtClean="0"/>
              <a:t> Na tym slajdzie pokazane są drogi postępowania według obydwu ścieżek, przy czym pokazany jest tylko napis Ścieżka 1, od której rozpoczniemy.</a:t>
            </a:r>
          </a:p>
          <a:p>
            <a:pPr algn="just">
              <a:buFont typeface="Wingdings" pitchFamily="2" charset="2"/>
              <a:buChar char="q"/>
            </a:pPr>
            <a:r>
              <a:rPr lang="pl-PL" smtClean="0"/>
              <a:t> Początkiem postępowania według ścieżki 1 jest analiza orzeczenia o potrzebie kształcenia specjalnego posiadanego przez ucznia. Strzałka w kolorze czerwonym wskazuje na ten pierwszy element działań ZESPOŁU.</a:t>
            </a:r>
          </a:p>
        </p:txBody>
      </p:sp>
      <p:sp>
        <p:nvSpPr>
          <p:cNvPr id="130052" name="Symbol zastępczy numeru slajdu 3"/>
          <p:cNvSpPr>
            <a:spLocks noGrp="1"/>
          </p:cNvSpPr>
          <p:nvPr>
            <p:ph type="sldNum" sz="quarter" idx="5"/>
          </p:nvPr>
        </p:nvSpPr>
        <p:spPr>
          <a:noFill/>
        </p:spPr>
        <p:txBody>
          <a:bodyPr/>
          <a:lstStyle/>
          <a:p>
            <a:fld id="{F483EC2B-02F2-47A7-B13B-05F195C6EA35}" type="slidenum">
              <a:rPr lang="pl-PL" smtClean="0"/>
              <a:pPr/>
              <a:t>15</a:t>
            </a:fld>
            <a:endParaRPr lang="pl-PL"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ymbol zastępczy obrazu slajdu 1"/>
          <p:cNvSpPr>
            <a:spLocks noGrp="1" noRot="1" noChangeAspect="1" noTextEdit="1"/>
          </p:cNvSpPr>
          <p:nvPr>
            <p:ph type="sldImg"/>
          </p:nvPr>
        </p:nvSpPr>
        <p:spPr>
          <a:ln/>
        </p:spPr>
      </p:sp>
      <p:sp>
        <p:nvSpPr>
          <p:cNvPr id="131075" name="Symbol zastępczy notatek 2"/>
          <p:cNvSpPr>
            <a:spLocks noGrp="1"/>
          </p:cNvSpPr>
          <p:nvPr>
            <p:ph type="body" idx="1"/>
          </p:nvPr>
        </p:nvSpPr>
        <p:spPr>
          <a:noFill/>
          <a:ln/>
        </p:spPr>
        <p:txBody>
          <a:bodyPr/>
          <a:lstStyle/>
          <a:p>
            <a:pPr algn="just">
              <a:buFont typeface="Wingdings" pitchFamily="2" charset="2"/>
              <a:buChar char="q"/>
            </a:pPr>
            <a:r>
              <a:rPr lang="pl-PL" smtClean="0"/>
              <a:t> Zgodnie z przepisami prawa, </a:t>
            </a:r>
            <a:r>
              <a:rPr lang="pl-PL" smtClean="0">
                <a:solidFill>
                  <a:srgbClr val="C00000"/>
                </a:solidFill>
              </a:rPr>
              <a:t>w</a:t>
            </a:r>
            <a:r>
              <a:rPr lang="pl-PL" smtClean="0"/>
              <a:t> orzeczeniu o potrzebie kształcenia specjalnego znajdują się: diagnoza, zalecenia i uzasadnienie. </a:t>
            </a:r>
          </a:p>
          <a:p>
            <a:pPr algn="just"/>
            <a:r>
              <a:rPr lang="pl-PL" smtClean="0"/>
              <a:t>- </a:t>
            </a:r>
            <a:r>
              <a:rPr lang="pl-PL" b="1" smtClean="0"/>
              <a:t>W diagnozie </a:t>
            </a:r>
            <a:r>
              <a:rPr lang="pl-PL" smtClean="0"/>
              <a:t>zawarte są ogólne informacje o możliwościach, ograniczeniach i potencjale rozwojowym dziecka. Diagnozę zawartą w orzeczeniu należy potraktować w taki oto sposób, że w opinii ciała orzekającego zgodnie, z obecnym stanem wiedzy</a:t>
            </a:r>
            <a:r>
              <a:rPr lang="pl-PL" b="1" smtClean="0"/>
              <a:t>, </a:t>
            </a:r>
            <a:r>
              <a:rPr lang="pl-PL" smtClean="0"/>
              <a:t>dziecko samodzielnie nie będzie w stanie sobie poradzić z własną edukacją.</a:t>
            </a:r>
          </a:p>
          <a:p>
            <a:pPr algn="just"/>
            <a:r>
              <a:rPr lang="pl-PL" smtClean="0"/>
              <a:t>- </a:t>
            </a:r>
            <a:r>
              <a:rPr lang="pl-PL" b="1" smtClean="0"/>
              <a:t>W zaleceniach</a:t>
            </a:r>
            <a:r>
              <a:rPr lang="pl-PL" smtClean="0"/>
              <a:t> wskazane są warunki realizacji potrzeb edukacyjnych, których spełnienie byłoby pożądane, m. in. formy stymulacji, rewalidacji, terapii, usprawniania, rozwijania potencjalnych możliwości i mocnych stron dziecka oraz inne formy wsparcia psychologiczno-pedagogicznego, a także najkorzystniejsze dla niego formy kształcenia specjalnego. </a:t>
            </a:r>
          </a:p>
          <a:p>
            <a:pPr algn="just"/>
            <a:r>
              <a:rPr lang="pl-PL" smtClean="0"/>
              <a:t>- </a:t>
            </a:r>
            <a:r>
              <a:rPr lang="pl-PL" b="1" smtClean="0"/>
              <a:t>W uzasadnieniu </a:t>
            </a:r>
            <a:r>
              <a:rPr lang="pl-PL" smtClean="0"/>
              <a:t>przedstawione są między innymi spodziewane efekty działań (diagnoza prognostyczna).</a:t>
            </a:r>
          </a:p>
          <a:p>
            <a:pPr algn="just">
              <a:buFont typeface="Wingdings" pitchFamily="2" charset="2"/>
              <a:buChar char="q"/>
            </a:pPr>
            <a:r>
              <a:rPr lang="pl-PL" smtClean="0"/>
              <a:t> Należy wziąć pod uwagę, że w treści dokumentu podane są wyniki diagnozy przeprowadzonej w kategoriach orzecznictwa. Oznacza to, że stwierdzone zostało przez specjalistów przekroczenie określonych kryteriów. Orzeczenie nie dostarcza kompletu informacji o uczniu. Badanie przeprowadzone w gabinecie psychologicznym nie pozwala zaobserwować np. funkcjonowania ucznia w grupie rówieśniczej.</a:t>
            </a:r>
          </a:p>
        </p:txBody>
      </p:sp>
      <p:sp>
        <p:nvSpPr>
          <p:cNvPr id="131076" name="Symbol zastępczy numeru slajdu 3"/>
          <p:cNvSpPr>
            <a:spLocks noGrp="1"/>
          </p:cNvSpPr>
          <p:nvPr>
            <p:ph type="sldNum" sz="quarter" idx="5"/>
          </p:nvPr>
        </p:nvSpPr>
        <p:spPr>
          <a:noFill/>
        </p:spPr>
        <p:txBody>
          <a:bodyPr/>
          <a:lstStyle/>
          <a:p>
            <a:fld id="{0D4C94E4-D0A0-4124-B9C4-2DB7C1EC2507}" type="slidenum">
              <a:rPr lang="pl-PL" smtClean="0"/>
              <a:pPr/>
              <a:t>16</a:t>
            </a:fld>
            <a:endParaRPr lang="pl-PL"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ymbol zastępczy obrazu slajdu 1"/>
          <p:cNvSpPr>
            <a:spLocks noGrp="1" noRot="1" noChangeAspect="1" noTextEdit="1"/>
          </p:cNvSpPr>
          <p:nvPr>
            <p:ph type="sldImg"/>
          </p:nvPr>
        </p:nvSpPr>
        <p:spPr>
          <a:ln/>
        </p:spPr>
      </p:sp>
      <p:sp>
        <p:nvSpPr>
          <p:cNvPr id="132099" name="Symbol zastępczy notatek 2"/>
          <p:cNvSpPr>
            <a:spLocks noGrp="1"/>
          </p:cNvSpPr>
          <p:nvPr>
            <p:ph type="body" idx="1"/>
          </p:nvPr>
        </p:nvSpPr>
        <p:spPr>
          <a:noFill/>
          <a:ln/>
        </p:spPr>
        <p:txBody>
          <a:bodyPr/>
          <a:lstStyle/>
          <a:p>
            <a:pPr algn="just">
              <a:buFont typeface="Wingdings" pitchFamily="2" charset="2"/>
              <a:buNone/>
            </a:pPr>
            <a:r>
              <a:rPr lang="pl-PL" smtClean="0"/>
              <a:t>Drugim elementem działań Zespołu jest przeprowadzenie </a:t>
            </a:r>
            <a:r>
              <a:rPr lang="pl-PL" b="1" smtClean="0"/>
              <a:t>wielospecjalistycznej oceny poziomu funkcjonowania ucznia. </a:t>
            </a:r>
            <a:r>
              <a:rPr lang="pl-PL" smtClean="0"/>
              <a:t>Zgodnie z przepisami prawa Zespół, dokonuje jej w miarę potrzeb, </a:t>
            </a:r>
            <a:r>
              <a:rPr lang="pl-PL" u="sng" smtClean="0"/>
              <a:t>nie </a:t>
            </a:r>
            <a:r>
              <a:rPr lang="pl-PL" smtClean="0"/>
              <a:t>rzadziej niż raz w roku szkolnym, z tym, że w przypadku gdy dokonujemy ponownej oceny (po przyjętym okresie realizacji IPET) ocena ta musi uwzględniać również ocenę efektywności pomocy psychologiczno-pedagogicznej udzielonej uczniowi. Wielospecjalistyczna ocena poziomu funkcjonowania ucznia jest podstawą opracowania IPET. Natomiast wyniki ponownej oceny poziomu funkcjonowania ucznia zawierające również okresową ocenę efektywności udzielonej pomocy są podstawą do modyfikowania IPET.</a:t>
            </a:r>
          </a:p>
          <a:p>
            <a:pPr algn="just">
              <a:buFont typeface="Wingdings" pitchFamily="2" charset="2"/>
              <a:buChar char="q"/>
            </a:pPr>
            <a:r>
              <a:rPr lang="pl-PL" smtClean="0"/>
              <a:t>Postępowanie diagnostyczne prowadzone w ramach wielospecjalistycznej oceny poziomu funkcjonowania ucznia obejmuje zarówno procedury diagnozy nieformalnej (rozpoznanie pedagogiczne), jak i unormowanej (diagnoza przeprowadzana przez specjalistów pracujących z dzieckiem). </a:t>
            </a:r>
          </a:p>
          <a:p>
            <a:pPr algn="just">
              <a:buFont typeface="Wingdings" pitchFamily="2" charset="2"/>
              <a:buChar char="q"/>
            </a:pPr>
            <a:r>
              <a:rPr lang="pl-PL" smtClean="0"/>
              <a:t>Rozpoznanie dokonywane przez Zespół będzie omówione dokładniej przy prezentacji działań według ścieżki 2, gdzie wynik rozpoznania stanowi podstawę do założenia Karty Indywidualnych Potrzeb Ucznia i sformułowania Planu Działań Wspierających.</a:t>
            </a:r>
          </a:p>
          <a:p>
            <a:pPr algn="just">
              <a:buFont typeface="Wingdings" pitchFamily="2" charset="2"/>
              <a:buNone/>
            </a:pPr>
            <a:endParaRPr lang="pl-PL" smtClean="0"/>
          </a:p>
        </p:txBody>
      </p:sp>
      <p:sp>
        <p:nvSpPr>
          <p:cNvPr id="132100" name="Symbol zastępczy numeru slajdu 3"/>
          <p:cNvSpPr>
            <a:spLocks noGrp="1"/>
          </p:cNvSpPr>
          <p:nvPr>
            <p:ph type="sldNum" sz="quarter" idx="5"/>
          </p:nvPr>
        </p:nvSpPr>
        <p:spPr>
          <a:noFill/>
        </p:spPr>
        <p:txBody>
          <a:bodyPr/>
          <a:lstStyle/>
          <a:p>
            <a:fld id="{A3D9CA83-FB14-4F26-A0C2-AF661DA5D29A}" type="slidenum">
              <a:rPr lang="pl-PL" smtClean="0"/>
              <a:pPr/>
              <a:t>17</a:t>
            </a:fld>
            <a:endParaRPr lang="pl-P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ymbol zastępczy obrazu slajdu 1"/>
          <p:cNvSpPr>
            <a:spLocks noGrp="1" noRot="1" noChangeAspect="1" noTextEdit="1"/>
          </p:cNvSpPr>
          <p:nvPr>
            <p:ph type="sldImg"/>
          </p:nvPr>
        </p:nvSpPr>
        <p:spPr>
          <a:ln/>
        </p:spPr>
      </p:sp>
      <p:sp>
        <p:nvSpPr>
          <p:cNvPr id="133123" name="Symbol zastępczy notatek 2"/>
          <p:cNvSpPr>
            <a:spLocks noGrp="1"/>
          </p:cNvSpPr>
          <p:nvPr>
            <p:ph type="body" idx="1"/>
          </p:nvPr>
        </p:nvSpPr>
        <p:spPr>
          <a:noFill/>
          <a:ln/>
        </p:spPr>
        <p:txBody>
          <a:bodyPr/>
          <a:lstStyle/>
          <a:p>
            <a:pPr algn="just">
              <a:buFont typeface="Wingdings" pitchFamily="2" charset="2"/>
              <a:buChar char="q"/>
            </a:pPr>
            <a:r>
              <a:rPr lang="pl-PL" smtClean="0"/>
              <a:t> Ocena funkcjonowania ucznia powinna być dokonywana w toku zajęć edukacyjnych.</a:t>
            </a:r>
          </a:p>
          <a:p>
            <a:pPr algn="just">
              <a:buFont typeface="Wingdings" pitchFamily="2" charset="2"/>
              <a:buChar char="q"/>
            </a:pPr>
            <a:r>
              <a:rPr lang="pl-PL" smtClean="0"/>
              <a:t> Opracowanie wielospecjalistycznej oceny poziomu funkcjonowania ucznia zależy od rodzaju i głębokości rozpoznawanych zaburzeń oraz zastosowanych narzędzi diagnostycznych. </a:t>
            </a:r>
          </a:p>
          <a:p>
            <a:pPr algn="just">
              <a:buFont typeface="Wingdings" pitchFamily="2" charset="2"/>
              <a:buChar char="q"/>
            </a:pPr>
            <a:r>
              <a:rPr lang="pl-PL" smtClean="0"/>
              <a:t> Opracowanie to powinno uwzględniać podział informacji wynikający z badań poszczególnych członków Zespołu: specjalistów (np. logopedy, psychologa, pedagoga szkolnego i in.), nauczycieli, wychowawców grup wychowawczych. </a:t>
            </a:r>
          </a:p>
          <a:p>
            <a:pPr algn="just">
              <a:buFont typeface="Wingdings" pitchFamily="2" charset="2"/>
              <a:buChar char="q"/>
            </a:pPr>
            <a:r>
              <a:rPr lang="pl-PL" smtClean="0"/>
              <a:t> Wybór formy dokumentowania może być zróżnicowany, np.: arkusz, karta, zeszyt - w zależności od potrzeb czy rozległości rozpoznania, jak też wypracowanego w przedszkolu, szkole lub placówce wzoru. </a:t>
            </a:r>
          </a:p>
          <a:p>
            <a:pPr algn="just"/>
            <a:endParaRPr lang="pl-PL" smtClean="0"/>
          </a:p>
        </p:txBody>
      </p:sp>
      <p:sp>
        <p:nvSpPr>
          <p:cNvPr id="133124" name="Symbol zastępczy numeru slajdu 3"/>
          <p:cNvSpPr>
            <a:spLocks noGrp="1"/>
          </p:cNvSpPr>
          <p:nvPr>
            <p:ph type="sldNum" sz="quarter" idx="5"/>
          </p:nvPr>
        </p:nvSpPr>
        <p:spPr>
          <a:noFill/>
        </p:spPr>
        <p:txBody>
          <a:bodyPr/>
          <a:lstStyle/>
          <a:p>
            <a:fld id="{9A03CCD3-9512-4FA6-A087-9A79A1000645}" type="slidenum">
              <a:rPr lang="pl-PL" smtClean="0"/>
              <a:pPr/>
              <a:t>18</a:t>
            </a:fld>
            <a:endParaRPr lang="pl-PL"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ymbol zastępczy obrazu slajdu 1"/>
          <p:cNvSpPr>
            <a:spLocks noGrp="1" noRot="1" noChangeAspect="1" noTextEdit="1"/>
          </p:cNvSpPr>
          <p:nvPr>
            <p:ph type="sldImg"/>
          </p:nvPr>
        </p:nvSpPr>
        <p:spPr>
          <a:ln/>
        </p:spPr>
      </p:sp>
      <p:sp>
        <p:nvSpPr>
          <p:cNvPr id="134147" name="Symbol zastępczy notatek 2"/>
          <p:cNvSpPr>
            <a:spLocks noGrp="1"/>
          </p:cNvSpPr>
          <p:nvPr>
            <p:ph type="body" idx="1"/>
          </p:nvPr>
        </p:nvSpPr>
        <p:spPr>
          <a:noFill/>
          <a:ln/>
        </p:spPr>
        <p:txBody>
          <a:bodyPr/>
          <a:lstStyle/>
          <a:p>
            <a:pPr algn="just"/>
            <a:r>
              <a:rPr lang="pl-PL" smtClean="0"/>
              <a:t>Ostatnim zadaniem Zespołu po poziomie diagnostycznym jest opracowanie wyników rozpoznania i określenie specjalnych potrzeb edukacyjnych ucznia.</a:t>
            </a:r>
          </a:p>
        </p:txBody>
      </p:sp>
      <p:sp>
        <p:nvSpPr>
          <p:cNvPr id="134148" name="Symbol zastępczy numeru slajdu 3"/>
          <p:cNvSpPr>
            <a:spLocks noGrp="1"/>
          </p:cNvSpPr>
          <p:nvPr>
            <p:ph type="sldNum" sz="quarter" idx="5"/>
          </p:nvPr>
        </p:nvSpPr>
        <p:spPr>
          <a:noFill/>
        </p:spPr>
        <p:txBody>
          <a:bodyPr/>
          <a:lstStyle/>
          <a:p>
            <a:fld id="{CD947366-A4D1-45BF-9204-927B69394F3B}" type="slidenum">
              <a:rPr lang="pl-PL" smtClean="0"/>
              <a:pPr/>
              <a:t>19</a:t>
            </a:fld>
            <a:endParaRPr lang="pl-PL"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ymbol zastępczy obrazu slajdu 1"/>
          <p:cNvSpPr>
            <a:spLocks noGrp="1" noRot="1" noChangeAspect="1" noTextEdit="1"/>
          </p:cNvSpPr>
          <p:nvPr>
            <p:ph type="sldImg"/>
          </p:nvPr>
        </p:nvSpPr>
        <p:spPr>
          <a:ln/>
        </p:spPr>
      </p:sp>
      <p:sp>
        <p:nvSpPr>
          <p:cNvPr id="135171" name="Symbol zastępczy notatek 2"/>
          <p:cNvSpPr>
            <a:spLocks noGrp="1"/>
          </p:cNvSpPr>
          <p:nvPr>
            <p:ph type="body" idx="1"/>
          </p:nvPr>
        </p:nvSpPr>
        <p:spPr>
          <a:noFill/>
          <a:ln/>
        </p:spPr>
        <p:txBody>
          <a:bodyPr/>
          <a:lstStyle/>
          <a:p>
            <a:pPr algn="just"/>
            <a:r>
              <a:rPr lang="pl-PL" smtClean="0"/>
              <a:t>W modelu zaproponowany został następujący podział wyników rozpoznania:</a:t>
            </a:r>
          </a:p>
          <a:p>
            <a:pPr algn="just">
              <a:buFont typeface="Wingdings" pitchFamily="2" charset="2"/>
              <a:buChar char="q"/>
            </a:pPr>
            <a:r>
              <a:rPr lang="pl-PL" smtClean="0"/>
              <a:t> cechy korzystne dla rozwoju w zakresie warunków, przebiegu i wyników uczenia się – grupa A;</a:t>
            </a:r>
          </a:p>
          <a:p>
            <a:pPr algn="just">
              <a:buFont typeface="Wingdings" pitchFamily="2" charset="2"/>
              <a:buChar char="q"/>
            </a:pPr>
            <a:r>
              <a:rPr lang="pl-PL" smtClean="0">
                <a:sym typeface="Wingdings" pitchFamily="2" charset="2"/>
              </a:rPr>
              <a:t> </a:t>
            </a:r>
            <a:r>
              <a:rPr lang="pl-PL" smtClean="0"/>
              <a:t>cechy niekorzystne dla rozwoju w zakresie warunków, przebiegu i wyników uczenia się – grupa B;</a:t>
            </a:r>
          </a:p>
          <a:p>
            <a:pPr algn="just">
              <a:buFont typeface="Wingdings" pitchFamily="2" charset="2"/>
              <a:buChar char="q"/>
            </a:pPr>
            <a:r>
              <a:rPr lang="pl-PL" smtClean="0"/>
              <a:t> grupa potrzeb w zakresie dostosowania otoczenia, rodzaju pomocy i wsparcia przez inne osoby (np. specjalistów) oznaczana jest na schematach literą C.</a:t>
            </a:r>
          </a:p>
          <a:p>
            <a:pPr algn="just"/>
            <a:endParaRPr lang="pl-PL" smtClean="0"/>
          </a:p>
        </p:txBody>
      </p:sp>
      <p:sp>
        <p:nvSpPr>
          <p:cNvPr id="135172" name="Symbol zastępczy numeru slajdu 3"/>
          <p:cNvSpPr>
            <a:spLocks noGrp="1"/>
          </p:cNvSpPr>
          <p:nvPr>
            <p:ph type="sldNum" sz="quarter" idx="5"/>
          </p:nvPr>
        </p:nvSpPr>
        <p:spPr>
          <a:noFill/>
        </p:spPr>
        <p:txBody>
          <a:bodyPr/>
          <a:lstStyle/>
          <a:p>
            <a:fld id="{620DAF89-4B72-4F5B-A8AE-E1B00C7F55A6}" type="slidenum">
              <a:rPr lang="pl-PL" smtClean="0"/>
              <a:pPr/>
              <a:t>20</a:t>
            </a:fld>
            <a:endParaRPr lang="pl-PL"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ymbol zastępczy obrazu slajdu 1"/>
          <p:cNvSpPr>
            <a:spLocks noGrp="1" noRot="1" noChangeAspect="1" noTextEdit="1"/>
          </p:cNvSpPr>
          <p:nvPr>
            <p:ph type="sldImg"/>
          </p:nvPr>
        </p:nvSpPr>
        <p:spPr>
          <a:ln/>
        </p:spPr>
      </p:sp>
      <p:sp>
        <p:nvSpPr>
          <p:cNvPr id="136195" name="Symbol zastępczy notatek 2"/>
          <p:cNvSpPr>
            <a:spLocks noGrp="1"/>
          </p:cNvSpPr>
          <p:nvPr>
            <p:ph type="body" idx="1"/>
          </p:nvPr>
        </p:nvSpPr>
        <p:spPr>
          <a:noFill/>
          <a:ln/>
        </p:spPr>
        <p:txBody>
          <a:bodyPr/>
          <a:lstStyle/>
          <a:p>
            <a:pPr algn="just">
              <a:lnSpc>
                <a:spcPct val="80000"/>
              </a:lnSpc>
              <a:buFont typeface="Wingdings" pitchFamily="2" charset="2"/>
              <a:buNone/>
            </a:pPr>
            <a:r>
              <a:rPr lang="pl-PL" sz="900" smtClean="0"/>
              <a:t> Po ustaleniu przyczyn trudności rozwojowych i edukacyjnych (z uwzględnieniem warunków środowiskowych) oraz prognoz rozwojowych określane są specjalne potrzeby edukacyjne, w tym potrzeby w zakresie dostosowania otoczenia ucznia. </a:t>
            </a:r>
          </a:p>
          <a:p>
            <a:pPr algn="just">
              <a:lnSpc>
                <a:spcPct val="80000"/>
              </a:lnSpc>
              <a:buFont typeface="Wingdings" pitchFamily="2" charset="2"/>
              <a:buChar char="q"/>
            </a:pPr>
            <a:r>
              <a:rPr lang="pl-PL" sz="900" smtClean="0"/>
              <a:t> Określenie przyczyn danego stanu rzeczy, ustalenie czynników mających wpływ na problem lub zaburzenie (diagnoza genetyczna) nie zawsze leżą w gestii Zespołu. Niekiedy do ich określenia konieczne jest przeprowadzenie dodatkowej diagnozy specjalistycznej, np. psychologicznej, aby rozstrzygnąć, czy niepowodzenia szkolne wynikają, np. z upośledzenia umysłowego czy zaniedbań środowiskowych. Rozpoznanie przyczyny w tym przypadku generuje odmienne drogi postępowania, inne zalecenia metodyczne. Odmienne są też prognozy rozwojowe. Im trafniej określona zostanie przyczyna i prognozy rozwojowe, tym lepiej będą zdefiniowane potrzeby dziecka i odpowiednio zaplanowane wsparcie pedagogiczno-psychologiczne.</a:t>
            </a:r>
          </a:p>
          <a:p>
            <a:pPr algn="just">
              <a:lnSpc>
                <a:spcPct val="80000"/>
              </a:lnSpc>
            </a:pPr>
            <a:r>
              <a:rPr lang="pl-PL" sz="900" i="1" smtClean="0"/>
              <a:t>Przykład</a:t>
            </a:r>
            <a:r>
              <a:rPr lang="pl-PL" sz="900" smtClean="0"/>
              <a:t>:</a:t>
            </a:r>
            <a:endParaRPr lang="pl-PL" sz="900" u="sng" smtClean="0"/>
          </a:p>
          <a:p>
            <a:pPr algn="just">
              <a:lnSpc>
                <a:spcPct val="80000"/>
              </a:lnSpc>
              <a:buFont typeface="Wingdings" pitchFamily="2" charset="2"/>
              <a:buChar char="q"/>
            </a:pPr>
            <a:r>
              <a:rPr lang="pl-PL" sz="900" smtClean="0"/>
              <a:t> Jeżeli w orzeczeniu wskazuje się na potrzebę kształcenia specjalnego z uwagi na, np.</a:t>
            </a:r>
            <a:r>
              <a:rPr lang="pl-PL" sz="900" b="1" smtClean="0"/>
              <a:t> </a:t>
            </a:r>
            <a:r>
              <a:rPr lang="pl-PL" sz="900" smtClean="0"/>
              <a:t>upośledzenie umysłowe w stopniu lekkim i niepełnosprawność ruchową (niepełnosprawność sprzężona) to spośród wszystkich wyników diagnozy do grupy A nauczyciel powinien zakwalifikować funkcje najmniej zaburzone lub rozwinięte prawidłowo, np. spostrzegawczość, dobra pamięć wzrokowa, zdolności komunikacyjne. Sprawność tych funkcji może decydować o skuteczności realizacji IPET, ponieważ mogą one stanowić szczególną „siłę napędową”. </a:t>
            </a:r>
          </a:p>
          <a:p>
            <a:pPr algn="just">
              <a:lnSpc>
                <a:spcPct val="80000"/>
              </a:lnSpc>
              <a:buFont typeface="Wingdings" pitchFamily="2" charset="2"/>
              <a:buChar char="q"/>
            </a:pPr>
            <a:r>
              <a:rPr lang="pl-PL" sz="900" smtClean="0"/>
              <a:t> Do grupy B nauczyciel powinien zakwalifikować np. niewielki zasób wiedzy ogólnej o otaczającym świecie, niedojrzałość społeczną, zaburzoną integrację sensoryczną, wzmożoną męczliwość, nadwrażliwość i labilność emocjonalną, podwyższony poziom lęku czy też trudności w kontaktach interpersonalnych. </a:t>
            </a:r>
          </a:p>
          <a:p>
            <a:pPr algn="just">
              <a:lnSpc>
                <a:spcPct val="80000"/>
              </a:lnSpc>
              <a:buFont typeface="Wingdings" pitchFamily="2" charset="2"/>
              <a:buChar char="q"/>
            </a:pPr>
            <a:r>
              <a:rPr lang="pl-PL" sz="900" smtClean="0"/>
              <a:t> W grupie C powinny znaleźć się konieczne do spełnienia wymagania dostosowania środowiska szkolnego, jak: podjazd dla wózka inwalidzkiego, specjalnie przygotowane miejsce w klasie, odpowiedni stolik, itp.</a:t>
            </a:r>
          </a:p>
          <a:p>
            <a:pPr algn="just">
              <a:lnSpc>
                <a:spcPct val="80000"/>
              </a:lnSpc>
            </a:pPr>
            <a:r>
              <a:rPr lang="pl-PL" sz="900" smtClean="0"/>
              <a:t> -----------------------------------------------------------------------------------------------------------</a:t>
            </a:r>
          </a:p>
          <a:p>
            <a:pPr algn="just">
              <a:lnSpc>
                <a:spcPct val="80000"/>
              </a:lnSpc>
            </a:pPr>
            <a:r>
              <a:rPr lang="pl-PL" sz="900" smtClean="0"/>
              <a:t>Również </a:t>
            </a:r>
            <a:r>
              <a:rPr lang="pl-PL" sz="900" b="1" smtClean="0"/>
              <a:t>w przypadku uczniów szczególnie uzdolnionych </a:t>
            </a:r>
            <a:r>
              <a:rPr lang="pl-PL" sz="900" smtClean="0"/>
              <a:t>zajdzie potrzeba założenia Karty Indywidualnych Potrzeb Ucznia oraz opracowania Planu Działań Wspierających. Będzie to mogło nastąpić zarówno wtedy, gdy uczniowie ci będą mieli trudności rozwojowe lub/i edukacyjne (cechy należące do grupy B), jak i wtedy, kiedy nie będą mieli żadnych trudności z nauką w szkole (dominacja cech z grupy A), a w Karcie i PDW zostaną wskazane formy i sposoby udzielanej pomocy związane ze szczególnymi uzdolnieniami jakie prezentuje uczeń. </a:t>
            </a:r>
          </a:p>
        </p:txBody>
      </p:sp>
      <p:sp>
        <p:nvSpPr>
          <p:cNvPr id="136196" name="Symbol zastępczy numeru slajdu 3"/>
          <p:cNvSpPr>
            <a:spLocks noGrp="1"/>
          </p:cNvSpPr>
          <p:nvPr>
            <p:ph type="sldNum" sz="quarter" idx="5"/>
          </p:nvPr>
        </p:nvSpPr>
        <p:spPr>
          <a:noFill/>
        </p:spPr>
        <p:txBody>
          <a:bodyPr/>
          <a:lstStyle/>
          <a:p>
            <a:fld id="{D9221AC2-8A40-4B35-AF1A-3A48F913181A}" type="slidenum">
              <a:rPr lang="pl-PL" smtClean="0"/>
              <a:pPr/>
              <a:t>21</a:t>
            </a:fld>
            <a:endParaRPr lang="pl-PL"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ymbol zastępczy obrazu slajdu 1"/>
          <p:cNvSpPr>
            <a:spLocks noGrp="1" noRot="1" noChangeAspect="1" noTextEdit="1"/>
          </p:cNvSpPr>
          <p:nvPr>
            <p:ph type="sldImg"/>
          </p:nvPr>
        </p:nvSpPr>
        <p:spPr>
          <a:ln/>
        </p:spPr>
      </p:sp>
      <p:sp>
        <p:nvSpPr>
          <p:cNvPr id="137219" name="Symbol zastępczy notatek 2"/>
          <p:cNvSpPr>
            <a:spLocks noGrp="1"/>
          </p:cNvSpPr>
          <p:nvPr>
            <p:ph type="body" idx="1"/>
          </p:nvPr>
        </p:nvSpPr>
        <p:spPr>
          <a:noFill/>
          <a:ln/>
        </p:spPr>
        <p:txBody>
          <a:bodyPr/>
          <a:lstStyle/>
          <a:p>
            <a:pPr algn="just">
              <a:buFont typeface="Wingdings" pitchFamily="2" charset="2"/>
              <a:buChar char="q"/>
            </a:pPr>
            <a:r>
              <a:rPr lang="pl-PL" smtClean="0"/>
              <a:t>Odpowiedzią na specjalne potrzeby edukacyjne ucznia z orzeczeniem o potrzebie kształcenia specjalnego jest IPET. </a:t>
            </a:r>
          </a:p>
          <a:p>
            <a:pPr algn="just">
              <a:buFont typeface="Wingdings" pitchFamily="2" charset="2"/>
              <a:buChar char="q"/>
            </a:pPr>
            <a:r>
              <a:rPr lang="pl-PL" smtClean="0"/>
              <a:t>Zgodnie z prawem oświatowym IPET powinien uwzględniać zalecenia zawarte w orzeczeniu o potrzebie kształcenia specjalnego, a także zawierać:</a:t>
            </a:r>
          </a:p>
          <a:p>
            <a:pPr algn="just"/>
            <a:r>
              <a:rPr lang="pl-PL" smtClean="0"/>
              <a:t>- zakres dostosowania wymagań edukacyjnych do indywidualnych potrzeb oraz możliwości psychofizycznych ucznia, </a:t>
            </a:r>
          </a:p>
          <a:p>
            <a:pPr algn="just"/>
            <a:r>
              <a:rPr lang="pl-PL" smtClean="0"/>
              <a:t>- rodzaj i zakres zintegrowanych działań nauczycieli, wychowawców grup wychowawczych i specjalistów prowadzących zajęcia z uczniem (o charakterze odpowiednio rewalidacyjnym, resocjalizacyjnym lub socjoterapeutycznym);</a:t>
            </a:r>
          </a:p>
          <a:p>
            <a:pPr algn="just"/>
            <a:r>
              <a:rPr lang="pl-PL" smtClean="0"/>
              <a:t>- formy i metody pracy z uczniem;</a:t>
            </a:r>
          </a:p>
          <a:p>
            <a:pPr algn="just"/>
            <a:r>
              <a:rPr lang="pl-PL" smtClean="0"/>
              <a:t>- ustalone przez dyrektora przedszkola, szkoły lub placówki formy, sposoby i okres udzielania uczniowi pomocy psychologiczno-pedagogicznej oraz wymiar godzin, w którym poszczególne formy pomocy będą realizowane;</a:t>
            </a:r>
          </a:p>
          <a:p>
            <a:pPr algn="just"/>
            <a:r>
              <a:rPr lang="pl-PL" smtClean="0"/>
              <a:t>- zajęcia rewalidacyjne i resocjalizacyjne oraz inne, stosownie do potrzeb ucznia;</a:t>
            </a:r>
          </a:p>
          <a:p>
            <a:pPr algn="just">
              <a:buFontTx/>
              <a:buChar char="-"/>
            </a:pPr>
            <a:r>
              <a:rPr lang="pl-PL" smtClean="0"/>
              <a:t>zakres współpracy nauczycieli, wychowawców grup wychowawczych i specjalistów z rodzicami ucznia</a:t>
            </a:r>
          </a:p>
          <a:p>
            <a:pPr algn="just">
              <a:buFont typeface="Wingdings" pitchFamily="2" charset="2"/>
              <a:buChar char="q"/>
            </a:pPr>
            <a:r>
              <a:rPr lang="pl-PL" smtClean="0"/>
              <a:t> Należy podkreślić, że nie ma obligatoryjnego wzoru IPET. Zróżnicowanie indywidualnych programów edukacyjno-terapeutycznych podyktowane jest rodzajem niepełnosprawności, nasileniem niedostosowania społecznego, obowiązującą dla ucznia podstawą programową i etapem edukacji.  </a:t>
            </a:r>
          </a:p>
          <a:p>
            <a:pPr algn="just">
              <a:buFontTx/>
              <a:buChar char="-"/>
            </a:pPr>
            <a:endParaRPr lang="pl-PL" smtClean="0"/>
          </a:p>
          <a:p>
            <a:pPr lvl="1" algn="just">
              <a:buFont typeface="Wingdings" pitchFamily="2" charset="2"/>
              <a:buChar char="q"/>
            </a:pPr>
            <a:endParaRPr lang="pl-PL" smtClean="0"/>
          </a:p>
          <a:p>
            <a:pPr lvl="1" algn="just">
              <a:buFont typeface="Wingdings" pitchFamily="2" charset="2"/>
              <a:buChar char="q"/>
            </a:pPr>
            <a:endParaRPr lang="pl-PL" smtClean="0"/>
          </a:p>
          <a:p>
            <a:endParaRPr lang="pl-PL" smtClean="0"/>
          </a:p>
          <a:p>
            <a:endParaRPr lang="pl-PL" smtClean="0"/>
          </a:p>
        </p:txBody>
      </p:sp>
      <p:sp>
        <p:nvSpPr>
          <p:cNvPr id="137220" name="Symbol zastępczy numeru slajdu 3"/>
          <p:cNvSpPr>
            <a:spLocks noGrp="1"/>
          </p:cNvSpPr>
          <p:nvPr>
            <p:ph type="sldNum" sz="quarter" idx="5"/>
          </p:nvPr>
        </p:nvSpPr>
        <p:spPr>
          <a:noFill/>
        </p:spPr>
        <p:txBody>
          <a:bodyPr/>
          <a:lstStyle/>
          <a:p>
            <a:fld id="{C335F4D3-5E48-4991-A650-967854F56C5E}" type="slidenum">
              <a:rPr lang="pl-PL" smtClean="0"/>
              <a:pPr/>
              <a:t>22</a:t>
            </a:fld>
            <a:endParaRPr lang="pl-PL"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ymbol zastępczy obrazu slajdu 1"/>
          <p:cNvSpPr>
            <a:spLocks noGrp="1" noRot="1" noChangeAspect="1" noTextEdit="1"/>
          </p:cNvSpPr>
          <p:nvPr>
            <p:ph type="sldImg"/>
          </p:nvPr>
        </p:nvSpPr>
        <p:spPr>
          <a:ln/>
        </p:spPr>
      </p:sp>
      <p:sp>
        <p:nvSpPr>
          <p:cNvPr id="138243" name="Symbol zastępczy notatek 2"/>
          <p:cNvSpPr>
            <a:spLocks noGrp="1"/>
          </p:cNvSpPr>
          <p:nvPr>
            <p:ph type="body" idx="1"/>
          </p:nvPr>
        </p:nvSpPr>
        <p:spPr>
          <a:noFill/>
          <a:ln/>
        </p:spPr>
        <p:txBody>
          <a:bodyPr/>
          <a:lstStyle/>
          <a:p>
            <a:pPr algn="just"/>
            <a:r>
              <a:rPr lang="pl-PL" smtClean="0"/>
              <a:t>Istotą IPET jest łączenie funkcji podstawowych dla szkoły, tj. nauczania i wychowania (funkcji edukacyjnej) z funkcją terapeutyczną, która stanowi ważny element interwencyjnego oddziaływania na odchylenia rozwojowe uczniów z niepełnosprawnością. Powiązanie celów terapeutycznych z edukacyjnymi ilustruje dwukierunkowa strzałka umieszczona na schemacie na górze pomiędzy celami. Zespół zobowiązany jest uwzględniać cele/zadania wynikające z odpowiedniej dla ucznia podstawy programowej i cele terapeutyczne wynikające z wielospecjalistycznej oceny poziomu funkcjonowania dziecka. </a:t>
            </a:r>
          </a:p>
          <a:p>
            <a:pPr algn="just"/>
            <a:r>
              <a:rPr lang="pl-PL" b="1" smtClean="0"/>
              <a:t>ANIMACJA 1. </a:t>
            </a:r>
            <a:r>
              <a:rPr lang="pl-PL" smtClean="0"/>
              <a:t>W IPET określane są również indywidualnie zróżnicowane procedury osiągania celów, tzn. metody, formy i środki dydaktyczne, wykorzystujące mocne strony ucznia do realizacji celów edukacyjnych i terapeutycznych, mających znaleźć zastosowanie do: przekazywania trudnych dla ucznia treści edukacyjnych, realizacji wskazań terapeutycznych, wypełniania założeń programu wychowawczego, wypełniania założeń szkolnego programu profilaktyki;</a:t>
            </a:r>
          </a:p>
          <a:p>
            <a:pPr algn="just"/>
            <a:r>
              <a:rPr lang="pl-PL" smtClean="0"/>
              <a:t>- określony jest także rodzaj pomocy i wsparcia w trakcie zajęć dydaktycznych (nauczyciela, kolegów z klasy, ewentualnie innych specjalistów), dostosowanie otoczenia.</a:t>
            </a:r>
          </a:p>
          <a:p>
            <a:pPr algn="just">
              <a:buFontTx/>
              <a:buChar char="-"/>
            </a:pPr>
            <a:r>
              <a:rPr lang="pl-PL" smtClean="0"/>
              <a:t>zakres dostosowania programu/programów nauczania na podstawie analizy przewidywanych osiągnięć zawartych w programie</a:t>
            </a:r>
            <a:r>
              <a:rPr lang="pl-PL" b="1" smtClean="0"/>
              <a:t> </a:t>
            </a:r>
            <a:r>
              <a:rPr lang="pl-PL" smtClean="0"/>
              <a:t>(w nauczaniu przedmiotowym dostosowanie lub brak konieczności dostosowania w zakresie poszczególnych przedmiotów)</a:t>
            </a:r>
          </a:p>
          <a:p>
            <a:pPr algn="just">
              <a:spcBef>
                <a:spcPct val="0"/>
              </a:spcBef>
            </a:pPr>
            <a:r>
              <a:rPr lang="pl-PL" b="1" smtClean="0"/>
              <a:t>ANIMACJA 2. </a:t>
            </a:r>
            <a:r>
              <a:rPr lang="pl-PL" smtClean="0"/>
              <a:t>Należy pamiętać o bezwzględnym wymogu realizacji podstawy programowej, która determinuje cele edukacyjne, warunkuje konstruowany IPET. </a:t>
            </a:r>
          </a:p>
          <a:p>
            <a:pPr algn="just">
              <a:spcBef>
                <a:spcPct val="0"/>
              </a:spcBef>
            </a:pPr>
            <a:r>
              <a:rPr lang="pl-PL" b="1" smtClean="0"/>
              <a:t>ANIMACJA 3. </a:t>
            </a:r>
            <a:r>
              <a:rPr lang="pl-PL" smtClean="0"/>
              <a:t>Również wybór procedur osiągania celów, dostosowanie otoczenia, rodzaju pomocy i wsparcia, jak też przewidywane osiągnięcia ucznia są wzajemnie ze sobą powiązane. </a:t>
            </a:r>
          </a:p>
          <a:p>
            <a:pPr algn="just">
              <a:spcBef>
                <a:spcPct val="0"/>
              </a:spcBef>
            </a:pPr>
            <a:r>
              <a:rPr lang="pl-PL" b="1" smtClean="0"/>
              <a:t>ANIMACJA 3.</a:t>
            </a:r>
            <a:r>
              <a:rPr lang="pl-PL" smtClean="0"/>
              <a:t> Jest jeszcze jeden bardzo ważny element IPET. Jego zaniedbanie może stać się przyczyną braku osiągnięć ucznia, a konsekwentne stosowanie staje się czynnikiem wzmacniającym realizację celów zarówno terapeutycznych jak i edukacyjnych. </a:t>
            </a:r>
          </a:p>
          <a:p>
            <a:pPr algn="just">
              <a:spcBef>
                <a:spcPct val="0"/>
              </a:spcBef>
            </a:pPr>
            <a:r>
              <a:rPr lang="pl-PL" b="1" smtClean="0"/>
              <a:t>ANIMACJA 4. </a:t>
            </a:r>
            <a:r>
              <a:rPr lang="pl-PL" smtClean="0"/>
              <a:t>Są to zasady pracy pedagogicznej z uczniem ze SPE. Praca z uczniem powinna być prowadzona ze znajomością zasad działania odpowiadających charakterowi udzielanego wsparcia, reguł postępowania uwzględniających konkretne, indywidualne potrzeby edukacyjne.</a:t>
            </a:r>
            <a:endParaRPr lang="pl-PL" u="sng" smtClean="0"/>
          </a:p>
          <a:p>
            <a:pPr algn="just">
              <a:spcBef>
                <a:spcPct val="0"/>
              </a:spcBef>
            </a:pPr>
            <a:endParaRPr lang="pl-PL" smtClean="0"/>
          </a:p>
        </p:txBody>
      </p:sp>
      <p:sp>
        <p:nvSpPr>
          <p:cNvPr id="138244" name="Symbol zastępczy numeru slajdu 3"/>
          <p:cNvSpPr>
            <a:spLocks noGrp="1"/>
          </p:cNvSpPr>
          <p:nvPr>
            <p:ph type="sldNum" sz="quarter" idx="5"/>
          </p:nvPr>
        </p:nvSpPr>
        <p:spPr>
          <a:noFill/>
        </p:spPr>
        <p:txBody>
          <a:bodyPr/>
          <a:lstStyle/>
          <a:p>
            <a:fld id="{BD9D61E8-F6CD-4A91-A959-1F171691FEEA}" type="slidenum">
              <a:rPr lang="pl-PL" smtClean="0"/>
              <a:pPr/>
              <a:t>23</a:t>
            </a:fld>
            <a:endParaRPr lang="pl-PL"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ymbol zastępczy obrazu slajdu 1"/>
          <p:cNvSpPr>
            <a:spLocks noGrp="1" noRot="1" noChangeAspect="1" noTextEdit="1"/>
          </p:cNvSpPr>
          <p:nvPr>
            <p:ph type="sldImg"/>
          </p:nvPr>
        </p:nvSpPr>
        <p:spPr>
          <a:ln/>
        </p:spPr>
      </p:sp>
      <p:sp>
        <p:nvSpPr>
          <p:cNvPr id="139267" name="Symbol zastępczy notatek 2"/>
          <p:cNvSpPr>
            <a:spLocks noGrp="1"/>
          </p:cNvSpPr>
          <p:nvPr>
            <p:ph type="body" idx="1"/>
          </p:nvPr>
        </p:nvSpPr>
        <p:spPr>
          <a:noFill/>
          <a:ln/>
        </p:spPr>
        <p:txBody>
          <a:bodyPr/>
          <a:lstStyle/>
          <a:p>
            <a:pPr algn="just"/>
            <a:r>
              <a:rPr lang="pl-PL" smtClean="0"/>
              <a:t>Ustalenia zawarte w IPET przekładają się na sposób prowadzenia zajęć obowiązkowych, dodatkowych i nadobowiązkowych. W ramach zajęć nauczyciel ucznia ze specjalnymi potrzebami edukacyjnymi musi wykonać dodatkowe czynności, zastosować odpowiednie rozwiązania metodyczne.</a:t>
            </a:r>
          </a:p>
        </p:txBody>
      </p:sp>
      <p:sp>
        <p:nvSpPr>
          <p:cNvPr id="139268" name="Symbol zastępczy numeru slajdu 3"/>
          <p:cNvSpPr>
            <a:spLocks noGrp="1"/>
          </p:cNvSpPr>
          <p:nvPr>
            <p:ph type="sldNum" sz="quarter" idx="5"/>
          </p:nvPr>
        </p:nvSpPr>
        <p:spPr>
          <a:noFill/>
        </p:spPr>
        <p:txBody>
          <a:bodyPr/>
          <a:lstStyle/>
          <a:p>
            <a:fld id="{F3E3A6D1-7892-4369-97D7-9D692D9DABC1}" type="slidenum">
              <a:rPr lang="pl-PL" smtClean="0"/>
              <a:pPr/>
              <a:t>24</a:t>
            </a:fld>
            <a:endParaRPr lang="pl-PL"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ymbol zastępczy obrazu slajdu 1"/>
          <p:cNvSpPr>
            <a:spLocks noGrp="1" noRot="1" noChangeAspect="1" noTextEdit="1"/>
          </p:cNvSpPr>
          <p:nvPr>
            <p:ph type="sldImg"/>
          </p:nvPr>
        </p:nvSpPr>
        <p:spPr>
          <a:ln/>
        </p:spPr>
      </p:sp>
      <p:sp>
        <p:nvSpPr>
          <p:cNvPr id="3" name="Symbol zastępczy notatek 2"/>
          <p:cNvSpPr>
            <a:spLocks noGrp="1"/>
          </p:cNvSpPr>
          <p:nvPr>
            <p:ph type="body" idx="1"/>
          </p:nvPr>
        </p:nvSpPr>
        <p:spPr/>
        <p:txBody>
          <a:bodyPr>
            <a:normAutofit fontScale="47500" lnSpcReduction="20000"/>
          </a:bodyPr>
          <a:lstStyle/>
          <a:p>
            <a:pPr algn="just">
              <a:defRPr/>
            </a:pPr>
            <a:r>
              <a:rPr lang="pl-PL" smtClean="0"/>
              <a:t>W poszczególnych ogniwach/etapach procesu kształcenia powinien mieć na uwadze możliwości </a:t>
            </a:r>
            <a:br>
              <a:rPr lang="pl-PL" smtClean="0"/>
            </a:br>
            <a:r>
              <a:rPr lang="pl-PL" smtClean="0"/>
              <a:t>i potrzeby ucznia</a:t>
            </a:r>
          </a:p>
          <a:p>
            <a:pPr algn="just">
              <a:buFont typeface="Wingdings" pitchFamily="2" charset="2"/>
              <a:buChar char="q"/>
              <a:defRPr/>
            </a:pPr>
            <a:r>
              <a:rPr lang="pl-PL" b="1" smtClean="0"/>
              <a:t>Na etapie czynności </a:t>
            </a:r>
            <a:r>
              <a:rPr lang="pl-PL" smtClean="0"/>
              <a:t>wstępnych należy </a:t>
            </a:r>
            <a:r>
              <a:rPr lang="pl-PL" u="sng" smtClean="0"/>
              <a:t>przygotować warunki zewnętrzne </a:t>
            </a:r>
            <a:r>
              <a:rPr lang="pl-PL" smtClean="0"/>
              <a:t>– odpowiednie np. dla ucznia z niepełnosprawnością miejsce pracy, oświetlenie, pomoce dydaktyczne, etc.</a:t>
            </a:r>
          </a:p>
          <a:p>
            <a:pPr algn="just">
              <a:buFont typeface="Wingdings" pitchFamily="2" charset="2"/>
              <a:buChar char="q"/>
              <a:defRPr/>
            </a:pPr>
            <a:r>
              <a:rPr lang="pl-PL" smtClean="0"/>
              <a:t> </a:t>
            </a:r>
            <a:r>
              <a:rPr lang="pl-PL" b="1" smtClean="0"/>
              <a:t>Uświadomienie celów i wytworzenie pozytywnej motywacji </a:t>
            </a:r>
            <a:r>
              <a:rPr lang="pl-PL" smtClean="0"/>
              <a:t>będzie się wiązało z </a:t>
            </a:r>
            <a:r>
              <a:rPr lang="pl-PL" u="sng" smtClean="0"/>
              <a:t>zainteresowaniem ucznia (oprócz celu edukacyjnego), dodatkowo celem terapeutycznym.</a:t>
            </a:r>
            <a:r>
              <a:rPr lang="pl-PL" smtClean="0"/>
              <a:t> Ustalając cele kształcenia dziecka ze SPE nauczyciel powinien opierać się na mocnych, niezaburzonych stronach ucznia. Postawiony cel nie powinien sprawiać trudności ani wymagać długiego czasu realizacji (w przypadku ucznia uzdolnionego powinien stanowić stymulujące wyzwanie i może czasami wymagać długiego czasu realizacji), powinien być powiązany z doświadczeniem i wiadomościami, jakie posiada uczeń, powinien stwarzać okazję do rewalidacji. Wdrażanie do stawiania sobie oprócz celów edukacyjnych także celów terapeutycznych pozwoli uczniowi uzyskać poczucie kontroli i wiary w swoje możliwości, zaakceptować własne ograniczenia.</a:t>
            </a:r>
          </a:p>
          <a:p>
            <a:pPr algn="just">
              <a:buFont typeface="Wingdings" pitchFamily="2" charset="2"/>
              <a:buChar char="q"/>
              <a:defRPr/>
            </a:pPr>
            <a:r>
              <a:rPr lang="pl-PL" smtClean="0"/>
              <a:t> </a:t>
            </a:r>
            <a:r>
              <a:rPr lang="pl-PL" b="1" smtClean="0"/>
              <a:t>Wprowadzanie nowych treści </a:t>
            </a:r>
            <a:r>
              <a:rPr lang="pl-PL" smtClean="0"/>
              <a:t>wymagać będzie od nauczyciela </a:t>
            </a:r>
            <a:r>
              <a:rPr lang="pl-PL" u="sng" smtClean="0"/>
              <a:t>prowadzenia zabiegów ułatwiających uczniowi poznanie, samodzielną obserwację</a:t>
            </a:r>
            <a:r>
              <a:rPr lang="pl-PL" smtClean="0"/>
              <a:t>, wskazanie istotnych, typowych i indywidualnych cech rzeczy i zjawisk w sposób uwzględniający specjalne potrzeby edukacyjne osoby. Przy poznawaniu nowych treści zaangażowane są różne sfery funkcjonowania dziecka (emocjonalno-motywacyjna, instrumentalna i społeczna). Różne zatem będą warunki i przebieg uczenia się, obszary niezaburzonego i zaburzonego funkcjonowania, okoliczności, które nauczyciel powinien dokładnie rozpoznać, aby optymalnie ułatwić poznanie bezpośrednie lub pośrednie. Tu również, w pierwszym rzędzie, powinien </a:t>
            </a:r>
            <a:r>
              <a:rPr lang="pl-PL" u="sng" smtClean="0"/>
              <a:t>wykorzystać niezaburzone procesy psychofizyczne ucznia</a:t>
            </a:r>
            <a:r>
              <a:rPr lang="pl-PL" smtClean="0"/>
              <a:t>. W bezpośrednim poznaniu uczeń, np. niewidomy powinien mieć możliwość dotykania, słuchania i wąchania, uczeń z niepełnosprawnością intelektualną winien poznawać stopniowo, w dłuższym czasie, mniejszymi partiami, w miarę możliwości polisensorycznie. Poznanie pośrednie także musi odbywać się za pomocą modeli, schematów, ilustracji, tekstu mówionego i pisanego dostosowanych do wieku intelektualnego oraz możliwości percepcyjno-poznawczych osoby ze SPE.</a:t>
            </a:r>
          </a:p>
          <a:p>
            <a:pPr algn="just">
              <a:buFont typeface="Wingdings" pitchFamily="2" charset="2"/>
              <a:buChar char="q"/>
              <a:defRPr/>
            </a:pPr>
            <a:r>
              <a:rPr lang="pl-PL" smtClean="0"/>
              <a:t> </a:t>
            </a:r>
            <a:r>
              <a:rPr lang="pl-PL" b="1" smtClean="0"/>
              <a:t>Na etapie nabywania, uogólniania i systematyzowania pojęć </a:t>
            </a:r>
            <a:r>
              <a:rPr lang="pl-PL" smtClean="0"/>
              <a:t>nauczyciel musi aranżować proces kształcenia ucznia, aby jego wiedza była spójna i usystematyzowana. Im więcej wiadomości i doświadczeń posiada uczeń, tym łatwiej o uogólnienia, a przecież osoby z niepełnosprawnością mają zazwyczaj mniej doświadczeń i dodatkowo mają one odmienny charakter niż doświadczenia ich rówieśników. W zależności od czynników zaburzających proces uczenia się, uczeń może mieć albo zbyt mało informacji, aby przeprowadzać generalizacje, wyciągać właściwe wnioski (na przykład uczniowie z zaburzeniami sensorycznymi) albo może mieć trudności w przeprowadzeniu operacji umysłowych (na przykład uczniowie z niepełnosprawnością intelektualną). W związku z tym nauczyciel, kierując procesem uogólniania i systematyzowania, musi </a:t>
            </a:r>
            <a:r>
              <a:rPr lang="pl-PL" u="sng" smtClean="0"/>
              <a:t>stworzyć warunki dostosowane do możliwości percepcyjno-poznawczych dziecka. </a:t>
            </a:r>
            <a:r>
              <a:rPr lang="pl-PL" smtClean="0"/>
              <a:t>Powinien umożliwić polisensoryczne poznawanie, które dostarcza najwięcej informacji. Ważne jest także, aby zadbać o prawidłowe przeprowadzenie procesu kształtowania pojęć, szczególnie pojęć złożonych (przechodzić od pojęć konkretnych do bardziej abstrakcyjnych, pojęcia złożone analizować za pomocą pojęć prostych). Systematyzowanie pojęć, wiązanie elementów wiedzy i tworzenie struktur poznawczych jest istotnym warunkiem rozwijania myślenia uczniów. Warto dodać, że kierowanie procesem uogólniania pojęć powinno odbywać się metodą inną niż zastosowana na etapie wprowadzania/poznawania nowych treści.</a:t>
            </a:r>
          </a:p>
          <a:p>
            <a:pPr algn="just">
              <a:buFont typeface="Wingdings" pitchFamily="2" charset="2"/>
              <a:buChar char="q"/>
              <a:defRPr/>
            </a:pPr>
            <a:r>
              <a:rPr lang="pl-PL" b="1" smtClean="0"/>
              <a:t> Na etapie utrwalania przez zastosowanie w praktyce</a:t>
            </a:r>
            <a:r>
              <a:rPr lang="pl-PL" smtClean="0"/>
              <a:t> uczeń z niepełnosprawnością powinien mieć zagwarantowaną dostateczną ilość czasu na działanie, praca musi być na miarę jego możliwości, a środki dydaktyczne dostosowane do potrzeb. Ścisła kontrola nauczyciela przy pierwszym wykonaniu ćwiczenia, a następnie nadzór nad powtarzaniem czynności, odpowiednia liczba powtórzeń pozwoli na utrwalenie wiadomości i rezultatów rewalidacji. Przekształcenie umiejętności w nawyk i wykorzystanie reguł w praktyce są ważnymi formami przygotowującymi ucznia z niepełnosprawnością do samodzielnego życia. </a:t>
            </a:r>
          </a:p>
          <a:p>
            <a:pPr algn="just">
              <a:buFont typeface="Wingdings" pitchFamily="2" charset="2"/>
              <a:buChar char="q"/>
              <a:defRPr/>
            </a:pPr>
            <a:r>
              <a:rPr lang="pl-PL" smtClean="0"/>
              <a:t> </a:t>
            </a:r>
            <a:r>
              <a:rPr lang="pl-PL" b="1" smtClean="0"/>
              <a:t>Kontrola i samokontrola </a:t>
            </a:r>
            <a:r>
              <a:rPr lang="pl-PL" smtClean="0"/>
              <a:t>osiągniętych przez uczniów kompetencji, są równocześnie elementami diagnozy, rozpoznania wyników procesu uczenia się. W tej fazie kształcenia nauczyciel i uczeń sprawdzają, w jakim stopniu udało się zrealizować cele edukacyjne i terapeutyczne. Nauczyciel ocenia przede wszystkim wkład pracy ucznia, nie efekt. Uczeń zaś, jeżeli znał cel pracy i tok postępowania, będzie mógł skonfrontować wyniki z założonym celem.</a:t>
            </a:r>
          </a:p>
        </p:txBody>
      </p:sp>
      <p:sp>
        <p:nvSpPr>
          <p:cNvPr id="140292" name="Symbol zastępczy numeru slajdu 3"/>
          <p:cNvSpPr>
            <a:spLocks noGrp="1"/>
          </p:cNvSpPr>
          <p:nvPr>
            <p:ph type="sldNum" sz="quarter" idx="5"/>
          </p:nvPr>
        </p:nvSpPr>
        <p:spPr>
          <a:noFill/>
        </p:spPr>
        <p:txBody>
          <a:bodyPr/>
          <a:lstStyle/>
          <a:p>
            <a:fld id="{CD4B53DD-D54E-4CEA-9BAF-B32D780416D2}" type="slidenum">
              <a:rPr lang="pl-PL" smtClean="0"/>
              <a:pPr/>
              <a:t>25</a:t>
            </a:fld>
            <a:endParaRPr lang="pl-PL"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ymbol zastępczy obrazu slajdu 1"/>
          <p:cNvSpPr>
            <a:spLocks noGrp="1" noRot="1" noChangeAspect="1" noTextEdit="1"/>
          </p:cNvSpPr>
          <p:nvPr>
            <p:ph type="sldImg"/>
          </p:nvPr>
        </p:nvSpPr>
        <p:spPr>
          <a:ln/>
        </p:spPr>
      </p:sp>
      <p:sp>
        <p:nvSpPr>
          <p:cNvPr id="141315" name="Symbol zastępczy notatek 2"/>
          <p:cNvSpPr>
            <a:spLocks noGrp="1"/>
          </p:cNvSpPr>
          <p:nvPr>
            <p:ph type="body" idx="1"/>
          </p:nvPr>
        </p:nvSpPr>
        <p:spPr>
          <a:noFill/>
          <a:ln/>
        </p:spPr>
        <p:txBody>
          <a:bodyPr/>
          <a:lstStyle/>
          <a:p>
            <a:r>
              <a:rPr lang="pl-PL" dirty="0" smtClean="0"/>
              <a:t>Zespół dokonuje oceny efektywności pomocy psychologiczno-pedagogicznej udzielonej uczniowi realizującemu IPET nie rzadziej niż raz w roku szkolnym. W miarę potrzeb, na podstawie oceny poziomu funkcjonowania ucznia dokonuje modyfikacji programu.</a:t>
            </a:r>
          </a:p>
        </p:txBody>
      </p:sp>
      <p:sp>
        <p:nvSpPr>
          <p:cNvPr id="141316" name="Symbol zastępczy numeru slajdu 3"/>
          <p:cNvSpPr>
            <a:spLocks noGrp="1"/>
          </p:cNvSpPr>
          <p:nvPr>
            <p:ph type="sldNum" sz="quarter" idx="5"/>
          </p:nvPr>
        </p:nvSpPr>
        <p:spPr>
          <a:noFill/>
        </p:spPr>
        <p:txBody>
          <a:bodyPr/>
          <a:lstStyle/>
          <a:p>
            <a:fld id="{4C052050-C0E7-478C-B490-616BFE6DC68E}" type="slidenum">
              <a:rPr lang="pl-PL" smtClean="0"/>
              <a:pPr/>
              <a:t>26</a:t>
            </a:fld>
            <a:endParaRPr lang="pl-PL"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ymbol zastępczy obrazu slajdu 1"/>
          <p:cNvSpPr>
            <a:spLocks noGrp="1" noRot="1" noChangeAspect="1" noTextEdit="1"/>
          </p:cNvSpPr>
          <p:nvPr>
            <p:ph type="sldImg"/>
          </p:nvPr>
        </p:nvSpPr>
        <p:spPr>
          <a:ln/>
        </p:spPr>
      </p:sp>
      <p:sp>
        <p:nvSpPr>
          <p:cNvPr id="3" name="Symbol zastępczy notatek 2"/>
          <p:cNvSpPr>
            <a:spLocks noGrp="1"/>
          </p:cNvSpPr>
          <p:nvPr>
            <p:ph type="body" idx="1"/>
          </p:nvPr>
        </p:nvSpPr>
        <p:spPr/>
        <p:txBody>
          <a:bodyPr>
            <a:normAutofit fontScale="55000" lnSpcReduction="20000"/>
          </a:bodyPr>
          <a:lstStyle/>
          <a:p>
            <a:pPr algn="ctr">
              <a:defRPr/>
            </a:pPr>
            <a:r>
              <a:rPr lang="pl-PL" smtClean="0"/>
              <a:t>Podsumowanie - kierunki działań Zespołu i elementy IPET </a:t>
            </a:r>
          </a:p>
          <a:p>
            <a:pPr algn="just">
              <a:buFont typeface="Wingdings" pitchFamily="2" charset="2"/>
              <a:buChar char="q"/>
              <a:defRPr/>
            </a:pPr>
            <a:r>
              <a:rPr lang="pl-PL" smtClean="0"/>
              <a:t>Rozpoznanie potrzeb, możliwości i ograniczeń psychofizycznych ucznia wymaga współpracy nauczycieli, specjalistów i rodziców. </a:t>
            </a:r>
          </a:p>
          <a:p>
            <a:pPr algn="just">
              <a:buFont typeface="Wingdings" pitchFamily="2" charset="2"/>
              <a:buChar char="q"/>
              <a:defRPr/>
            </a:pPr>
            <a:r>
              <a:rPr lang="pl-PL" smtClean="0"/>
              <a:t>W IPET określa się indywidualnie zróżnicowane procedury osiągania celów. Część terapeutyczna IPET ma na celu wspieranie ucznia w osiąganiu sukcesu. Brak skuteczności IPET najczęściej jest konsekwencją:</a:t>
            </a:r>
          </a:p>
          <a:p>
            <a:pPr algn="just">
              <a:defRPr/>
            </a:pPr>
            <a:r>
              <a:rPr lang="pl-PL" smtClean="0"/>
              <a:t>– nieprawidłowo przeprowadzonego rozpoznania możliwości i ograniczeń ucznia;</a:t>
            </a:r>
          </a:p>
          <a:p>
            <a:pPr algn="just">
              <a:defRPr/>
            </a:pPr>
            <a:r>
              <a:rPr lang="pl-PL" smtClean="0"/>
              <a:t>– nieprawidłowo określonych celów;</a:t>
            </a:r>
          </a:p>
          <a:p>
            <a:pPr algn="just">
              <a:defRPr/>
            </a:pPr>
            <a:r>
              <a:rPr lang="pl-PL" smtClean="0"/>
              <a:t>– nietrafnie zaprojektowanych procedur osiągania celów;</a:t>
            </a:r>
          </a:p>
          <a:p>
            <a:pPr algn="just">
              <a:defRPr/>
            </a:pPr>
            <a:r>
              <a:rPr lang="pl-PL" smtClean="0"/>
              <a:t>– braku „przenikania” części terapeutycznej programu do części edukacyjnej;</a:t>
            </a:r>
          </a:p>
          <a:p>
            <a:pPr algn="just">
              <a:defRPr/>
            </a:pPr>
            <a:r>
              <a:rPr lang="pl-PL" smtClean="0"/>
              <a:t>– braku współpracy nauczycieli, specjalistów i rodziców na poziomie rozpoznawania specjalnych potrzeb edukacyjnych;</a:t>
            </a:r>
          </a:p>
          <a:p>
            <a:pPr algn="just">
              <a:defRPr/>
            </a:pPr>
            <a:r>
              <a:rPr lang="pl-PL" smtClean="0"/>
              <a:t>– braku współpracy nauczycieli, specjalistów i rodziców na poziomie formułowania i realizacji programu</a:t>
            </a:r>
            <a:r>
              <a:rPr lang="pl-PL" i="1" smtClean="0"/>
              <a:t>.</a:t>
            </a:r>
            <a:endParaRPr lang="pl-PL" smtClean="0"/>
          </a:p>
          <a:p>
            <a:pPr algn="just">
              <a:defRPr/>
            </a:pPr>
            <a:endParaRPr lang="pl-PL" smtClean="0"/>
          </a:p>
        </p:txBody>
      </p:sp>
      <p:sp>
        <p:nvSpPr>
          <p:cNvPr id="142340" name="Symbol zastępczy numeru slajdu 3"/>
          <p:cNvSpPr>
            <a:spLocks noGrp="1"/>
          </p:cNvSpPr>
          <p:nvPr>
            <p:ph type="sldNum" sz="quarter" idx="5"/>
          </p:nvPr>
        </p:nvSpPr>
        <p:spPr>
          <a:noFill/>
        </p:spPr>
        <p:txBody>
          <a:bodyPr/>
          <a:lstStyle/>
          <a:p>
            <a:fld id="{6E1ED253-2DFD-433D-9614-9D00BD111200}" type="slidenum">
              <a:rPr lang="pl-PL" smtClean="0"/>
              <a:pPr/>
              <a:t>27</a:t>
            </a:fld>
            <a:endParaRPr lang="pl-PL"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ymbol zastępczy obrazu slajdu 1"/>
          <p:cNvSpPr>
            <a:spLocks noGrp="1" noRot="1" noChangeAspect="1" noTextEdit="1"/>
          </p:cNvSpPr>
          <p:nvPr>
            <p:ph type="sldImg"/>
          </p:nvPr>
        </p:nvSpPr>
        <p:spPr>
          <a:ln/>
        </p:spPr>
      </p:sp>
      <p:sp>
        <p:nvSpPr>
          <p:cNvPr id="143363" name="Symbol zastępczy notatek 2"/>
          <p:cNvSpPr>
            <a:spLocks noGrp="1"/>
          </p:cNvSpPr>
          <p:nvPr>
            <p:ph type="body" idx="1"/>
          </p:nvPr>
        </p:nvSpPr>
        <p:spPr>
          <a:noFill/>
          <a:ln/>
        </p:spPr>
        <p:txBody>
          <a:bodyPr/>
          <a:lstStyle/>
          <a:p>
            <a:pPr algn="just"/>
            <a:r>
              <a:rPr lang="pl-PL" b="1" smtClean="0"/>
              <a:t>Ścieżka 2.</a:t>
            </a:r>
            <a:r>
              <a:rPr lang="pl-PL" smtClean="0"/>
              <a:t> przeznaczona jest, jak wcześniej podano, dla ucznia posiadającego:</a:t>
            </a:r>
          </a:p>
          <a:p>
            <a:pPr algn="just">
              <a:buFont typeface="Wingdings" pitchFamily="2" charset="2"/>
              <a:buChar char="q"/>
            </a:pPr>
            <a:r>
              <a:rPr lang="pl-PL" smtClean="0"/>
              <a:t> orzeczenie o potrzebie indywidualnego obowiązkowego rocznego przygotowania przedszkolnego</a:t>
            </a:r>
          </a:p>
          <a:p>
            <a:pPr algn="just">
              <a:buFont typeface="Wingdings" pitchFamily="2" charset="2"/>
              <a:buChar char="q"/>
            </a:pPr>
            <a:r>
              <a:rPr lang="pl-PL" smtClean="0"/>
              <a:t> orzeczenie o potrzebie indywidualnego nauczania</a:t>
            </a:r>
          </a:p>
          <a:p>
            <a:pPr algn="just">
              <a:buFont typeface="Wingdings" pitchFamily="2" charset="2"/>
              <a:buChar char="q"/>
            </a:pPr>
            <a:r>
              <a:rPr lang="pl-PL" smtClean="0"/>
              <a:t> opinię poradni psychologiczno-pedagogicznej, w tym poradni specjalistycznej</a:t>
            </a:r>
          </a:p>
          <a:p>
            <a:pPr algn="just">
              <a:buFont typeface="Wingdings" pitchFamily="2" charset="2"/>
              <a:buChar char="q"/>
            </a:pPr>
            <a:r>
              <a:rPr lang="pl-PL" smtClean="0"/>
              <a:t> także dla ucznia, u którego potrzeba objęcia go pomocą psychologiczno-pedagogiczną rozpoznana została przez nauczyciela</a:t>
            </a:r>
          </a:p>
        </p:txBody>
      </p:sp>
      <p:sp>
        <p:nvSpPr>
          <p:cNvPr id="143364" name="Symbol zastępczy numeru slajdu 3"/>
          <p:cNvSpPr>
            <a:spLocks noGrp="1"/>
          </p:cNvSpPr>
          <p:nvPr>
            <p:ph type="sldNum" sz="quarter" idx="5"/>
          </p:nvPr>
        </p:nvSpPr>
        <p:spPr>
          <a:noFill/>
        </p:spPr>
        <p:txBody>
          <a:bodyPr/>
          <a:lstStyle/>
          <a:p>
            <a:fld id="{6FE5CD3A-8BF0-466A-A883-2BD115EA7593}" type="slidenum">
              <a:rPr lang="pl-PL" smtClean="0"/>
              <a:pPr/>
              <a:t>28</a:t>
            </a:fld>
            <a:endParaRPr lang="pl-PL"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ymbol zastępczy obrazu slajdu 1"/>
          <p:cNvSpPr>
            <a:spLocks noGrp="1" noRot="1" noChangeAspect="1" noTextEdit="1"/>
          </p:cNvSpPr>
          <p:nvPr>
            <p:ph type="sldImg"/>
          </p:nvPr>
        </p:nvSpPr>
        <p:spPr>
          <a:ln/>
        </p:spPr>
      </p:sp>
      <p:sp>
        <p:nvSpPr>
          <p:cNvPr id="144387" name="Symbol zastępczy notatek 2"/>
          <p:cNvSpPr>
            <a:spLocks noGrp="1"/>
          </p:cNvSpPr>
          <p:nvPr>
            <p:ph type="body" idx="1"/>
          </p:nvPr>
        </p:nvSpPr>
        <p:spPr>
          <a:noFill/>
          <a:ln/>
        </p:spPr>
        <p:txBody>
          <a:bodyPr/>
          <a:lstStyle/>
          <a:p>
            <a:pPr algn="just">
              <a:buFont typeface="Wingdings" pitchFamily="2" charset="2"/>
              <a:buChar char="q"/>
            </a:pPr>
            <a:r>
              <a:rPr lang="pl-PL" smtClean="0"/>
              <a:t> W ramach postępowania według ścieżki 2. Zespół ustala, rozpoznaje zakres, w którym uczeń wymaga pomocy psychologiczno-pedagogicznej, określa zalecane formy, sposoby i okres udzielania uczniowi pomocy psychologiczno-pedagogicznej, </a:t>
            </a:r>
          </a:p>
          <a:p>
            <a:pPr algn="just">
              <a:buFont typeface="Wingdings" pitchFamily="2" charset="2"/>
              <a:buChar char="q"/>
            </a:pPr>
            <a:r>
              <a:rPr lang="pl-PL" smtClean="0"/>
              <a:t> Omawiane w tym miejscu </a:t>
            </a:r>
            <a:r>
              <a:rPr lang="pl-PL" b="1" smtClean="0"/>
              <a:t>rozpoznawanie indywidualnych potrzeb ucznia </a:t>
            </a:r>
            <a:r>
              <a:rPr lang="pl-PL" smtClean="0"/>
              <a:t>może być prowadzone przez członków Zespołu również na potrzeby wielospecjalistycznej oceny poziomu funkcjonowania ucznia. Przyjmuje wtedy formę bardziej rozbudowaną.</a:t>
            </a:r>
          </a:p>
          <a:p>
            <a:pPr algn="just">
              <a:buFont typeface="Wingdings" pitchFamily="2" charset="2"/>
              <a:buNone/>
            </a:pPr>
            <a:endParaRPr lang="pl-PL" smtClean="0"/>
          </a:p>
        </p:txBody>
      </p:sp>
      <p:sp>
        <p:nvSpPr>
          <p:cNvPr id="144388" name="Symbol zastępczy numeru slajdu 3"/>
          <p:cNvSpPr>
            <a:spLocks noGrp="1"/>
          </p:cNvSpPr>
          <p:nvPr>
            <p:ph type="sldNum" sz="quarter" idx="5"/>
          </p:nvPr>
        </p:nvSpPr>
        <p:spPr>
          <a:noFill/>
        </p:spPr>
        <p:txBody>
          <a:bodyPr/>
          <a:lstStyle/>
          <a:p>
            <a:fld id="{E57770B2-854D-4382-A887-22012B61FE62}" type="slidenum">
              <a:rPr lang="pl-PL" smtClean="0"/>
              <a:pPr/>
              <a:t>29</a:t>
            </a:fld>
            <a:endParaRPr lang="pl-PL"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ymbol zastępczy obrazu slajdu 1"/>
          <p:cNvSpPr>
            <a:spLocks noGrp="1" noRot="1" noChangeAspect="1" noTextEdit="1"/>
          </p:cNvSpPr>
          <p:nvPr>
            <p:ph type="sldImg"/>
          </p:nvPr>
        </p:nvSpPr>
        <p:spPr>
          <a:ln/>
        </p:spPr>
      </p:sp>
      <p:sp>
        <p:nvSpPr>
          <p:cNvPr id="3" name="Symbol zastępczy notatek 2"/>
          <p:cNvSpPr>
            <a:spLocks noGrp="1"/>
          </p:cNvSpPr>
          <p:nvPr>
            <p:ph type="body" idx="1"/>
          </p:nvPr>
        </p:nvSpPr>
        <p:spPr/>
        <p:txBody>
          <a:bodyPr>
            <a:normAutofit fontScale="85000" lnSpcReduction="20000"/>
          </a:bodyPr>
          <a:lstStyle/>
          <a:p>
            <a:pPr algn="just">
              <a:buFont typeface="Wingdings" pitchFamily="2" charset="2"/>
              <a:buChar char="q"/>
              <a:defRPr/>
            </a:pPr>
            <a:r>
              <a:rPr lang="pl-PL" smtClean="0"/>
              <a:t> Zespół rozpoczyna rozpoznawanie indywidualnych potrzeb </a:t>
            </a:r>
            <a:r>
              <a:rPr lang="pl-PL" dirty="0" smtClean="0"/>
              <a:t>ucznia od analizy posiadanej przez niego dokumentacji, będącej podstawą do założenia Karty Indywidualnych Potrzeb Ucznia. </a:t>
            </a:r>
          </a:p>
          <a:p>
            <a:pPr algn="just">
              <a:buFont typeface="Wingdings" pitchFamily="2" charset="2"/>
              <a:buChar char="q"/>
              <a:defRPr/>
            </a:pPr>
            <a:r>
              <a:rPr lang="pl-PL" dirty="0" smtClean="0"/>
              <a:t> Członkowie Zespołu obserwują i prowadzą rozpoznanie diagnostyczne w następujących obszarach: </a:t>
            </a:r>
            <a:r>
              <a:rPr lang="pl-PL" smtClean="0"/>
              <a:t>… </a:t>
            </a:r>
            <a:r>
              <a:rPr lang="pl-PL" i="1" smtClean="0"/>
              <a:t>dalsza treść na slajdzie po lewej stronie.</a:t>
            </a:r>
            <a:endParaRPr lang="pl-PL" i="1" dirty="0"/>
          </a:p>
        </p:txBody>
      </p:sp>
      <p:sp>
        <p:nvSpPr>
          <p:cNvPr id="145412" name="Symbol zastępczy numeru slajdu 3"/>
          <p:cNvSpPr>
            <a:spLocks noGrp="1"/>
          </p:cNvSpPr>
          <p:nvPr>
            <p:ph type="sldNum" sz="quarter" idx="5"/>
          </p:nvPr>
        </p:nvSpPr>
        <p:spPr>
          <a:noFill/>
        </p:spPr>
        <p:txBody>
          <a:bodyPr/>
          <a:lstStyle/>
          <a:p>
            <a:fld id="{A00B6137-CF61-4F13-AC21-C72A5A93FEE7}" type="slidenum">
              <a:rPr lang="pl-PL" smtClean="0"/>
              <a:pPr/>
              <a:t>30</a:t>
            </a:fld>
            <a:endParaRPr lang="pl-PL"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ymbol zastępczy obrazu slajdu 1"/>
          <p:cNvSpPr>
            <a:spLocks noGrp="1" noRot="1" noChangeAspect="1" noTextEdit="1"/>
          </p:cNvSpPr>
          <p:nvPr>
            <p:ph type="sldImg"/>
          </p:nvPr>
        </p:nvSpPr>
        <p:spPr>
          <a:ln/>
        </p:spPr>
      </p:sp>
      <p:sp>
        <p:nvSpPr>
          <p:cNvPr id="146435" name="Symbol zastępczy notatek 2"/>
          <p:cNvSpPr>
            <a:spLocks noGrp="1"/>
          </p:cNvSpPr>
          <p:nvPr>
            <p:ph type="body" idx="1"/>
          </p:nvPr>
        </p:nvSpPr>
        <p:spPr>
          <a:noFill/>
          <a:ln/>
        </p:spPr>
        <p:txBody>
          <a:bodyPr/>
          <a:lstStyle/>
          <a:p>
            <a:pPr algn="just">
              <a:spcBef>
                <a:spcPct val="0"/>
              </a:spcBef>
            </a:pPr>
            <a:r>
              <a:rPr lang="pl-PL" smtClean="0"/>
              <a:t>Rozpatrując warunki uczenia się Zespół powinien wziąć pod uwagę czynniki wewnętrzne i zewnętrzne wpływające na ten proces. Spośród uwarunkowań wewnętrznych rozpoznanie uwzględnia takie czynniki jak, np.: motywacja do uczenia się, kontrola emocjonalna, radzenie sobie w sytuacjach trudnych, zainteresowania, spostrzeganie, uwaga, pamięć, myślenie, mowa/komunikacja, sprawność motoryczna, techniki szkolne (czytanie, pisanie, liczenie), wiadomości i umiejętności. Wśród uwarunkowań zewnętrznych ważne jest zdiagnozowanie środowiska rodzinnego, rówieśniczego, szkolnego. </a:t>
            </a:r>
          </a:p>
          <a:p>
            <a:pPr algn="just">
              <a:spcBef>
                <a:spcPct val="0"/>
              </a:spcBef>
            </a:pPr>
            <a:r>
              <a:rPr lang="pl-PL" smtClean="0"/>
              <a:t>Trafność odczytania przyczyn trudności rozwojowych/edukacyjnych, które wystąpiły u ucznia zależy od znajomości przez nauczyciela, obszarów rozpoznania diagnostycznego. Skutki pojawienia się zaburzenia, w którymś z nich np. w środowisku: rodzinnym, rówieśniczym, szkolnym (w obszarze zewnętrznych „warunków uczenia się”), są do siebie podobne i podobszary te, jako przyczyny trudności rozwojowej /edukacyjnej, mogą być w łatwy sposób pomylone ze sobą, a co za tym idzie źle zdiagnozowana przyczyna trudności ucznia.  Bardzo często trafność rozpoznania indywidualnych potrzeb ucznia, w odniesieniu do konkretnej trudności z jaką ma do czynienia, zależy od przeanalizowania zestawów podobszarów rozpoznania (pokazanych na slajdach na białym tle) i zbadaniu, w którym z nich może leżeć przyczyna owej trudności.</a:t>
            </a:r>
          </a:p>
          <a:p>
            <a:pPr algn="just">
              <a:spcBef>
                <a:spcPct val="0"/>
              </a:spcBef>
              <a:buFont typeface="Wingdings" pitchFamily="2" charset="2"/>
              <a:buNone/>
            </a:pPr>
            <a:endParaRPr lang="pl-PL" smtClean="0"/>
          </a:p>
          <a:p>
            <a:pPr algn="just">
              <a:buFont typeface="Wingdings" pitchFamily="2" charset="2"/>
              <a:buNone/>
            </a:pPr>
            <a:endParaRPr lang="pl-PL" smtClean="0"/>
          </a:p>
        </p:txBody>
      </p:sp>
      <p:sp>
        <p:nvSpPr>
          <p:cNvPr id="146436" name="Symbol zastępczy numeru slajdu 3"/>
          <p:cNvSpPr>
            <a:spLocks noGrp="1"/>
          </p:cNvSpPr>
          <p:nvPr>
            <p:ph type="sldNum" sz="quarter" idx="5"/>
          </p:nvPr>
        </p:nvSpPr>
        <p:spPr>
          <a:noFill/>
        </p:spPr>
        <p:txBody>
          <a:bodyPr/>
          <a:lstStyle/>
          <a:p>
            <a:fld id="{570289E2-28D5-45ED-B967-0320CDDF706E}" type="slidenum">
              <a:rPr lang="pl-PL" smtClean="0"/>
              <a:pPr/>
              <a:t>31</a:t>
            </a:fld>
            <a:endParaRPr lang="pl-PL"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ymbol zastępczy obrazu slajdu 1"/>
          <p:cNvSpPr>
            <a:spLocks noGrp="1" noRot="1" noChangeAspect="1" noTextEdit="1"/>
          </p:cNvSpPr>
          <p:nvPr>
            <p:ph type="sldImg"/>
          </p:nvPr>
        </p:nvSpPr>
        <p:spPr>
          <a:ln/>
        </p:spPr>
      </p:sp>
      <p:sp>
        <p:nvSpPr>
          <p:cNvPr id="3" name="Symbol zastępczy notatek 2"/>
          <p:cNvSpPr>
            <a:spLocks noGrp="1"/>
          </p:cNvSpPr>
          <p:nvPr>
            <p:ph type="body" idx="1"/>
          </p:nvPr>
        </p:nvSpPr>
        <p:spPr/>
        <p:txBody>
          <a:bodyPr>
            <a:normAutofit fontScale="92500" lnSpcReduction="10000"/>
          </a:bodyPr>
          <a:lstStyle/>
          <a:p>
            <a:pPr algn="just">
              <a:buFont typeface="Wingdings" pitchFamily="2" charset="2"/>
              <a:buChar char="q"/>
              <a:defRPr/>
            </a:pPr>
            <a:r>
              <a:rPr lang="pl-PL" dirty="0" smtClean="0"/>
              <a:t> </a:t>
            </a:r>
            <a:r>
              <a:rPr lang="pl-PL" smtClean="0"/>
              <a:t>W przebiegu uczenia się należy </a:t>
            </a:r>
            <a:r>
              <a:rPr lang="pl-PL" dirty="0" smtClean="0"/>
              <a:t>wziąć pod uwagę wszystkie podobszary wymienione do tej pory i rozpatrywać je w kontekście dynamiki </a:t>
            </a:r>
            <a:r>
              <a:rPr lang="pl-PL" smtClean="0"/>
              <a:t>działań ucznia – w  </a:t>
            </a:r>
            <a:r>
              <a:rPr lang="pl-PL" dirty="0" smtClean="0"/>
              <a:t>jaki sposób uczeń prowadzi działania, jak realizuje swoje zadania. </a:t>
            </a:r>
          </a:p>
          <a:p>
            <a:pPr algn="just">
              <a:buFont typeface="Wingdings" pitchFamily="2" charset="2"/>
              <a:buChar char="q"/>
              <a:defRPr/>
            </a:pPr>
            <a:r>
              <a:rPr lang="pl-PL" smtClean="0"/>
              <a:t>Istotną cechą </a:t>
            </a:r>
            <a:r>
              <a:rPr lang="pl-PL" dirty="0" smtClean="0"/>
              <a:t>postępowania, na którą należy zwrócić uwagę w tym obszarze rozpoznania jest podejmowanie przez ucznia najróżniejszych decyzji w związku z uczestniczeniem w </a:t>
            </a:r>
            <a:r>
              <a:rPr lang="pl-PL" smtClean="0"/>
              <a:t>procesie edukacji - w kontekście motywacji</a:t>
            </a:r>
            <a:r>
              <a:rPr lang="pl-PL" dirty="0" smtClean="0"/>
              <a:t>, kontroli emocjonalnej, zainteresowań, umiejętności utrzymywania uwagi, możliwości pamięciowych, umiejętności myślenia, czytania, pisania i </a:t>
            </a:r>
            <a:r>
              <a:rPr lang="pl-PL" smtClean="0"/>
              <a:t>liczenia oraz charakteru funkcjonowania ucznia w środowisku rodzinnym, rówieśniczym, szkolnym. </a:t>
            </a:r>
          </a:p>
          <a:p>
            <a:pPr algn="just">
              <a:buFont typeface="Wingdings" pitchFamily="2" charset="2"/>
              <a:buNone/>
              <a:defRPr/>
            </a:pPr>
            <a:endParaRPr lang="pl-PL" spc="200" dirty="0" smtClean="0"/>
          </a:p>
        </p:txBody>
      </p:sp>
      <p:sp>
        <p:nvSpPr>
          <p:cNvPr id="147460" name="Symbol zastępczy numeru slajdu 3"/>
          <p:cNvSpPr>
            <a:spLocks noGrp="1"/>
          </p:cNvSpPr>
          <p:nvPr>
            <p:ph type="sldNum" sz="quarter" idx="5"/>
          </p:nvPr>
        </p:nvSpPr>
        <p:spPr>
          <a:noFill/>
        </p:spPr>
        <p:txBody>
          <a:bodyPr/>
          <a:lstStyle/>
          <a:p>
            <a:fld id="{130CCB63-6C54-47D7-AC8B-C8A67F9DF4CE}" type="slidenum">
              <a:rPr lang="pl-PL" smtClean="0"/>
              <a:pPr/>
              <a:t>32</a:t>
            </a:fld>
            <a:endParaRPr lang="pl-PL"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ymbol zastępczy obrazu slajdu 1"/>
          <p:cNvSpPr>
            <a:spLocks noGrp="1" noRot="1" noChangeAspect="1" noTextEdit="1"/>
          </p:cNvSpPr>
          <p:nvPr>
            <p:ph type="sldImg"/>
          </p:nvPr>
        </p:nvSpPr>
        <p:spPr>
          <a:ln/>
        </p:spPr>
      </p:sp>
      <p:sp>
        <p:nvSpPr>
          <p:cNvPr id="148483" name="Symbol zastępczy notatek 2"/>
          <p:cNvSpPr>
            <a:spLocks noGrp="1"/>
          </p:cNvSpPr>
          <p:nvPr>
            <p:ph type="body" idx="1"/>
          </p:nvPr>
        </p:nvSpPr>
        <p:spPr>
          <a:noFill/>
          <a:ln/>
        </p:spPr>
        <p:txBody>
          <a:bodyPr/>
          <a:lstStyle/>
          <a:p>
            <a:pPr algn="just"/>
            <a:r>
              <a:rPr lang="pl-PL" smtClean="0"/>
              <a:t>Wyniki procesu uczenia się – </a:t>
            </a:r>
            <a:r>
              <a:rPr lang="pl-PL" i="1" smtClean="0"/>
              <a:t>osiągnięcia edukacyjne</a:t>
            </a:r>
            <a:r>
              <a:rPr lang="pl-PL" smtClean="0"/>
              <a:t>. Rozpoznanie uwzględnia:</a:t>
            </a:r>
          </a:p>
          <a:p>
            <a:pPr algn="just">
              <a:buFontTx/>
              <a:buChar char="-"/>
            </a:pPr>
            <a:r>
              <a:rPr lang="pl-PL" smtClean="0"/>
              <a:t> techniki szkolne (czytanie, pisanie, liczenie),</a:t>
            </a:r>
          </a:p>
          <a:p>
            <a:pPr algn="just">
              <a:buFontTx/>
              <a:buChar char="-"/>
            </a:pPr>
            <a:r>
              <a:rPr lang="pl-PL" smtClean="0"/>
              <a:t> wiadomości i umiejętności,</a:t>
            </a:r>
          </a:p>
          <a:p>
            <a:pPr algn="just">
              <a:buFontTx/>
              <a:buChar char="-"/>
            </a:pPr>
            <a:r>
              <a:rPr lang="pl-PL" smtClean="0"/>
              <a:t> pożądane zachowania społeczne, pożądane cechy osobowe (zainteresowania, aspiracje, postawy i wartości).</a:t>
            </a:r>
          </a:p>
          <a:p>
            <a:endParaRPr lang="pl-PL" smtClean="0"/>
          </a:p>
        </p:txBody>
      </p:sp>
      <p:sp>
        <p:nvSpPr>
          <p:cNvPr id="148484" name="Symbol zastępczy numeru slajdu 3"/>
          <p:cNvSpPr>
            <a:spLocks noGrp="1"/>
          </p:cNvSpPr>
          <p:nvPr>
            <p:ph type="sldNum" sz="quarter" idx="5"/>
          </p:nvPr>
        </p:nvSpPr>
        <p:spPr>
          <a:noFill/>
        </p:spPr>
        <p:txBody>
          <a:bodyPr/>
          <a:lstStyle/>
          <a:p>
            <a:fld id="{22E53D75-1536-4479-9F19-D95C640495AD}" type="slidenum">
              <a:rPr lang="pl-PL" smtClean="0"/>
              <a:pPr/>
              <a:t>33</a:t>
            </a:fld>
            <a:endParaRPr lang="pl-PL"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ymbol zastępczy obrazu slajdu 1"/>
          <p:cNvSpPr>
            <a:spLocks noGrp="1" noRot="1" noChangeAspect="1" noTextEdit="1"/>
          </p:cNvSpPr>
          <p:nvPr>
            <p:ph type="sldImg"/>
          </p:nvPr>
        </p:nvSpPr>
        <p:spPr>
          <a:ln/>
        </p:spPr>
      </p:sp>
      <p:sp>
        <p:nvSpPr>
          <p:cNvPr id="149507" name="Symbol zastępczy notatek 2"/>
          <p:cNvSpPr>
            <a:spLocks noGrp="1"/>
          </p:cNvSpPr>
          <p:nvPr>
            <p:ph type="body" idx="1"/>
          </p:nvPr>
        </p:nvSpPr>
        <p:spPr>
          <a:noFill/>
          <a:ln/>
        </p:spPr>
        <p:txBody>
          <a:bodyPr/>
          <a:lstStyle/>
          <a:p>
            <a:pPr algn="just"/>
            <a:r>
              <a:rPr lang="pl-PL" smtClean="0"/>
              <a:t>Określenie specjalnych potrzeb edukacyjnych następuje po identyfikacji możliwości psychofizycznych i trudności edukacyjnych ucznia, w tym rozpoznaniu przyczyn trudności.</a:t>
            </a:r>
            <a:endParaRPr lang="pl-PL" b="1" i="1" smtClean="0"/>
          </a:p>
          <a:p>
            <a:endParaRPr lang="pl-PL" smtClean="0"/>
          </a:p>
        </p:txBody>
      </p:sp>
      <p:sp>
        <p:nvSpPr>
          <p:cNvPr id="149508" name="Symbol zastępczy numeru slajdu 3"/>
          <p:cNvSpPr>
            <a:spLocks noGrp="1"/>
          </p:cNvSpPr>
          <p:nvPr>
            <p:ph type="sldNum" sz="quarter" idx="5"/>
          </p:nvPr>
        </p:nvSpPr>
        <p:spPr>
          <a:noFill/>
        </p:spPr>
        <p:txBody>
          <a:bodyPr/>
          <a:lstStyle/>
          <a:p>
            <a:fld id="{94640839-8982-4132-B5F0-E974D3C8513A}" type="slidenum">
              <a:rPr lang="pl-PL" smtClean="0"/>
              <a:pPr/>
              <a:t>34</a:t>
            </a:fld>
            <a:endParaRPr lang="pl-PL"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ymbol zastępczy obrazu slajdu 1"/>
          <p:cNvSpPr>
            <a:spLocks noGrp="1" noRot="1" noChangeAspect="1" noTextEdit="1"/>
          </p:cNvSpPr>
          <p:nvPr>
            <p:ph type="sldImg"/>
          </p:nvPr>
        </p:nvSpPr>
        <p:spPr>
          <a:ln/>
        </p:spPr>
      </p:sp>
      <p:sp>
        <p:nvSpPr>
          <p:cNvPr id="150531" name="Symbol zastępczy notatek 2"/>
          <p:cNvSpPr>
            <a:spLocks noGrp="1"/>
          </p:cNvSpPr>
          <p:nvPr>
            <p:ph type="body" idx="1"/>
          </p:nvPr>
        </p:nvSpPr>
        <p:spPr>
          <a:noFill/>
          <a:ln/>
        </p:spPr>
        <p:txBody>
          <a:bodyPr/>
          <a:lstStyle/>
          <a:p>
            <a:r>
              <a:rPr lang="pl-PL" smtClean="0"/>
              <a:t>Rozpoznane indywidualne, specjalne potrzeby dziecka są podstawą do założenia Karty Indywidualnych Potrzeb Ucznia. Zgodnie z prawem oświatowym Karta zawiera:</a:t>
            </a:r>
          </a:p>
          <a:p>
            <a:pPr>
              <a:buFont typeface="Wingdings" pitchFamily="2" charset="2"/>
              <a:buChar char="q"/>
            </a:pPr>
            <a:r>
              <a:rPr lang="pl-PL" smtClean="0"/>
              <a:t>imię (imiona) i nazwisko dziecka; </a:t>
            </a:r>
          </a:p>
          <a:p>
            <a:pPr>
              <a:buFont typeface="Wingdings" pitchFamily="2" charset="2"/>
              <a:buChar char="q"/>
            </a:pPr>
            <a:r>
              <a:rPr lang="pl-PL" smtClean="0"/>
              <a:t>nazwę przedszkola lub szkoły oraz oznaczenie grupy lub oddziału, do którego uczęszcza;</a:t>
            </a:r>
          </a:p>
          <a:p>
            <a:pPr>
              <a:buFont typeface="Wingdings" pitchFamily="2" charset="2"/>
              <a:buChar char="q"/>
            </a:pPr>
            <a:r>
              <a:rPr lang="pl-PL" smtClean="0"/>
              <a:t>informację dotyczącą: orzeczenia o potrzebie indywidualnego obowiązkowego rocznego przygotowania przedszkolnego, orzeczenia o potrzebie indywidualnego nauczania lub opinii poradni psychologiczno-pedagogicznej, w tym poradni specjalistycznej</a:t>
            </a:r>
            <a:r>
              <a:rPr lang="pl-PL" smtClean="0">
                <a:solidFill>
                  <a:srgbClr val="002060"/>
                </a:solidFill>
                <a:latin typeface="Calibri" pitchFamily="34" charset="0"/>
              </a:rPr>
              <a:t>*</a:t>
            </a:r>
            <a:r>
              <a:rPr lang="pl-PL" smtClean="0"/>
              <a:t> – z podaniem numeru i daty wydania orzeczenia lub opinii, stwierdzonej przez Zespół potrzeby objęcia dziecka pomocą psychologiczno-pedagogiczną; </a:t>
            </a:r>
          </a:p>
          <a:p>
            <a:pPr>
              <a:buFont typeface="Wingdings" pitchFamily="2" charset="2"/>
              <a:buChar char="q"/>
            </a:pPr>
            <a:r>
              <a:rPr lang="pl-PL" smtClean="0"/>
              <a:t>zakres, w którym dziecko wymaga pomocy psychologiczno-pedagogicznej z uwagi na indywidualne potrzeby rozwojowe i edukacyjne oraz możliwości psychofizyczne;</a:t>
            </a:r>
          </a:p>
          <a:p>
            <a:pPr>
              <a:buFont typeface="Wingdings" pitchFamily="2" charset="2"/>
              <a:buChar char="q"/>
            </a:pPr>
            <a:r>
              <a:rPr lang="pl-PL" smtClean="0"/>
              <a:t>zalecane przez zespół formy, sposoby i okres udzielania pomocy psychologiczno-pedagogicznej; </a:t>
            </a:r>
          </a:p>
          <a:p>
            <a:pPr>
              <a:buFont typeface="Wingdings" pitchFamily="2" charset="2"/>
              <a:buChar char="q"/>
            </a:pPr>
            <a:r>
              <a:rPr lang="pl-PL" smtClean="0"/>
              <a:t>ustalone przez dyrektora przedszkola lub szkoły formy, sposoby i okres udzielania pomocy psychologiczno-pedagogicznej oraz wymiar godzin, w którym poszczególne formy pomocy będą realizowane;</a:t>
            </a:r>
          </a:p>
          <a:p>
            <a:pPr>
              <a:buFont typeface="Wingdings" pitchFamily="2" charset="2"/>
              <a:buChar char="q"/>
            </a:pPr>
            <a:r>
              <a:rPr lang="pl-PL" smtClean="0"/>
              <a:t>ocenę efektywności pomocy psychologiczno-pedagogicznej;</a:t>
            </a:r>
          </a:p>
          <a:p>
            <a:pPr>
              <a:buFont typeface="Wingdings" pitchFamily="2" charset="2"/>
              <a:buChar char="q"/>
            </a:pPr>
            <a:r>
              <a:rPr lang="pl-PL" smtClean="0"/>
              <a:t>terminy spotkań zespołu;</a:t>
            </a:r>
          </a:p>
          <a:p>
            <a:pPr>
              <a:buFont typeface="Wingdings" pitchFamily="2" charset="2"/>
              <a:buChar char="q"/>
            </a:pPr>
            <a:r>
              <a:rPr lang="pl-PL" smtClean="0"/>
              <a:t>podpisy osób biorących udział w poszczególnych spotkaniach zespołu.</a:t>
            </a:r>
          </a:p>
          <a:p>
            <a:pPr algn="just">
              <a:buFont typeface="Wingdings" pitchFamily="2" charset="2"/>
              <a:buChar char="q"/>
            </a:pPr>
            <a:endParaRPr lang="pl-PL" smtClean="0"/>
          </a:p>
          <a:p>
            <a:endParaRPr lang="pl-PL" smtClean="0"/>
          </a:p>
        </p:txBody>
      </p:sp>
      <p:sp>
        <p:nvSpPr>
          <p:cNvPr id="150532" name="Symbol zastępczy numeru slajdu 3"/>
          <p:cNvSpPr>
            <a:spLocks noGrp="1"/>
          </p:cNvSpPr>
          <p:nvPr>
            <p:ph type="sldNum" sz="quarter" idx="5"/>
          </p:nvPr>
        </p:nvSpPr>
        <p:spPr>
          <a:noFill/>
        </p:spPr>
        <p:txBody>
          <a:bodyPr/>
          <a:lstStyle/>
          <a:p>
            <a:fld id="{6D26BAF9-9064-4972-954A-634DEF2CEAC9}" type="slidenum">
              <a:rPr lang="pl-PL" smtClean="0"/>
              <a:pPr/>
              <a:t>35</a:t>
            </a:fld>
            <a:endParaRPr lang="pl-PL"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ymbol zastępczy obrazu slajdu 1"/>
          <p:cNvSpPr>
            <a:spLocks noGrp="1" noRot="1" noChangeAspect="1" noTextEdit="1"/>
          </p:cNvSpPr>
          <p:nvPr>
            <p:ph type="sldImg"/>
          </p:nvPr>
        </p:nvSpPr>
        <p:spPr>
          <a:ln/>
        </p:spPr>
      </p:sp>
      <p:sp>
        <p:nvSpPr>
          <p:cNvPr id="151555" name="Symbol zastępczy notatek 2"/>
          <p:cNvSpPr>
            <a:spLocks noGrp="1"/>
          </p:cNvSpPr>
          <p:nvPr>
            <p:ph type="body" idx="1"/>
          </p:nvPr>
        </p:nvSpPr>
        <p:spPr>
          <a:noFill/>
          <a:ln/>
        </p:spPr>
        <p:txBody>
          <a:bodyPr/>
          <a:lstStyle/>
          <a:p>
            <a:pPr>
              <a:buFont typeface="Wingdings" pitchFamily="2" charset="2"/>
              <a:buNone/>
            </a:pPr>
            <a:r>
              <a:rPr lang="pl-PL" smtClean="0">
                <a:solidFill>
                  <a:srgbClr val="002060"/>
                </a:solidFill>
                <a:latin typeface="Calibri" pitchFamily="34" charset="0"/>
              </a:rPr>
              <a:t> </a:t>
            </a:r>
          </a:p>
          <a:p>
            <a:r>
              <a:rPr lang="pl-PL" smtClean="0"/>
              <a:t>Na slajdzie pokazane są kluczowe informacje, jakie zawiera Karta. </a:t>
            </a:r>
          </a:p>
        </p:txBody>
      </p:sp>
      <p:sp>
        <p:nvSpPr>
          <p:cNvPr id="151556" name="Symbol zastępczy numeru slajdu 3"/>
          <p:cNvSpPr>
            <a:spLocks noGrp="1"/>
          </p:cNvSpPr>
          <p:nvPr>
            <p:ph type="sldNum" sz="quarter" idx="5"/>
          </p:nvPr>
        </p:nvSpPr>
        <p:spPr>
          <a:noFill/>
        </p:spPr>
        <p:txBody>
          <a:bodyPr/>
          <a:lstStyle/>
          <a:p>
            <a:fld id="{A1118CD5-1B30-4C35-9E3F-286E2695B405}" type="slidenum">
              <a:rPr lang="pl-PL" smtClean="0"/>
              <a:pPr/>
              <a:t>36</a:t>
            </a:fld>
            <a:endParaRPr lang="pl-PL"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ymbol zastępczy obrazu slajdu 1"/>
          <p:cNvSpPr>
            <a:spLocks noGrp="1" noRot="1" noChangeAspect="1" noTextEdit="1"/>
          </p:cNvSpPr>
          <p:nvPr>
            <p:ph type="sldImg"/>
          </p:nvPr>
        </p:nvSpPr>
        <p:spPr>
          <a:ln/>
        </p:spPr>
      </p:sp>
      <p:sp>
        <p:nvSpPr>
          <p:cNvPr id="152579" name="Symbol zastępczy notatek 2"/>
          <p:cNvSpPr>
            <a:spLocks noGrp="1"/>
          </p:cNvSpPr>
          <p:nvPr>
            <p:ph type="body" idx="1"/>
          </p:nvPr>
        </p:nvSpPr>
        <p:spPr>
          <a:noFill/>
          <a:ln/>
        </p:spPr>
        <p:txBody>
          <a:bodyPr/>
          <a:lstStyle/>
          <a:p>
            <a:pPr algn="just">
              <a:buFont typeface="Wingdings" pitchFamily="2" charset="2"/>
              <a:buChar char="q"/>
            </a:pPr>
            <a:r>
              <a:rPr lang="pl-PL" smtClean="0"/>
              <a:t>  Po rozpoznaniu trudności rozwojowych/edukacyjnych Zespół formułuje plan działań wspierających, zmierzający do usunięcia trudności.</a:t>
            </a:r>
          </a:p>
          <a:p>
            <a:pPr algn="just">
              <a:buFont typeface="Wingdings" pitchFamily="2" charset="2"/>
              <a:buChar char="q"/>
            </a:pPr>
            <a:r>
              <a:rPr lang="pl-PL" smtClean="0"/>
              <a:t> W oparciu o ustalone przez dyrektora przedszkola lub szkoły formy, sposoby i okres udzielania pomocy psychologiczno-pedagogicznej oraz wymiar godzin, w którym poszczególne formy pomocy będą realizowane nauczyciele, wychowawcy grupy wychowawczej i specjaliści opracowują i wdrażają plany działań wspierających dla uczniów.</a:t>
            </a:r>
          </a:p>
        </p:txBody>
      </p:sp>
      <p:sp>
        <p:nvSpPr>
          <p:cNvPr id="152580" name="Symbol zastępczy numeru slajdu 3"/>
          <p:cNvSpPr>
            <a:spLocks noGrp="1"/>
          </p:cNvSpPr>
          <p:nvPr>
            <p:ph type="sldNum" sz="quarter" idx="5"/>
          </p:nvPr>
        </p:nvSpPr>
        <p:spPr>
          <a:noFill/>
        </p:spPr>
        <p:txBody>
          <a:bodyPr/>
          <a:lstStyle/>
          <a:p>
            <a:fld id="{18DBAFBC-17DB-48E2-8C4B-9BD048156761}" type="slidenum">
              <a:rPr lang="pl-PL" smtClean="0"/>
              <a:pPr/>
              <a:t>37</a:t>
            </a:fld>
            <a:endParaRPr lang="pl-PL"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ymbol zastępczy obrazu slajdu 1"/>
          <p:cNvSpPr>
            <a:spLocks noGrp="1" noRot="1" noChangeAspect="1" noTextEdit="1"/>
          </p:cNvSpPr>
          <p:nvPr>
            <p:ph type="sldImg"/>
          </p:nvPr>
        </p:nvSpPr>
        <p:spPr>
          <a:ln/>
        </p:spPr>
      </p:sp>
      <p:sp>
        <p:nvSpPr>
          <p:cNvPr id="153603" name="Symbol zastępczy notatek 2"/>
          <p:cNvSpPr>
            <a:spLocks noGrp="1"/>
          </p:cNvSpPr>
          <p:nvPr>
            <p:ph type="body" idx="1"/>
          </p:nvPr>
        </p:nvSpPr>
        <p:spPr>
          <a:noFill/>
          <a:ln/>
        </p:spPr>
        <p:txBody>
          <a:bodyPr/>
          <a:lstStyle/>
          <a:p>
            <a:r>
              <a:rPr lang="pl-PL" smtClean="0"/>
              <a:t>W PDW powinny być określone wobec ucznia lub grupy uczniów:</a:t>
            </a:r>
          </a:p>
          <a:p>
            <a:pPr>
              <a:buFont typeface="Wingdings" pitchFamily="2" charset="2"/>
              <a:buChar char="q"/>
            </a:pPr>
            <a:r>
              <a:rPr lang="pl-PL" smtClean="0"/>
              <a:t>cele do osiągnięcia w zakresie, w którym wymagana jest pomoc psychologiczno-pedagogiczna, </a:t>
            </a:r>
          </a:p>
          <a:p>
            <a:pPr>
              <a:buFont typeface="Wingdings" pitchFamily="2" charset="2"/>
              <a:buChar char="q"/>
            </a:pPr>
            <a:r>
              <a:rPr lang="pl-PL" smtClean="0"/>
              <a:t>działania realizowane w ramach poszczególnych form i sposobów udzielania pomocy psychologiczno-pedagogicznej,</a:t>
            </a:r>
          </a:p>
          <a:p>
            <a:pPr>
              <a:buFont typeface="Wingdings" pitchFamily="2" charset="2"/>
              <a:buChar char="q"/>
            </a:pPr>
            <a:r>
              <a:rPr lang="pl-PL" smtClean="0"/>
              <a:t> metody pracy,</a:t>
            </a:r>
          </a:p>
          <a:p>
            <a:pPr>
              <a:buFont typeface="Wingdings" pitchFamily="2" charset="2"/>
              <a:buChar char="q"/>
            </a:pPr>
            <a:r>
              <a:rPr lang="pl-PL" smtClean="0"/>
              <a:t> działania wspierające rodziców,</a:t>
            </a:r>
          </a:p>
          <a:p>
            <a:pPr>
              <a:buFont typeface="Wingdings" pitchFamily="2" charset="2"/>
              <a:buChar char="q"/>
            </a:pPr>
            <a:r>
              <a:rPr lang="pl-PL" smtClean="0"/>
              <a:t> w zależności od potrzeb, zakres współdziałania z poradniami psychologiczno-pedagogicznymi, w tym poradniami specjalistycznymi, placówkami doskonalenia nauczycieli, organizacjami pozarządowymi oraz innymi instytucjami działającymi na rzecz rodziny, dzieci i młodzieży.</a:t>
            </a:r>
          </a:p>
          <a:p>
            <a:endParaRPr lang="pl-PL" smtClean="0"/>
          </a:p>
        </p:txBody>
      </p:sp>
      <p:sp>
        <p:nvSpPr>
          <p:cNvPr id="153604" name="Symbol zastępczy numeru slajdu 3"/>
          <p:cNvSpPr>
            <a:spLocks noGrp="1"/>
          </p:cNvSpPr>
          <p:nvPr>
            <p:ph type="sldNum" sz="quarter" idx="5"/>
          </p:nvPr>
        </p:nvSpPr>
        <p:spPr>
          <a:noFill/>
        </p:spPr>
        <p:txBody>
          <a:bodyPr/>
          <a:lstStyle/>
          <a:p>
            <a:fld id="{2337AC20-74DF-48EB-980F-1A46F82BBBB9}" type="slidenum">
              <a:rPr lang="pl-PL" smtClean="0"/>
              <a:pPr/>
              <a:t>38</a:t>
            </a:fld>
            <a:endParaRPr lang="pl-PL"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ymbol zastępczy obrazu slajdu 1"/>
          <p:cNvSpPr>
            <a:spLocks noGrp="1" noRot="1" noChangeAspect="1" noTextEdit="1"/>
          </p:cNvSpPr>
          <p:nvPr>
            <p:ph type="sldImg"/>
          </p:nvPr>
        </p:nvSpPr>
        <p:spPr>
          <a:ln/>
        </p:spPr>
      </p:sp>
      <p:sp>
        <p:nvSpPr>
          <p:cNvPr id="154627" name="Symbol zastępczy notatek 2"/>
          <p:cNvSpPr>
            <a:spLocks noGrp="1"/>
          </p:cNvSpPr>
          <p:nvPr>
            <p:ph type="body" idx="1"/>
          </p:nvPr>
        </p:nvSpPr>
        <p:spPr>
          <a:noFill/>
          <a:ln/>
        </p:spPr>
        <p:txBody>
          <a:bodyPr/>
          <a:lstStyle/>
          <a:p>
            <a:pPr algn="just"/>
            <a:r>
              <a:rPr lang="pl-PL" smtClean="0"/>
              <a:t>Plan Działań Wspierających (PDW) może być opracowany dla jednego ucznia (plan indywidualny) lub dla grupy uczniów o jednorodnym lub zbliżonym rozpoznaniu. </a:t>
            </a:r>
          </a:p>
          <a:p>
            <a:pPr algn="just"/>
            <a:endParaRPr lang="pl-PL" smtClean="0"/>
          </a:p>
        </p:txBody>
      </p:sp>
      <p:sp>
        <p:nvSpPr>
          <p:cNvPr id="154628" name="Symbol zastępczy numeru slajdu 3"/>
          <p:cNvSpPr>
            <a:spLocks noGrp="1"/>
          </p:cNvSpPr>
          <p:nvPr>
            <p:ph type="sldNum" sz="quarter" idx="5"/>
          </p:nvPr>
        </p:nvSpPr>
        <p:spPr>
          <a:noFill/>
        </p:spPr>
        <p:txBody>
          <a:bodyPr/>
          <a:lstStyle/>
          <a:p>
            <a:fld id="{75A18CA1-FE41-42A0-B381-AD0B8D6019BD}" type="slidenum">
              <a:rPr lang="pl-PL" smtClean="0"/>
              <a:pPr/>
              <a:t>39</a:t>
            </a:fld>
            <a:endParaRPr lang="pl-PL"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ymbol zastępczy obrazu slajdu 1"/>
          <p:cNvSpPr>
            <a:spLocks noGrp="1" noRot="1" noChangeAspect="1" noTextEdit="1"/>
          </p:cNvSpPr>
          <p:nvPr>
            <p:ph type="sldImg"/>
          </p:nvPr>
        </p:nvSpPr>
        <p:spPr>
          <a:ln/>
        </p:spPr>
      </p:sp>
      <p:sp>
        <p:nvSpPr>
          <p:cNvPr id="155651" name="Symbol zastępczy notatek 2"/>
          <p:cNvSpPr>
            <a:spLocks noGrp="1"/>
          </p:cNvSpPr>
          <p:nvPr>
            <p:ph type="body" idx="1"/>
          </p:nvPr>
        </p:nvSpPr>
        <p:spPr>
          <a:noFill/>
          <a:ln/>
        </p:spPr>
        <p:txBody>
          <a:bodyPr/>
          <a:lstStyle/>
          <a:p>
            <a:pPr algn="just"/>
            <a:r>
              <a:rPr lang="pl-PL" smtClean="0"/>
              <a:t>Zespół dokonuje oceny efektywności pomocy psychologiczno-pedagogicznej udzielonej uczniowi, w tym efektywności zrealizowanych zajęć, dotyczącej:</a:t>
            </a:r>
          </a:p>
          <a:p>
            <a:pPr algn="just">
              <a:buFont typeface="Wingdings" pitchFamily="2" charset="2"/>
              <a:buChar char="q"/>
            </a:pPr>
            <a:r>
              <a:rPr lang="pl-PL" smtClean="0"/>
              <a:t>danej formy pomocy psychologiczno-pedagogicznej - po zakończeniu jej udzielania;</a:t>
            </a:r>
          </a:p>
          <a:p>
            <a:pPr algn="just">
              <a:buFont typeface="Wingdings" pitchFamily="2" charset="2"/>
              <a:buChar char="q"/>
            </a:pPr>
            <a:r>
              <a:rPr lang="pl-PL" smtClean="0"/>
              <a:t>pomocy psychologiczno-pedagogicznej udzielonej w danym roku szkolnym - przed opracowaniem arkusza organizacji przedszkola, szkoły lub placówki, na kolejny rok szkolny.</a:t>
            </a:r>
          </a:p>
          <a:p>
            <a:pPr algn="just"/>
            <a:r>
              <a:rPr lang="pl-PL" smtClean="0"/>
              <a:t>Zespół określa wnioski i zalecenia dotyczące dalszej pracy z uczniem, w tym zalecane formy, sposoby i okres udzielania uczniowi dalszej pomocy psychologiczno-pedagogicznej.</a:t>
            </a:r>
          </a:p>
          <a:p>
            <a:pPr algn="just"/>
            <a:endParaRPr lang="pl-PL" smtClean="0"/>
          </a:p>
        </p:txBody>
      </p:sp>
      <p:sp>
        <p:nvSpPr>
          <p:cNvPr id="155652" name="Symbol zastępczy numeru slajdu 3"/>
          <p:cNvSpPr>
            <a:spLocks noGrp="1"/>
          </p:cNvSpPr>
          <p:nvPr>
            <p:ph type="sldNum" sz="quarter" idx="5"/>
          </p:nvPr>
        </p:nvSpPr>
        <p:spPr>
          <a:noFill/>
        </p:spPr>
        <p:txBody>
          <a:bodyPr/>
          <a:lstStyle/>
          <a:p>
            <a:fld id="{5F5B7463-4CE3-488A-BAC0-12D8E9D17C55}" type="slidenum">
              <a:rPr lang="pl-PL" smtClean="0"/>
              <a:pPr/>
              <a:t>40</a:t>
            </a:fld>
            <a:endParaRPr lang="pl-PL"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ymbol zastępczy obrazu slajdu 1"/>
          <p:cNvSpPr>
            <a:spLocks noGrp="1" noRot="1" noChangeAspect="1" noTextEdit="1"/>
          </p:cNvSpPr>
          <p:nvPr>
            <p:ph type="sldImg"/>
          </p:nvPr>
        </p:nvSpPr>
        <p:spPr>
          <a:ln/>
        </p:spPr>
      </p:sp>
      <p:sp>
        <p:nvSpPr>
          <p:cNvPr id="156675" name="Symbol zastępczy notatek 2"/>
          <p:cNvSpPr>
            <a:spLocks noGrp="1"/>
          </p:cNvSpPr>
          <p:nvPr>
            <p:ph type="body" idx="1"/>
          </p:nvPr>
        </p:nvSpPr>
        <p:spPr>
          <a:noFill/>
          <a:ln/>
        </p:spPr>
        <p:txBody>
          <a:bodyPr/>
          <a:lstStyle/>
          <a:p>
            <a:r>
              <a:rPr lang="pl-PL" smtClean="0"/>
              <a:t>Podsumowanie - kierunki działań Zespołu realizujacego z uczniem PDW. </a:t>
            </a:r>
          </a:p>
          <a:p>
            <a:endParaRPr lang="pl-PL" smtClean="0"/>
          </a:p>
          <a:p>
            <a:pPr algn="just"/>
            <a:r>
              <a:rPr lang="pl-PL" smtClean="0"/>
              <a:t>Należy podkreślić, że bardzo waznym elementem będzie wsparcie merytoryczne dla członków Zespołu ze strony poradni psychologiczno-pedagogicznych (w tym specjalistycznych) oraz placówek doskonalenia nauczycieli. Zespół może także współpracować z innymi przedszkolami, szkołami, placówkami oraz podmiotami działającymi na rzecz dzieci i młodzieży oraz ich rodzin. Najważniejszym jednak partnerem Zespołu są rodzice ucznia.</a:t>
            </a:r>
          </a:p>
        </p:txBody>
      </p:sp>
      <p:sp>
        <p:nvSpPr>
          <p:cNvPr id="156676" name="Symbol zastępczy numeru slajdu 3"/>
          <p:cNvSpPr>
            <a:spLocks noGrp="1"/>
          </p:cNvSpPr>
          <p:nvPr>
            <p:ph type="sldNum" sz="quarter" idx="5"/>
          </p:nvPr>
        </p:nvSpPr>
        <p:spPr>
          <a:noFill/>
        </p:spPr>
        <p:txBody>
          <a:bodyPr/>
          <a:lstStyle/>
          <a:p>
            <a:fld id="{D7789CB7-2572-40A7-883E-F6685C386492}" type="slidenum">
              <a:rPr lang="pl-PL" smtClean="0"/>
              <a:pPr/>
              <a:t>41</a:t>
            </a:fld>
            <a:endParaRPr lang="pl-PL"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ymbol zastępczy obrazu slajdu 1"/>
          <p:cNvSpPr>
            <a:spLocks noGrp="1" noRot="1" noChangeAspect="1" noTextEdit="1"/>
          </p:cNvSpPr>
          <p:nvPr>
            <p:ph type="sldImg"/>
          </p:nvPr>
        </p:nvSpPr>
        <p:spPr>
          <a:ln/>
        </p:spPr>
      </p:sp>
      <p:sp>
        <p:nvSpPr>
          <p:cNvPr id="157699" name="Symbol zastępczy notatek 2"/>
          <p:cNvSpPr>
            <a:spLocks noGrp="1"/>
          </p:cNvSpPr>
          <p:nvPr>
            <p:ph type="body" idx="1"/>
          </p:nvPr>
        </p:nvSpPr>
        <p:spPr>
          <a:noFill/>
          <a:ln/>
        </p:spPr>
        <p:txBody>
          <a:bodyPr/>
          <a:lstStyle/>
          <a:p>
            <a:pPr algn="ctr"/>
            <a:r>
              <a:rPr lang="pl-PL" smtClean="0"/>
              <a:t>Na zakończenie</a:t>
            </a:r>
          </a:p>
          <a:p>
            <a:pPr algn="just"/>
            <a:r>
              <a:rPr lang="pl-PL" smtClean="0"/>
              <a:t>Oprócz specjalistycznych uwag w stosunku do realizacji działań z uczniem ze SPE istnieje szereg uniwersalnych zasad wartych wprowadzenia do pracy indywidualnej. W bezpośrednim kontakcie z uczniem ze SPE dobrze jest komunikować się w sposób sprzyjający rozwojowi dziecka. Konstrukcję płaszczyzny porozumiewania się można oprzeć na następujących przykładowych zasadach: ... </a:t>
            </a:r>
            <a:r>
              <a:rPr lang="pl-PL" i="1" smtClean="0"/>
              <a:t>dalsze treści na slajdach (animacje)</a:t>
            </a:r>
          </a:p>
          <a:p>
            <a:endParaRPr lang="pl-PL" smtClean="0"/>
          </a:p>
        </p:txBody>
      </p:sp>
      <p:sp>
        <p:nvSpPr>
          <p:cNvPr id="157700" name="Symbol zastępczy numeru slajdu 3"/>
          <p:cNvSpPr>
            <a:spLocks noGrp="1"/>
          </p:cNvSpPr>
          <p:nvPr>
            <p:ph type="sldNum" sz="quarter" idx="5"/>
          </p:nvPr>
        </p:nvSpPr>
        <p:spPr>
          <a:noFill/>
        </p:spPr>
        <p:txBody>
          <a:bodyPr/>
          <a:lstStyle/>
          <a:p>
            <a:fld id="{297333AF-4A0A-459F-A1E9-3E99D134896B}" type="slidenum">
              <a:rPr lang="pl-PL" smtClean="0"/>
              <a:pPr/>
              <a:t>42</a:t>
            </a:fld>
            <a:endParaRPr lang="pl-PL"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p:spPr>
        <p:txBody>
          <a:bodyPr/>
          <a:lstStyle/>
          <a:p>
            <a:fld id="{3CC57824-52CA-4D35-97CC-B0CF68B816DE}" type="slidenum">
              <a:rPr lang="pl-PL" smtClean="0"/>
              <a:pPr/>
              <a:t>44</a:t>
            </a:fld>
            <a:endParaRPr lang="pl-PL" smtClean="0"/>
          </a:p>
        </p:txBody>
      </p:sp>
      <p:sp>
        <p:nvSpPr>
          <p:cNvPr id="158723" name="Symbol zastępczy obrazu slajdu 1"/>
          <p:cNvSpPr>
            <a:spLocks noGrp="1" noRot="1" noChangeAspect="1" noTextEdit="1"/>
          </p:cNvSpPr>
          <p:nvPr>
            <p:ph type="sldImg"/>
          </p:nvPr>
        </p:nvSpPr>
        <p:spPr>
          <a:ln/>
        </p:spPr>
      </p:sp>
      <p:sp>
        <p:nvSpPr>
          <p:cNvPr id="158724" name="Symbol zastępczy notatek 2"/>
          <p:cNvSpPr>
            <a:spLocks noGrp="1"/>
          </p:cNvSpPr>
          <p:nvPr>
            <p:ph type="body" idx="1"/>
          </p:nvPr>
        </p:nvSpPr>
        <p:spPr>
          <a:noFill/>
          <a:ln/>
        </p:spPr>
        <p:txBody>
          <a:bodyPr/>
          <a:lstStyle/>
          <a:p>
            <a:pPr eaLnBrk="1" hangingPunct="1">
              <a:spcBef>
                <a:spcPct val="0"/>
              </a:spcBef>
            </a:pPr>
            <a:endParaRPr lang="pl-PL" smtClean="0"/>
          </a:p>
        </p:txBody>
      </p:sp>
      <p:sp>
        <p:nvSpPr>
          <p:cNvPr id="6148" name="Symbol zastępczy numeru slajdu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C7F95FEA-0205-4F06-8FC5-6FF59BFEA708}" type="slidenum">
              <a:rPr lang="pl-PL" sz="1200">
                <a:latin typeface="+mn-lt"/>
              </a:rPr>
              <a:pPr algn="r">
                <a:defRPr/>
              </a:pPr>
              <a:t>44</a:t>
            </a:fld>
            <a:endParaRPr lang="pl-PL" sz="1200">
              <a:latin typeface="+mn-lt"/>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ymbol zastępczy obrazu slajdu 1"/>
          <p:cNvSpPr>
            <a:spLocks noGrp="1" noRot="1" noChangeAspect="1" noTextEdit="1"/>
          </p:cNvSpPr>
          <p:nvPr>
            <p:ph type="sldImg"/>
          </p:nvPr>
        </p:nvSpPr>
        <p:spPr>
          <a:ln/>
        </p:spPr>
      </p:sp>
      <p:sp>
        <p:nvSpPr>
          <p:cNvPr id="159747" name="Symbol zastępczy notatek 2"/>
          <p:cNvSpPr>
            <a:spLocks noGrp="1"/>
          </p:cNvSpPr>
          <p:nvPr>
            <p:ph type="body" idx="1"/>
          </p:nvPr>
        </p:nvSpPr>
        <p:spPr>
          <a:noFill/>
          <a:ln/>
        </p:spPr>
        <p:txBody>
          <a:bodyPr/>
          <a:lstStyle/>
          <a:p>
            <a:endParaRPr lang="pl-PL" smtClean="0"/>
          </a:p>
        </p:txBody>
      </p:sp>
      <p:sp>
        <p:nvSpPr>
          <p:cNvPr id="159748" name="Symbol zastępczy numeru slajdu 3"/>
          <p:cNvSpPr>
            <a:spLocks noGrp="1"/>
          </p:cNvSpPr>
          <p:nvPr>
            <p:ph type="sldNum" sz="quarter" idx="5"/>
          </p:nvPr>
        </p:nvSpPr>
        <p:spPr>
          <a:noFill/>
        </p:spPr>
        <p:txBody>
          <a:bodyPr/>
          <a:lstStyle/>
          <a:p>
            <a:fld id="{8A9B5285-2AE6-4B62-B32E-70282818ABE3}" type="slidenum">
              <a:rPr lang="pl-PL" smtClean="0"/>
              <a:pPr/>
              <a:t>45</a:t>
            </a:fld>
            <a:endParaRPr lang="pl-PL"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a:noFill/>
        </p:spPr>
        <p:txBody>
          <a:bodyPr/>
          <a:lstStyle/>
          <a:p>
            <a:fld id="{99B4B20E-6B81-4CEE-8165-BF90E327C2C1}" type="slidenum">
              <a:rPr lang="pl-PL" smtClean="0"/>
              <a:pPr/>
              <a:t>46</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8668CA90-8CC5-4A46-B0B1-1C264430C65F}" type="slidenum">
              <a:rPr lang="pl-PL" sz="1200">
                <a:latin typeface="+mn-lt"/>
              </a:rPr>
              <a:pPr algn="r" fontAlgn="auto">
                <a:spcBef>
                  <a:spcPts val="0"/>
                </a:spcBef>
                <a:spcAft>
                  <a:spcPts val="0"/>
                </a:spcAft>
                <a:defRPr/>
              </a:pPr>
              <a:t>46</a:t>
            </a:fld>
            <a:endParaRPr lang="pl-PL" sz="1200">
              <a:latin typeface="+mn-lt"/>
            </a:endParaRPr>
          </a:p>
        </p:txBody>
      </p:sp>
      <p:sp>
        <p:nvSpPr>
          <p:cNvPr id="160772" name="Rectangle 2"/>
          <p:cNvSpPr>
            <a:spLocks noGrp="1" noRot="1" noChangeAspect="1" noChangeArrowheads="1" noTextEdit="1"/>
          </p:cNvSpPr>
          <p:nvPr>
            <p:ph type="sldImg"/>
          </p:nvPr>
        </p:nvSpPr>
        <p:spPr>
          <a:ln/>
        </p:spPr>
      </p:sp>
      <p:sp>
        <p:nvSpPr>
          <p:cNvPr id="160773" name="Rectangle 3"/>
          <p:cNvSpPr>
            <a:spLocks noGrp="1" noChangeArrowheads="1"/>
          </p:cNvSpPr>
          <p:nvPr>
            <p:ph type="body" idx="1"/>
          </p:nvPr>
        </p:nvSpPr>
        <p:spPr>
          <a:noFill/>
          <a:ln/>
        </p:spPr>
        <p:txBody>
          <a:bodyPr/>
          <a:lstStyle/>
          <a:p>
            <a:pPr eaLnBrk="1" hangingPunct="1"/>
            <a:r>
              <a:rPr lang="pl-PL" i="1" smtClean="0"/>
              <a:t>Dłużniewska</a:t>
            </a:r>
            <a:r>
              <a:rPr lang="pl-PL" smtClean="0"/>
              <a:t>, A. (2010).</a:t>
            </a:r>
            <a:r>
              <a:rPr lang="pl-PL" b="1" smtClean="0"/>
              <a:t> </a:t>
            </a:r>
            <a:r>
              <a:rPr lang="pl-PL" i="1" smtClean="0"/>
              <a:t>Model pracy z uczniem niesłyszącym lub słabo słyszącym. </a:t>
            </a:r>
          </a:p>
          <a:p>
            <a:pPr eaLnBrk="1" hangingPunct="1"/>
            <a:r>
              <a:rPr lang="pl-PL" smtClean="0"/>
              <a:t>W: Materiały szkoleniowe: Podniesienie efektywności kształcenia uczniów ze specjalnymi potrzebami edukacyjnymi. Część II.</a:t>
            </a:r>
            <a:endParaRPr lang="pl-PL" b="1" smtClean="0"/>
          </a:p>
          <a:p>
            <a:pPr eaLnBrk="1" hangingPunct="1"/>
            <a:endParaRPr lang="pl-PL"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a:noFill/>
        </p:spPr>
        <p:txBody>
          <a:bodyPr/>
          <a:lstStyle/>
          <a:p>
            <a:fld id="{81BB78E8-F4D0-4A85-8C3D-42F6DC68C06A}" type="slidenum">
              <a:rPr lang="pl-PL" smtClean="0"/>
              <a:pPr/>
              <a:t>47</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355591BB-5827-4258-9CDC-C976DE60D324}" type="slidenum">
              <a:rPr lang="pl-PL" sz="1200">
                <a:latin typeface="+mn-lt"/>
              </a:rPr>
              <a:pPr algn="r" fontAlgn="auto">
                <a:spcBef>
                  <a:spcPts val="0"/>
                </a:spcBef>
                <a:spcAft>
                  <a:spcPts val="0"/>
                </a:spcAft>
                <a:defRPr/>
              </a:pPr>
              <a:t>47</a:t>
            </a:fld>
            <a:endParaRPr lang="pl-PL" sz="1200">
              <a:latin typeface="+mn-lt"/>
            </a:endParaRPr>
          </a:p>
        </p:txBody>
      </p:sp>
      <p:sp>
        <p:nvSpPr>
          <p:cNvPr id="161796"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p:txBody>
          <a:bodyPr>
            <a:normAutofit/>
          </a:bodyPr>
          <a:lstStyle/>
          <a:p>
            <a:pPr eaLnBrk="1" hangingPunct="1">
              <a:lnSpc>
                <a:spcPct val="80000"/>
              </a:lnSpc>
              <a:defRPr/>
            </a:pPr>
            <a:r>
              <a:rPr lang="pl-PL" dirty="0" smtClean="0"/>
              <a:t>Dłużniewska, A. (2010).</a:t>
            </a:r>
            <a:r>
              <a:rPr lang="pl-PL" b="1" dirty="0" smtClean="0"/>
              <a:t> </a:t>
            </a:r>
            <a:r>
              <a:rPr lang="pl-PL" i="1" dirty="0" smtClean="0"/>
              <a:t>Model pracy z uczniem niesłyszącym lub słabo słyszącym</a:t>
            </a:r>
          </a:p>
          <a:p>
            <a:pPr eaLnBrk="1" hangingPunct="1">
              <a:lnSpc>
                <a:spcPct val="80000"/>
              </a:lnSpc>
              <a:defRPr/>
            </a:pPr>
            <a:r>
              <a:rPr lang="pl-PL" dirty="0" smtClean="0"/>
              <a:t>W: Materiały szkoleniowe: Podniesienie efektywności kształcenia uczniów ze specjalnymi potrzebami edukacyjnymi. Część II.</a:t>
            </a:r>
            <a:endParaRPr lang="pl-PL" b="1" dirty="0" smtClean="0"/>
          </a:p>
          <a:p>
            <a:pPr eaLnBrk="1" hangingPunct="1">
              <a:lnSpc>
                <a:spcPct val="80000"/>
              </a:lnSpc>
              <a:defRPr/>
            </a:pPr>
            <a:r>
              <a:rPr lang="pl-PL" sz="800" u="sng" dirty="0" smtClean="0">
                <a:effectLst>
                  <a:outerShdw blurRad="38100" dist="38100" dir="2700000" algn="tl">
                    <a:srgbClr val="C0C0C0"/>
                  </a:outerShdw>
                </a:effectLst>
              </a:rPr>
              <a:t>1. Przykłady:</a:t>
            </a:r>
          </a:p>
          <a:p>
            <a:pPr eaLnBrk="1" hangingPunct="1">
              <a:lnSpc>
                <a:spcPct val="80000"/>
              </a:lnSpc>
              <a:defRPr/>
            </a:pPr>
            <a:r>
              <a:rPr lang="pl-PL" sz="800" b="1" dirty="0" smtClean="0"/>
              <a:t>Warunki uczenia się </a:t>
            </a:r>
            <a:r>
              <a:rPr lang="pl-PL" sz="800" dirty="0" smtClean="0"/>
              <a:t>- </a:t>
            </a:r>
            <a:r>
              <a:rPr lang="pl-PL" sz="800" i="1" dirty="0" smtClean="0"/>
              <a:t>czynniki warunkujące proces uczenia się </a:t>
            </a:r>
            <a:endParaRPr lang="pl-PL" sz="800" dirty="0" smtClean="0"/>
          </a:p>
          <a:p>
            <a:pPr eaLnBrk="1" hangingPunct="1">
              <a:lnSpc>
                <a:spcPct val="80000"/>
              </a:lnSpc>
              <a:buFontTx/>
              <a:buChar char="•"/>
              <a:defRPr/>
            </a:pPr>
            <a:r>
              <a:rPr lang="pl-PL" sz="800" dirty="0" smtClean="0"/>
              <a:t>Czy uczeń manifestuje zachowania wynikające z uświadomionych potrzeb, warunkujących dążenie do zdobycia wykształcenia?</a:t>
            </a:r>
          </a:p>
          <a:p>
            <a:pPr eaLnBrk="1" hangingPunct="1">
              <a:lnSpc>
                <a:spcPct val="80000"/>
              </a:lnSpc>
              <a:buFontTx/>
              <a:buChar char="•"/>
              <a:defRPr/>
            </a:pPr>
            <a:r>
              <a:rPr lang="pl-PL" sz="800" dirty="0" smtClean="0"/>
              <a:t>Czy uczeń kieruje się motywacją wewnętrzną czy zewnętrzną w zdobywaniu wykształcenia?</a:t>
            </a:r>
          </a:p>
          <a:p>
            <a:pPr eaLnBrk="1" hangingPunct="1">
              <a:lnSpc>
                <a:spcPct val="80000"/>
              </a:lnSpc>
              <a:buFontTx/>
              <a:buChar char="•"/>
              <a:defRPr/>
            </a:pPr>
            <a:r>
              <a:rPr lang="pl-PL" sz="800" dirty="0" smtClean="0"/>
              <a:t>Czy uczeń przejawia zainteresowanie przedmiotem/tematyką: </a:t>
            </a:r>
          </a:p>
          <a:p>
            <a:pPr lvl="1" eaLnBrk="1" hangingPunct="1">
              <a:lnSpc>
                <a:spcPct val="80000"/>
              </a:lnSpc>
              <a:defRPr/>
            </a:pPr>
            <a:r>
              <a:rPr lang="pl-PL" sz="800" dirty="0" smtClean="0"/>
              <a:t>czy zadaje nauczycielowi pytania dotyczące interesujących go zagadnień,</a:t>
            </a:r>
          </a:p>
          <a:p>
            <a:pPr lvl="1" eaLnBrk="1" hangingPunct="1">
              <a:lnSpc>
                <a:spcPct val="80000"/>
              </a:lnSpc>
              <a:defRPr/>
            </a:pPr>
            <a:r>
              <a:rPr lang="pl-PL" sz="800" dirty="0" smtClean="0"/>
              <a:t>czy samodzielnie stara się uzupełniać wiedzę z zakresu danego przedmiotu,</a:t>
            </a:r>
          </a:p>
          <a:p>
            <a:pPr eaLnBrk="1" hangingPunct="1">
              <a:lnSpc>
                <a:spcPct val="80000"/>
              </a:lnSpc>
              <a:buFontTx/>
              <a:buChar char="•"/>
              <a:defRPr/>
            </a:pPr>
            <a:r>
              <a:rPr lang="pl-PL" sz="800" dirty="0" smtClean="0"/>
              <a:t>Czy uczeń rozumie cicho czytany tekst określonego typu: </a:t>
            </a:r>
          </a:p>
          <a:p>
            <a:pPr lvl="1" eaLnBrk="1" hangingPunct="1">
              <a:lnSpc>
                <a:spcPct val="80000"/>
              </a:lnSpc>
              <a:defRPr/>
            </a:pPr>
            <a:r>
              <a:rPr lang="pl-PL" sz="800" dirty="0" smtClean="0"/>
              <a:t>czy uczeń identyfikuje nieznane słowa, istotne z punktu widzenia zrozumienia treści tekstu i poszukuje wyjaśnienia ich znaczenia,</a:t>
            </a:r>
          </a:p>
          <a:p>
            <a:pPr lvl="1" eaLnBrk="1" hangingPunct="1">
              <a:lnSpc>
                <a:spcPct val="80000"/>
              </a:lnSpc>
              <a:defRPr/>
            </a:pPr>
            <a:r>
              <a:rPr lang="pl-PL" sz="800" dirty="0" smtClean="0"/>
              <a:t>czy i w jakim zakresie uczeń rozumie znaczenie wyrażeń metaforycznych i związków frazeologicznych,</a:t>
            </a:r>
          </a:p>
          <a:p>
            <a:pPr lvl="1" eaLnBrk="1" hangingPunct="1">
              <a:lnSpc>
                <a:spcPct val="80000"/>
              </a:lnSpc>
              <a:defRPr/>
            </a:pPr>
            <a:r>
              <a:rPr lang="pl-PL" sz="800" dirty="0" smtClean="0"/>
              <a:t>czy uczeń ma trudności ze zrozumieniem wypowiedzeń o złożonej strukturze gramatyczno-semantycznej,</a:t>
            </a:r>
          </a:p>
          <a:p>
            <a:pPr eaLnBrk="1" hangingPunct="1">
              <a:lnSpc>
                <a:spcPct val="80000"/>
              </a:lnSpc>
              <a:buFontTx/>
              <a:buChar char="•"/>
              <a:defRPr/>
            </a:pPr>
            <a:r>
              <a:rPr lang="pl-PL" sz="800" dirty="0" smtClean="0"/>
              <a:t>Czy uczeń rozumie przekaz nauczyciela na lekcji: </a:t>
            </a:r>
          </a:p>
          <a:p>
            <a:pPr lvl="1" eaLnBrk="1" hangingPunct="1">
              <a:lnSpc>
                <a:spcPct val="80000"/>
              </a:lnSpc>
              <a:defRPr/>
            </a:pPr>
            <a:r>
              <a:rPr lang="pl-PL" sz="800" dirty="0" smtClean="0"/>
              <a:t>czy uczeń prawidłowo wykonuje polecenia nauczyciela,</a:t>
            </a:r>
          </a:p>
          <a:p>
            <a:pPr lvl="1" eaLnBrk="1" hangingPunct="1">
              <a:lnSpc>
                <a:spcPct val="80000"/>
              </a:lnSpc>
              <a:defRPr/>
            </a:pPr>
            <a:r>
              <a:rPr lang="pl-PL" sz="800" dirty="0" smtClean="0"/>
              <a:t>czy uczeń potrafi powtórzyć polecenie nauczyciela,</a:t>
            </a:r>
          </a:p>
          <a:p>
            <a:pPr eaLnBrk="1" hangingPunct="1">
              <a:lnSpc>
                <a:spcPct val="80000"/>
              </a:lnSpc>
              <a:buFontTx/>
              <a:buChar char="•"/>
              <a:defRPr/>
            </a:pPr>
            <a:r>
              <a:rPr lang="pl-PL" sz="800" dirty="0" smtClean="0"/>
              <a:t>Czy uczeń potrafi pracować samodzielnie z książką: </a:t>
            </a:r>
          </a:p>
          <a:p>
            <a:pPr lvl="1" eaLnBrk="1" hangingPunct="1">
              <a:lnSpc>
                <a:spcPct val="80000"/>
              </a:lnSpc>
              <a:defRPr/>
            </a:pPr>
            <a:r>
              <a:rPr lang="pl-PL" sz="800" dirty="0" smtClean="0"/>
              <a:t>czy uczeń samodzielnie pracuje z książką, czy potrzebuje pomocy (jeśli tak, to jakiego rodzaju jest to pomoc? – (wspólne czytanie i objaśnianie, wspólne czytanie i dokonywanie streszczenia przez drugą osobę, samodzielne czytanie i prośba o wyjaśnienie określonych problemów),</a:t>
            </a:r>
          </a:p>
          <a:p>
            <a:pPr eaLnBrk="1" hangingPunct="1">
              <a:lnSpc>
                <a:spcPct val="80000"/>
              </a:lnSpc>
              <a:buFontTx/>
              <a:buChar char="•"/>
              <a:defRPr/>
            </a:pPr>
            <a:r>
              <a:rPr lang="pl-PL" sz="800" dirty="0" smtClean="0"/>
              <a:t>Czy uczeń potrafi zapamiętać wiadomości:</a:t>
            </a:r>
          </a:p>
          <a:p>
            <a:pPr lvl="1" eaLnBrk="1" hangingPunct="1">
              <a:lnSpc>
                <a:spcPct val="80000"/>
              </a:lnSpc>
              <a:defRPr/>
            </a:pPr>
            <a:r>
              <a:rPr lang="pl-PL" sz="800" dirty="0" smtClean="0"/>
              <a:t>czy uczeń zapamiętuje informacje po jednokrotnym przeczytaniu, czy po kilkukrotnym określonych treści,</a:t>
            </a:r>
          </a:p>
          <a:p>
            <a:pPr lvl="1" eaLnBrk="1" hangingPunct="1">
              <a:lnSpc>
                <a:spcPct val="80000"/>
              </a:lnSpc>
              <a:defRPr/>
            </a:pPr>
            <a:r>
              <a:rPr lang="pl-PL" sz="800" dirty="0" smtClean="0"/>
              <a:t>czy uczeń zapamiętuje duże, czy małe fragmenty tekstu,</a:t>
            </a:r>
          </a:p>
          <a:p>
            <a:pPr eaLnBrk="1" hangingPunct="1">
              <a:lnSpc>
                <a:spcPct val="80000"/>
              </a:lnSpc>
              <a:buFontTx/>
              <a:buChar char="•"/>
              <a:defRPr/>
            </a:pPr>
            <a:r>
              <a:rPr lang="pl-PL" sz="800" dirty="0" smtClean="0"/>
              <a:t>Czy uczeń potrafi rozwiązywać problemy:</a:t>
            </a:r>
          </a:p>
          <a:p>
            <a:pPr lvl="1" eaLnBrk="1" hangingPunct="1">
              <a:lnSpc>
                <a:spcPct val="80000"/>
              </a:lnSpc>
              <a:defRPr/>
            </a:pPr>
            <a:r>
              <a:rPr lang="pl-PL" sz="800" dirty="0" smtClean="0"/>
              <a:t>czy uczeń potrafi zdefiniować problem,</a:t>
            </a:r>
          </a:p>
          <a:p>
            <a:pPr lvl="1" eaLnBrk="1" hangingPunct="1">
              <a:lnSpc>
                <a:spcPct val="80000"/>
              </a:lnSpc>
              <a:defRPr/>
            </a:pPr>
            <a:r>
              <a:rPr lang="pl-PL" sz="800" dirty="0" smtClean="0"/>
              <a:t>czy uczeń potrafi samodzielnie, czy z pomocą ustalić kolejne etapy działań, prowadzące do rozwiązania problemu?</a:t>
            </a:r>
          </a:p>
          <a:p>
            <a:pPr eaLnBrk="1" hangingPunct="1">
              <a:lnSpc>
                <a:spcPct val="80000"/>
              </a:lnSpc>
              <a:defRPr/>
            </a:pPr>
            <a:r>
              <a:rPr lang="pl-PL" sz="800" b="1" dirty="0" smtClean="0"/>
              <a:t>Warunki utrudniające lub ułatwiające rozwój ucznia</a:t>
            </a:r>
          </a:p>
          <a:p>
            <a:pPr eaLnBrk="1" hangingPunct="1">
              <a:lnSpc>
                <a:spcPct val="80000"/>
              </a:lnSpc>
              <a:buFontTx/>
              <a:buChar char="•"/>
              <a:defRPr/>
            </a:pPr>
            <a:r>
              <a:rPr lang="pl-PL" sz="800" dirty="0" smtClean="0"/>
              <a:t>Rozpoznanie środowiska wychowawczego:</a:t>
            </a:r>
          </a:p>
          <a:p>
            <a:pPr lvl="1" eaLnBrk="1" hangingPunct="1">
              <a:lnSpc>
                <a:spcPct val="80000"/>
              </a:lnSpc>
              <a:defRPr/>
            </a:pPr>
            <a:r>
              <a:rPr lang="pl-PL" sz="800" dirty="0" smtClean="0"/>
              <a:t>czy rodzice/opiekunowie dziecka wykazują gotowość współpracy ze szkołą</a:t>
            </a:r>
          </a:p>
          <a:p>
            <a:pPr eaLnBrk="1" hangingPunct="1">
              <a:lnSpc>
                <a:spcPct val="80000"/>
              </a:lnSpc>
              <a:buFontTx/>
              <a:buChar char="•"/>
              <a:defRPr/>
            </a:pPr>
            <a:r>
              <a:rPr lang="pl-PL" sz="800" dirty="0" smtClean="0"/>
              <a:t>Pozycja w grupie klasowej:</a:t>
            </a:r>
          </a:p>
          <a:p>
            <a:pPr lvl="1" eaLnBrk="1" hangingPunct="1">
              <a:lnSpc>
                <a:spcPct val="80000"/>
              </a:lnSpc>
              <a:defRPr/>
            </a:pPr>
            <a:r>
              <a:rPr lang="pl-PL" sz="800" dirty="0" smtClean="0"/>
              <a:t>czy uczeń aktywnie uczestniczy w życiu klasy,</a:t>
            </a:r>
          </a:p>
          <a:p>
            <a:pPr lvl="1" eaLnBrk="1" hangingPunct="1">
              <a:lnSpc>
                <a:spcPct val="80000"/>
              </a:lnSpc>
              <a:defRPr/>
            </a:pPr>
            <a:r>
              <a:rPr lang="pl-PL" sz="800" dirty="0" smtClean="0"/>
              <a:t>czy uczeń jest angażowany/zachęcany do udziału przez rówieśników do wypełniania określonych zadań wynikających z aktywności grupowej, czy jest biernym obserwatorem działania grupy,</a:t>
            </a:r>
          </a:p>
          <a:p>
            <a:pPr lvl="1" eaLnBrk="1" hangingPunct="1">
              <a:lnSpc>
                <a:spcPct val="80000"/>
              </a:lnSpc>
              <a:defRPr/>
            </a:pPr>
            <a:r>
              <a:rPr lang="pl-PL" sz="800" dirty="0" smtClean="0"/>
              <a:t>czy uczeń sam inicjuje kontakty ze słyszącymi rówieśnikami, </a:t>
            </a:r>
          </a:p>
          <a:p>
            <a:pPr eaLnBrk="1" hangingPunct="1">
              <a:lnSpc>
                <a:spcPct val="80000"/>
              </a:lnSpc>
              <a:defRPr/>
            </a:pPr>
            <a:r>
              <a:rPr lang="pl-PL" sz="800" b="1" dirty="0" smtClean="0"/>
              <a:t>Przebieg uczenia się</a:t>
            </a:r>
          </a:p>
          <a:p>
            <a:pPr eaLnBrk="1" hangingPunct="1">
              <a:lnSpc>
                <a:spcPct val="80000"/>
              </a:lnSpc>
              <a:buFontTx/>
              <a:buChar char="•"/>
              <a:defRPr/>
            </a:pPr>
            <a:r>
              <a:rPr lang="pl-PL" sz="800" dirty="0" smtClean="0"/>
              <a:t>Uwaga: </a:t>
            </a:r>
          </a:p>
          <a:p>
            <a:pPr eaLnBrk="1" hangingPunct="1">
              <a:lnSpc>
                <a:spcPct val="80000"/>
              </a:lnSpc>
              <a:defRPr/>
            </a:pPr>
            <a:r>
              <a:rPr lang="pl-PL" sz="800" dirty="0" smtClean="0"/>
              <a:t>Czy uczeń słabo słyszący lub niesłyszący koncentruje uwagę na treściach odbieranych drogą słuchową?</a:t>
            </a:r>
          </a:p>
          <a:p>
            <a:pPr eaLnBrk="1" hangingPunct="1">
              <a:lnSpc>
                <a:spcPct val="80000"/>
              </a:lnSpc>
              <a:defRPr/>
            </a:pPr>
            <a:r>
              <a:rPr lang="pl-PL" sz="800" dirty="0" smtClean="0"/>
              <a:t>Jak długo uczeń koncentruje uwagę słuchając?</a:t>
            </a:r>
          </a:p>
          <a:p>
            <a:pPr eaLnBrk="1" hangingPunct="1">
              <a:lnSpc>
                <a:spcPct val="80000"/>
              </a:lnSpc>
              <a:buFontTx/>
              <a:buChar char="•"/>
              <a:defRPr/>
            </a:pPr>
            <a:r>
              <a:rPr lang="pl-PL" sz="800" dirty="0" smtClean="0"/>
              <a:t>Czytanie:</a:t>
            </a:r>
          </a:p>
          <a:p>
            <a:pPr eaLnBrk="1" hangingPunct="1">
              <a:lnSpc>
                <a:spcPct val="80000"/>
              </a:lnSpc>
              <a:defRPr/>
            </a:pPr>
            <a:r>
              <a:rPr lang="pl-PL" sz="800" dirty="0" smtClean="0"/>
              <a:t>Jak uczeń czyta: czy występują u niego zaburzenia prozodii, błędy wynikające z nieprawidłowej realizacji fonemów i skomplikowanych pod względem struktury fonologicznej wyrazów, wolne tempo czytania?</a:t>
            </a:r>
          </a:p>
          <a:p>
            <a:pPr eaLnBrk="1" hangingPunct="1">
              <a:lnSpc>
                <a:spcPct val="80000"/>
              </a:lnSpc>
              <a:buFontTx/>
              <a:buChar char="•"/>
              <a:defRPr/>
            </a:pPr>
            <a:r>
              <a:rPr lang="pl-PL" sz="800" dirty="0" smtClean="0"/>
              <a:t>Myślenie:</a:t>
            </a:r>
          </a:p>
          <a:p>
            <a:pPr eaLnBrk="1" hangingPunct="1">
              <a:lnSpc>
                <a:spcPct val="80000"/>
              </a:lnSpc>
              <a:defRPr/>
            </a:pPr>
            <a:r>
              <a:rPr lang="pl-PL" sz="800" dirty="0" smtClean="0"/>
              <a:t>Czy uczeń dostrzega zależności przyczynowo-skutkowe w materiale obrazkowym i językowym?</a:t>
            </a:r>
          </a:p>
          <a:p>
            <a:pPr eaLnBrk="1" hangingPunct="1">
              <a:lnSpc>
                <a:spcPct val="80000"/>
              </a:lnSpc>
              <a:buFontTx/>
              <a:buChar char="•"/>
              <a:defRPr/>
            </a:pPr>
            <a:r>
              <a:rPr lang="pl-PL" sz="800" dirty="0" smtClean="0"/>
              <a:t>Komunikowanie wiedzy:</a:t>
            </a:r>
          </a:p>
          <a:p>
            <a:pPr eaLnBrk="1" hangingPunct="1">
              <a:lnSpc>
                <a:spcPct val="80000"/>
              </a:lnSpc>
              <a:defRPr/>
            </a:pPr>
            <a:r>
              <a:rPr lang="pl-PL" sz="800" dirty="0" smtClean="0"/>
              <a:t>Czy uczeń odpowiada na zadane przez nauczyciela pytania?</a:t>
            </a:r>
          </a:p>
          <a:p>
            <a:pPr eaLnBrk="1" hangingPunct="1">
              <a:lnSpc>
                <a:spcPct val="80000"/>
              </a:lnSpc>
              <a:defRPr/>
            </a:pPr>
            <a:r>
              <a:rPr lang="pl-PL" sz="800" dirty="0" smtClean="0"/>
              <a:t>Czy uczeń wykazuje się aktywnym uczestnictwem w lekcji – zgłasza się do odpowiedzi?</a:t>
            </a:r>
          </a:p>
          <a:p>
            <a:pPr eaLnBrk="1" hangingPunct="1">
              <a:lnSpc>
                <a:spcPct val="80000"/>
              </a:lnSpc>
              <a:buFontTx/>
              <a:buChar char="•"/>
              <a:defRPr/>
            </a:pPr>
            <a:r>
              <a:rPr lang="pl-PL" sz="800" dirty="0" smtClean="0"/>
              <a:t>Wykonywanie zadań praktycznych:</a:t>
            </a:r>
          </a:p>
          <a:p>
            <a:pPr eaLnBrk="1" hangingPunct="1">
              <a:lnSpc>
                <a:spcPct val="80000"/>
              </a:lnSpc>
              <a:defRPr/>
            </a:pPr>
            <a:r>
              <a:rPr lang="pl-PL" sz="800" dirty="0" smtClean="0"/>
              <a:t>Czy uczeń wykonuje prawidłowo zadania po usłyszeniu ustnej instrukcji?</a:t>
            </a:r>
          </a:p>
          <a:p>
            <a:pPr eaLnBrk="1" hangingPunct="1">
              <a:lnSpc>
                <a:spcPct val="80000"/>
              </a:lnSpc>
              <a:buFontTx/>
              <a:buChar char="•"/>
              <a:defRPr/>
            </a:pPr>
            <a:r>
              <a:rPr lang="pl-PL" sz="800" dirty="0" smtClean="0"/>
              <a:t>Tempo pracy:</a:t>
            </a:r>
          </a:p>
          <a:p>
            <a:pPr eaLnBrk="1" hangingPunct="1">
              <a:lnSpc>
                <a:spcPct val="80000"/>
              </a:lnSpc>
              <a:defRPr/>
            </a:pPr>
            <a:r>
              <a:rPr lang="pl-PL" sz="800" dirty="0" smtClean="0"/>
              <a:t>Czy tempo pracy odbiega od tempa pracy słyszących rówieśników?</a:t>
            </a:r>
          </a:p>
          <a:p>
            <a:pPr eaLnBrk="1" hangingPunct="1">
              <a:lnSpc>
                <a:spcPct val="80000"/>
              </a:lnSpc>
              <a:defRPr/>
            </a:pPr>
            <a:r>
              <a:rPr lang="pl-PL" sz="800" dirty="0" smtClean="0"/>
              <a:t>Jakie typy zadań wymagają dłuższego czasu do wykonania?</a:t>
            </a:r>
          </a:p>
          <a:p>
            <a:pPr eaLnBrk="1" hangingPunct="1">
              <a:lnSpc>
                <a:spcPct val="80000"/>
              </a:lnSpc>
              <a:defRPr/>
            </a:pPr>
            <a:r>
              <a:rPr lang="pl-PL" sz="800" b="1" dirty="0" smtClean="0"/>
              <a:t>Wyniki uczenia się i zachowania </a:t>
            </a:r>
          </a:p>
          <a:p>
            <a:pPr eaLnBrk="1" hangingPunct="1">
              <a:lnSpc>
                <a:spcPct val="80000"/>
              </a:lnSpc>
              <a:buFontTx/>
              <a:buChar char="•"/>
              <a:defRPr/>
            </a:pPr>
            <a:r>
              <a:rPr lang="pl-PL" sz="800" dirty="0" smtClean="0"/>
              <a:t>Osiągnięcia emocjonalno -motywacyjne (zainteresowania, aspiracje, postawy </a:t>
            </a:r>
            <a:br>
              <a:rPr lang="pl-PL" sz="800" dirty="0" smtClean="0"/>
            </a:br>
            <a:r>
              <a:rPr lang="pl-PL" sz="800" dirty="0" smtClean="0"/>
              <a:t>            i wartości):</a:t>
            </a:r>
          </a:p>
          <a:p>
            <a:pPr eaLnBrk="1" hangingPunct="1">
              <a:lnSpc>
                <a:spcPct val="80000"/>
              </a:lnSpc>
              <a:defRPr/>
            </a:pPr>
            <a:r>
              <a:rPr lang="pl-PL" sz="800" dirty="0" smtClean="0"/>
              <a:t>czy uczeń prezentuje postawę poszukiwawczą,</a:t>
            </a:r>
          </a:p>
          <a:p>
            <a:pPr eaLnBrk="1" hangingPunct="1">
              <a:lnSpc>
                <a:spcPct val="80000"/>
              </a:lnSpc>
              <a:defRPr/>
            </a:pPr>
            <a:r>
              <a:rPr lang="pl-PL" sz="800" dirty="0" smtClean="0"/>
              <a:t>czy uczeń stara się doskonalić wskazane przez nauczyciela słabsze strony,</a:t>
            </a:r>
          </a:p>
          <a:p>
            <a:pPr eaLnBrk="1" hangingPunct="1">
              <a:lnSpc>
                <a:spcPct val="80000"/>
              </a:lnSpc>
              <a:buFontTx/>
              <a:buChar char="•"/>
              <a:defRPr/>
            </a:pPr>
            <a:r>
              <a:rPr lang="pl-PL" sz="800" dirty="0" smtClean="0"/>
              <a:t>Osiągnięcia poznawcze:</a:t>
            </a:r>
          </a:p>
          <a:p>
            <a:pPr eaLnBrk="1" hangingPunct="1">
              <a:lnSpc>
                <a:spcPct val="80000"/>
              </a:lnSpc>
              <a:defRPr/>
            </a:pPr>
            <a:r>
              <a:rPr lang="pl-PL" sz="800" dirty="0" smtClean="0"/>
              <a:t>jaką wiedzę posiada uczeń,</a:t>
            </a:r>
          </a:p>
          <a:p>
            <a:pPr eaLnBrk="1" hangingPunct="1">
              <a:lnSpc>
                <a:spcPct val="80000"/>
              </a:lnSpc>
              <a:defRPr/>
            </a:pPr>
            <a:r>
              <a:rPr lang="pl-PL" sz="800" dirty="0" smtClean="0"/>
              <a:t>czy uczeń potrafi odwoływać się do wcześniej zdobytej wiedzy,</a:t>
            </a:r>
          </a:p>
          <a:p>
            <a:pPr eaLnBrk="1" hangingPunct="1">
              <a:lnSpc>
                <a:spcPct val="80000"/>
              </a:lnSpc>
              <a:defRPr/>
            </a:pPr>
            <a:r>
              <a:rPr lang="pl-PL" sz="800" dirty="0" smtClean="0"/>
              <a:t>czy uczeń wykorzystuje posiadaną wiedzę do rozwiązywania problemów,</a:t>
            </a:r>
          </a:p>
          <a:p>
            <a:pPr eaLnBrk="1" hangingPunct="1">
              <a:lnSpc>
                <a:spcPct val="80000"/>
              </a:lnSpc>
              <a:buFontTx/>
              <a:buChar char="•"/>
              <a:defRPr/>
            </a:pPr>
            <a:r>
              <a:rPr lang="pl-PL" sz="800" dirty="0" smtClean="0"/>
              <a:t>Pożądane zachowania społeczne:</a:t>
            </a:r>
          </a:p>
          <a:p>
            <a:pPr eaLnBrk="1" hangingPunct="1">
              <a:lnSpc>
                <a:spcPct val="80000"/>
              </a:lnSpc>
              <a:defRPr/>
            </a:pPr>
            <a:r>
              <a:rPr lang="pl-PL" sz="800" dirty="0" smtClean="0"/>
              <a:t>czy uczeń dąży do nawiązywania interakcji komunikacyjnych ze słyszącymi rówieśnikami,</a:t>
            </a:r>
          </a:p>
          <a:p>
            <a:pPr eaLnBrk="1" hangingPunct="1">
              <a:lnSpc>
                <a:spcPct val="80000"/>
              </a:lnSpc>
              <a:defRPr/>
            </a:pPr>
            <a:r>
              <a:rPr lang="pl-PL" sz="800" dirty="0" smtClean="0"/>
              <a:t>czy uczeń dostosowuje się do zasad panujących w klasie</a:t>
            </a:r>
          </a:p>
          <a:p>
            <a:pPr eaLnBrk="1" hangingPunct="1">
              <a:lnSpc>
                <a:spcPct val="80000"/>
              </a:lnSpc>
              <a:defRPr/>
            </a:pPr>
            <a:r>
              <a:rPr lang="pl-PL" i="1" u="sng" dirty="0" smtClean="0">
                <a:effectLst>
                  <a:outerShdw blurRad="38100" dist="38100" dir="2700000" algn="tl">
                    <a:srgbClr val="C0C0C0"/>
                  </a:outerShdw>
                </a:effectLst>
              </a:rPr>
              <a:t>Dłużniewska</a:t>
            </a:r>
            <a:r>
              <a:rPr lang="pl-PL" u="sng" dirty="0" smtClean="0">
                <a:effectLst>
                  <a:outerShdw blurRad="38100" dist="38100" dir="2700000" algn="tl">
                    <a:srgbClr val="C0C0C0"/>
                  </a:outerShdw>
                </a:effectLst>
              </a:rPr>
              <a:t>, A. (2010).</a:t>
            </a:r>
            <a:r>
              <a:rPr lang="pl-PL" b="1" u="sng" dirty="0" smtClean="0">
                <a:effectLst>
                  <a:outerShdw blurRad="38100" dist="38100" dir="2700000" algn="tl">
                    <a:srgbClr val="C0C0C0"/>
                  </a:outerShdw>
                </a:effectLst>
              </a:rPr>
              <a:t> </a:t>
            </a:r>
            <a:r>
              <a:rPr lang="pl-PL" i="1" u="sng" dirty="0" smtClean="0">
                <a:effectLst>
                  <a:outerShdw blurRad="38100" dist="38100" dir="2700000" algn="tl">
                    <a:srgbClr val="C0C0C0"/>
                  </a:outerShdw>
                </a:effectLst>
              </a:rPr>
              <a:t>Model pracy z uczniem niesłyszącym lub słabo słyszącym. </a:t>
            </a:r>
            <a:r>
              <a:rPr lang="pl-PL" u="sng" dirty="0" smtClean="0">
                <a:effectLst>
                  <a:outerShdw blurRad="38100" dist="38100" dir="2700000" algn="tl">
                    <a:srgbClr val="C0C0C0"/>
                  </a:outerShdw>
                </a:effectLst>
              </a:rPr>
              <a:t>s.54-55. W: Materiały szkoleniowe: Podniesienie efektywności kształcenia uczniów ze specjalnymi potrzebami edukacyjnymi. Część II.</a:t>
            </a:r>
            <a:endParaRPr lang="pl-PL" b="1" u="sng" dirty="0" smtClean="0">
              <a:effectLst>
                <a:outerShdw blurRad="38100" dist="38100" dir="2700000" algn="tl">
                  <a:srgbClr val="C0C0C0"/>
                </a:outerShdw>
              </a:effectLst>
            </a:endParaRPr>
          </a:p>
          <a:p>
            <a:pPr eaLnBrk="1" hangingPunct="1">
              <a:lnSpc>
                <a:spcPct val="80000"/>
              </a:lnSpc>
              <a:defRPr/>
            </a:pPr>
            <a:r>
              <a:rPr lang="pl-PL" sz="800" u="sng" dirty="0" smtClean="0"/>
              <a:t>2. Przykłady:</a:t>
            </a:r>
          </a:p>
          <a:p>
            <a:pPr eaLnBrk="1" hangingPunct="1">
              <a:lnSpc>
                <a:spcPct val="80000"/>
              </a:lnSpc>
              <a:defRPr/>
            </a:pPr>
            <a:r>
              <a:rPr lang="pl-PL" sz="800" dirty="0" smtClean="0"/>
              <a:t>Jeżeli orzeka się o potrzebie kształcenia specjalnego z uwagi na obustronne odbiorcze uszkodzenie słuchu w stopniu głębokim, to spośród wszystkich wyników diagnozy do </a:t>
            </a:r>
            <a:r>
              <a:rPr lang="pl-PL" dirty="0" smtClean="0"/>
              <a:t>potrzeb sprzyjających rozwojowi </a:t>
            </a:r>
            <a:r>
              <a:rPr lang="pl-PL" sz="800" dirty="0" smtClean="0"/>
              <a:t>nauczyciel powinien zakwalifikować </a:t>
            </a:r>
            <a:r>
              <a:rPr lang="pl-PL" sz="800" b="1" dirty="0" smtClean="0"/>
              <a:t>funkcje prawidłowo rozwinięte</a:t>
            </a:r>
            <a:r>
              <a:rPr lang="pl-PL" sz="800" dirty="0" smtClean="0"/>
              <a:t> np.:</a:t>
            </a:r>
          </a:p>
          <a:p>
            <a:pPr eaLnBrk="1" hangingPunct="1">
              <a:lnSpc>
                <a:spcPct val="80000"/>
              </a:lnSpc>
              <a:buFontTx/>
              <a:buChar char="•"/>
              <a:defRPr/>
            </a:pPr>
            <a:r>
              <a:rPr lang="pl-PL" sz="800" dirty="0" smtClean="0"/>
              <a:t>wysoki poziom motywacji do podejmowania działań o charakterze poznawczym; </a:t>
            </a:r>
          </a:p>
          <a:p>
            <a:pPr eaLnBrk="1" hangingPunct="1">
              <a:lnSpc>
                <a:spcPct val="80000"/>
              </a:lnSpc>
              <a:buFontTx/>
              <a:buChar char="•"/>
              <a:defRPr/>
            </a:pPr>
            <a:r>
              <a:rPr lang="pl-PL" sz="800" dirty="0" smtClean="0"/>
              <a:t>wykonywanie zadań z namysłem, refleksyjnie; </a:t>
            </a:r>
          </a:p>
          <a:p>
            <a:pPr eaLnBrk="1" hangingPunct="1">
              <a:lnSpc>
                <a:spcPct val="80000"/>
              </a:lnSpc>
              <a:buFontTx/>
              <a:buChar char="•"/>
              <a:defRPr/>
            </a:pPr>
            <a:r>
              <a:rPr lang="pl-PL" sz="800" dirty="0" smtClean="0"/>
              <a:t>poszukiwanie pomocy i wsparcia w sytuacjach, gdy nie radzi sobie ze zrozumieniem złożonych poleceń; </a:t>
            </a:r>
          </a:p>
          <a:p>
            <a:pPr eaLnBrk="1" hangingPunct="1">
              <a:lnSpc>
                <a:spcPct val="80000"/>
              </a:lnSpc>
              <a:buFontTx/>
              <a:buChar char="•"/>
              <a:defRPr/>
            </a:pPr>
            <a:r>
              <a:rPr lang="pl-PL" sz="800" dirty="0" smtClean="0"/>
              <a:t>przeciętny poziom inteligencji; </a:t>
            </a:r>
          </a:p>
          <a:p>
            <a:pPr eaLnBrk="1" hangingPunct="1">
              <a:lnSpc>
                <a:spcPct val="80000"/>
              </a:lnSpc>
              <a:buFontTx/>
              <a:buChar char="•"/>
              <a:defRPr/>
            </a:pPr>
            <a:r>
              <a:rPr lang="pl-PL" sz="800" dirty="0" smtClean="0"/>
              <a:t>prawidłowo ukształtowane procesy myślenia przyczynowo - skutkowego, analizy i syntezy wzrokowej;</a:t>
            </a:r>
          </a:p>
          <a:p>
            <a:pPr eaLnBrk="1" hangingPunct="1">
              <a:lnSpc>
                <a:spcPct val="80000"/>
              </a:lnSpc>
              <a:buFontTx/>
              <a:buChar char="•"/>
              <a:defRPr/>
            </a:pPr>
            <a:r>
              <a:rPr lang="pl-PL" sz="800" dirty="0" smtClean="0"/>
              <a:t>zdolność uczenia się wzrokowo - ruchowego nowych typów zadań, adekwatnie do wieku ukształtowane procesy myślenia, itp.</a:t>
            </a:r>
          </a:p>
          <a:p>
            <a:pPr eaLnBrk="1" hangingPunct="1">
              <a:lnSpc>
                <a:spcPct val="80000"/>
              </a:lnSpc>
              <a:defRPr/>
            </a:pPr>
            <a:r>
              <a:rPr lang="pl-PL" sz="800" dirty="0" smtClean="0"/>
              <a:t>Do </a:t>
            </a:r>
            <a:r>
              <a:rPr lang="pl-PL" b="1" dirty="0" smtClean="0"/>
              <a:t>potrzeb utrudniających proces rozwoju</a:t>
            </a:r>
            <a:r>
              <a:rPr lang="pl-PL" dirty="0" smtClean="0"/>
              <a:t> ucznia </a:t>
            </a:r>
            <a:r>
              <a:rPr lang="pl-PL" sz="800" dirty="0" smtClean="0"/>
              <a:t>nauczyciel powinien zakwalifikować np.:</a:t>
            </a:r>
          </a:p>
          <a:p>
            <a:pPr eaLnBrk="1" hangingPunct="1">
              <a:lnSpc>
                <a:spcPct val="80000"/>
              </a:lnSpc>
              <a:buFontTx/>
              <a:buChar char="•"/>
              <a:defRPr/>
            </a:pPr>
            <a:r>
              <a:rPr lang="pl-PL" sz="800" dirty="0" smtClean="0"/>
              <a:t>fragmentaryczny deficyt rozwojowy w zakresie percepcji i koordynacji wzrokowo-ruchowej; </a:t>
            </a:r>
          </a:p>
          <a:p>
            <a:pPr eaLnBrk="1" hangingPunct="1">
              <a:lnSpc>
                <a:spcPct val="80000"/>
              </a:lnSpc>
              <a:buFontTx/>
              <a:buChar char="•"/>
              <a:defRPr/>
            </a:pPr>
            <a:r>
              <a:rPr lang="pl-PL" sz="800" dirty="0" smtClean="0"/>
              <a:t>niższy niż przeciętny zasób leksykalny; </a:t>
            </a:r>
          </a:p>
          <a:p>
            <a:pPr eaLnBrk="1" hangingPunct="1">
              <a:lnSpc>
                <a:spcPct val="80000"/>
              </a:lnSpc>
              <a:buFontTx/>
              <a:buChar char="•"/>
              <a:defRPr/>
            </a:pPr>
            <a:r>
              <a:rPr lang="pl-PL" sz="800" dirty="0" smtClean="0"/>
              <a:t>obniżony poziom kompetencji językowej w zakresie poszczególnych płaszczyzn języka: gramatycznej, leksykalnej, fonologicznej;</a:t>
            </a:r>
          </a:p>
          <a:p>
            <a:pPr eaLnBrk="1" hangingPunct="1">
              <a:lnSpc>
                <a:spcPct val="80000"/>
              </a:lnSpc>
              <a:buFontTx/>
              <a:buChar char="•"/>
              <a:defRPr/>
            </a:pPr>
            <a:r>
              <a:rPr lang="pl-PL" sz="800" dirty="0" smtClean="0"/>
              <a:t>utrudniony odbiór informacji drogą słuchową w niesprzyjających warunkach (większa liczba dyskutujących osób, szum). </a:t>
            </a:r>
          </a:p>
          <a:p>
            <a:pPr eaLnBrk="1" hangingPunct="1">
              <a:lnSpc>
                <a:spcPct val="80000"/>
              </a:lnSpc>
              <a:defRPr/>
            </a:pPr>
            <a:r>
              <a:rPr lang="pl-PL" dirty="0" smtClean="0"/>
              <a:t>Nauczyciel określa także </a:t>
            </a:r>
            <a:r>
              <a:rPr lang="pl-PL" b="1" dirty="0" smtClean="0"/>
              <a:t>rodzaj dostosowania otoczenia zewnętrznego</a:t>
            </a:r>
            <a:r>
              <a:rPr lang="pl-PL" dirty="0" smtClean="0"/>
              <a:t> do specjalnych potrzeb edukacyjnych ucznia:</a:t>
            </a:r>
          </a:p>
          <a:p>
            <a:pPr eaLnBrk="1" hangingPunct="1">
              <a:lnSpc>
                <a:spcPct val="80000"/>
              </a:lnSpc>
              <a:buFontTx/>
              <a:buChar char="•"/>
              <a:defRPr/>
            </a:pPr>
            <a:r>
              <a:rPr lang="pl-PL" sz="800" dirty="0" smtClean="0"/>
              <a:t>zapewnienie odpowiedniego miejsca w klasie; </a:t>
            </a:r>
          </a:p>
          <a:p>
            <a:pPr eaLnBrk="1" hangingPunct="1">
              <a:lnSpc>
                <a:spcPct val="80000"/>
              </a:lnSpc>
              <a:buFontTx/>
              <a:buChar char="•"/>
              <a:defRPr/>
            </a:pPr>
            <a:r>
              <a:rPr lang="pl-PL" sz="800" dirty="0" smtClean="0"/>
              <a:t>zminimalizowanie </a:t>
            </a:r>
            <a:r>
              <a:rPr lang="pl-PL" sz="800" dirty="0" err="1" smtClean="0"/>
              <a:t>dystraktorów</a:t>
            </a:r>
            <a:r>
              <a:rPr lang="pl-PL" sz="800" dirty="0" smtClean="0"/>
              <a:t> - hałas, szum; </a:t>
            </a:r>
          </a:p>
          <a:p>
            <a:pPr eaLnBrk="1" hangingPunct="1">
              <a:lnSpc>
                <a:spcPct val="80000"/>
              </a:lnSpc>
              <a:buFontTx/>
              <a:buChar char="•"/>
              <a:defRPr/>
            </a:pPr>
            <a:r>
              <a:rPr lang="pl-PL" sz="800" dirty="0" smtClean="0"/>
              <a:t>dostosowanie treści do możliwości percepcyjnych ucznia; </a:t>
            </a:r>
          </a:p>
          <a:p>
            <a:pPr eaLnBrk="1" hangingPunct="1">
              <a:lnSpc>
                <a:spcPct val="80000"/>
              </a:lnSpc>
              <a:buFontTx/>
              <a:buChar char="•"/>
              <a:defRPr/>
            </a:pPr>
            <a:r>
              <a:rPr lang="pl-PL" sz="800" dirty="0" smtClean="0"/>
              <a:t>zastosowanie metody wspomagającej odczytywanie mowy z ust – </a:t>
            </a:r>
            <a:r>
              <a:rPr lang="pl-PL" sz="800" dirty="0" err="1" smtClean="0"/>
              <a:t>fonogesty</a:t>
            </a:r>
            <a:r>
              <a:rPr lang="pl-PL" sz="800" dirty="0" smtClean="0"/>
              <a:t>;</a:t>
            </a:r>
          </a:p>
          <a:p>
            <a:pPr eaLnBrk="1" hangingPunct="1">
              <a:lnSpc>
                <a:spcPct val="80000"/>
              </a:lnSpc>
              <a:buFontTx/>
              <a:buChar char="•"/>
              <a:defRPr/>
            </a:pPr>
            <a:r>
              <a:rPr lang="pl-PL" sz="800" dirty="0" smtClean="0"/>
              <a:t>zapewnienie zajęć dydaktyczno-wyrównawczych, terapii logopedycznej, zajęć korekcyjno-kompensacyjnych; </a:t>
            </a:r>
          </a:p>
          <a:p>
            <a:pPr eaLnBrk="1" hangingPunct="1">
              <a:lnSpc>
                <a:spcPct val="80000"/>
              </a:lnSpc>
              <a:buFontTx/>
              <a:buChar char="•"/>
              <a:defRPr/>
            </a:pPr>
            <a:r>
              <a:rPr lang="pl-PL" sz="800" dirty="0" smtClean="0"/>
              <a:t>zapewnienie wsparcia nauczyciela wspomagającego, itp. </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p:spPr>
        <p:txBody>
          <a:bodyPr/>
          <a:lstStyle/>
          <a:p>
            <a:fld id="{26F10B56-8BFC-4559-815C-EBBFA400FD47}" type="slidenum">
              <a:rPr lang="pl-PL" smtClean="0"/>
              <a:pPr/>
              <a:t>48</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42D2E08E-5B0E-4D94-821F-9A4112FA92FC}" type="slidenum">
              <a:rPr lang="pl-PL" sz="1200">
                <a:latin typeface="+mn-lt"/>
              </a:rPr>
              <a:pPr algn="r" fontAlgn="auto">
                <a:spcBef>
                  <a:spcPts val="0"/>
                </a:spcBef>
                <a:spcAft>
                  <a:spcPts val="0"/>
                </a:spcAft>
                <a:defRPr/>
              </a:pPr>
              <a:t>48</a:t>
            </a:fld>
            <a:endParaRPr lang="pl-PL" sz="1200">
              <a:latin typeface="+mn-lt"/>
            </a:endParaRPr>
          </a:p>
        </p:txBody>
      </p:sp>
      <p:sp>
        <p:nvSpPr>
          <p:cNvPr id="16282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normAutofit/>
          </a:bodyPr>
          <a:lstStyle/>
          <a:p>
            <a:pPr eaLnBrk="1" hangingPunct="1">
              <a:lnSpc>
                <a:spcPct val="80000"/>
              </a:lnSpc>
              <a:defRPr/>
            </a:pPr>
            <a:r>
              <a:rPr lang="pl-PL" dirty="0" smtClean="0"/>
              <a:t>Dłużniewska, A. (2010).</a:t>
            </a:r>
            <a:r>
              <a:rPr lang="pl-PL" b="1" dirty="0" smtClean="0"/>
              <a:t> </a:t>
            </a:r>
            <a:r>
              <a:rPr lang="pl-PL" i="1" dirty="0" smtClean="0"/>
              <a:t>Model pracy z uczniem niesłyszącym lub słabo słyszącym</a:t>
            </a:r>
            <a:r>
              <a:rPr lang="pl-PL" dirty="0" smtClean="0"/>
              <a:t>. </a:t>
            </a:r>
          </a:p>
          <a:p>
            <a:pPr eaLnBrk="1" hangingPunct="1">
              <a:lnSpc>
                <a:spcPct val="80000"/>
              </a:lnSpc>
              <a:defRPr/>
            </a:pPr>
            <a:r>
              <a:rPr lang="pl-PL" dirty="0" smtClean="0"/>
              <a:t> W: Materiały szkoleniowe: Podniesienie efektywności kształcenia uczniów ze specjalnymi potrzebami edukacyjnymi. Część II.</a:t>
            </a:r>
            <a:endParaRPr lang="pl-PL" b="1" dirty="0" smtClean="0"/>
          </a:p>
          <a:p>
            <a:pPr eaLnBrk="1" hangingPunct="1">
              <a:lnSpc>
                <a:spcPct val="80000"/>
              </a:lnSpc>
              <a:defRPr/>
            </a:pPr>
            <a:r>
              <a:rPr lang="pl-PL" sz="800" b="1" dirty="0" smtClean="0">
                <a:effectLst>
                  <a:outerShdw blurRad="38100" dist="38100" dir="2700000" algn="tl">
                    <a:srgbClr val="C0C0C0"/>
                  </a:outerShdw>
                </a:effectLst>
              </a:rPr>
              <a:t>Działania pedagogiczne w ograniczaniu:</a:t>
            </a:r>
          </a:p>
          <a:p>
            <a:pPr eaLnBrk="1" hangingPunct="1">
              <a:lnSpc>
                <a:spcPct val="80000"/>
              </a:lnSpc>
              <a:defRPr/>
            </a:pPr>
            <a:r>
              <a:rPr lang="pl-PL" sz="800" b="1" dirty="0" smtClean="0"/>
              <a:t>Trudności w przyswajaniu pojęć, umiejętności ich definiowania i budowania systemu pojęć:</a:t>
            </a:r>
          </a:p>
          <a:p>
            <a:pPr eaLnBrk="1" hangingPunct="1">
              <a:lnSpc>
                <a:spcPct val="80000"/>
              </a:lnSpc>
              <a:buFontTx/>
              <a:buChar char="•"/>
              <a:defRPr/>
            </a:pPr>
            <a:r>
              <a:rPr lang="pl-PL" sz="800" dirty="0" smtClean="0"/>
              <a:t>podczas omawiania nowego tematu należy wypisać na tablicy słowa kluczowe i jak najczęściej używać pomocy wizualnych (tablic, wykresów, rysunków itp.), wyjaśnianie pojęć nieznanych, abstrakcyjnych,</a:t>
            </a:r>
          </a:p>
          <a:p>
            <a:pPr eaLnBrk="1" hangingPunct="1">
              <a:lnSpc>
                <a:spcPct val="80000"/>
              </a:lnSpc>
              <a:buFontTx/>
              <a:buChar char="•"/>
              <a:defRPr/>
            </a:pPr>
            <a:r>
              <a:rPr lang="pl-PL" sz="800" dirty="0" smtClean="0"/>
              <a:t>stopniowanie trudności, pomoc w analizie treści tekstów - ukierunkowana praca z tekstem (zwrócenie uwagi na związki przyczynowo-skutkowe i czasowo-przestrzenne),</a:t>
            </a:r>
          </a:p>
          <a:p>
            <a:pPr eaLnBrk="1" hangingPunct="1">
              <a:lnSpc>
                <a:spcPct val="80000"/>
              </a:lnSpc>
              <a:defRPr/>
            </a:pPr>
            <a:r>
              <a:rPr lang="pl-PL" sz="800" b="1" dirty="0" smtClean="0"/>
              <a:t>Trudności w językowej organizacji tekstu w zakresie formułowania opinii, sądów, argumentowania, wartościowania, itp.:</a:t>
            </a:r>
          </a:p>
          <a:p>
            <a:pPr eaLnBrk="1" hangingPunct="1">
              <a:lnSpc>
                <a:spcPct val="80000"/>
              </a:lnSpc>
              <a:buFontTx/>
              <a:buChar char="•"/>
              <a:defRPr/>
            </a:pPr>
            <a:r>
              <a:rPr lang="pl-PL" sz="800" dirty="0" smtClean="0"/>
              <a:t>pomoc w dokonywaniu interpretacji treści,</a:t>
            </a:r>
          </a:p>
          <a:p>
            <a:pPr eaLnBrk="1" hangingPunct="1">
              <a:lnSpc>
                <a:spcPct val="80000"/>
              </a:lnSpc>
              <a:buFontTx/>
              <a:buChar char="•"/>
              <a:defRPr/>
            </a:pPr>
            <a:r>
              <a:rPr lang="pl-PL" sz="800" dirty="0" smtClean="0"/>
              <a:t>pomoc w formułowaniu odpowiedzi, przygotowanie planu wypowiedzi ułożonego w formie pytań,</a:t>
            </a:r>
          </a:p>
          <a:p>
            <a:pPr eaLnBrk="1" hangingPunct="1">
              <a:lnSpc>
                <a:spcPct val="80000"/>
              </a:lnSpc>
              <a:defRPr/>
            </a:pPr>
            <a:r>
              <a:rPr lang="pl-PL" sz="800" b="1" dirty="0" smtClean="0"/>
              <a:t>Trudności w formułowaniu wypowiedzi (ubogi zasób słownictwa, błędy składniowe, błędy stylistyczne)</a:t>
            </a:r>
          </a:p>
          <a:p>
            <a:pPr eaLnBrk="1" hangingPunct="1">
              <a:lnSpc>
                <a:spcPct val="80000"/>
              </a:lnSpc>
              <a:buFontTx/>
              <a:buChar char="•"/>
              <a:defRPr/>
            </a:pPr>
            <a:r>
              <a:rPr lang="pl-PL" sz="800" dirty="0" smtClean="0"/>
              <a:t>zadawanie pytań pomocniczych ułatwiających przeprowadzenie spójnej, logicznej linii narracyjnej,</a:t>
            </a:r>
          </a:p>
          <a:p>
            <a:pPr eaLnBrk="1" hangingPunct="1">
              <a:lnSpc>
                <a:spcPct val="80000"/>
              </a:lnSpc>
              <a:buFontTx/>
              <a:buChar char="•"/>
              <a:defRPr/>
            </a:pPr>
            <a:r>
              <a:rPr lang="pl-PL" sz="800" dirty="0" smtClean="0"/>
              <a:t>zwrócenie uwagi na trójdzielną kompozycję tekstów pisanych,</a:t>
            </a:r>
          </a:p>
          <a:p>
            <a:pPr eaLnBrk="1" hangingPunct="1">
              <a:lnSpc>
                <a:spcPct val="80000"/>
              </a:lnSpc>
              <a:buFontTx/>
              <a:buChar char="•"/>
              <a:defRPr/>
            </a:pPr>
            <a:r>
              <a:rPr lang="pl-PL" sz="800" dirty="0" smtClean="0"/>
              <a:t>ćwiczenia doskonalące sprawność językową w pracach pisemnych (poprawność stylistyczna, gramatyczna, interpunkcyjna),</a:t>
            </a:r>
          </a:p>
          <a:p>
            <a:pPr eaLnBrk="1" hangingPunct="1">
              <a:lnSpc>
                <a:spcPct val="80000"/>
              </a:lnSpc>
              <a:defRPr/>
            </a:pPr>
            <a:r>
              <a:rPr lang="pl-PL" sz="800" b="1" dirty="0" smtClean="0"/>
              <a:t>Trudności w selekcjonowaniu informacji:</a:t>
            </a:r>
          </a:p>
          <a:p>
            <a:pPr eaLnBrk="1" hangingPunct="1">
              <a:lnSpc>
                <a:spcPct val="80000"/>
              </a:lnSpc>
              <a:buFontTx/>
              <a:buChar char="•"/>
              <a:defRPr/>
            </a:pPr>
            <a:r>
              <a:rPr lang="pl-PL" sz="800" dirty="0" smtClean="0"/>
              <a:t>pomoc uczniowi w dokonywaniu selekcji materiału – wskazanie informacji istotnych z punktu widzenia zrozumienia i opanowania materiału,</a:t>
            </a:r>
          </a:p>
          <a:p>
            <a:pPr eaLnBrk="1" hangingPunct="1">
              <a:lnSpc>
                <a:spcPct val="80000"/>
              </a:lnSpc>
              <a:buFontTx/>
              <a:buChar char="•"/>
              <a:defRPr/>
            </a:pPr>
            <a:r>
              <a:rPr lang="pl-PL" sz="800" dirty="0" smtClean="0"/>
              <a:t>przygotowanie przez nauczyciela notatki zawierającej najistotniejsze informacje, </a:t>
            </a:r>
          </a:p>
          <a:p>
            <a:pPr eaLnBrk="1" hangingPunct="1">
              <a:lnSpc>
                <a:spcPct val="80000"/>
              </a:lnSpc>
              <a:defRPr/>
            </a:pPr>
            <a:r>
              <a:rPr lang="pl-PL" sz="800" b="1" dirty="0" smtClean="0"/>
              <a:t>Trudności w trwałym zapamiętywaniu treści:</a:t>
            </a:r>
          </a:p>
          <a:p>
            <a:pPr eaLnBrk="1" hangingPunct="1">
              <a:lnSpc>
                <a:spcPct val="80000"/>
              </a:lnSpc>
              <a:buFontTx/>
              <a:buChar char="•"/>
              <a:defRPr/>
            </a:pPr>
            <a:r>
              <a:rPr lang="pl-PL" sz="800" dirty="0" smtClean="0"/>
              <a:t>częste powtarzanie i systematyczne utrwalanie istotnych treści, odwoływanie się do wcześniej omówionych treści,</a:t>
            </a:r>
          </a:p>
          <a:p>
            <a:pPr eaLnBrk="1" hangingPunct="1">
              <a:lnSpc>
                <a:spcPct val="80000"/>
              </a:lnSpc>
              <a:buFontTx/>
              <a:buChar char="•"/>
              <a:defRPr/>
            </a:pPr>
            <a:r>
              <a:rPr lang="pl-PL" sz="800" dirty="0" smtClean="0"/>
              <a:t>sprawdzanie wiadomości częściej z mniejszych partii materiału, </a:t>
            </a:r>
          </a:p>
          <a:p>
            <a:pPr eaLnBrk="1" hangingPunct="1">
              <a:lnSpc>
                <a:spcPct val="80000"/>
              </a:lnSpc>
              <a:buFontTx/>
              <a:buChar char="•"/>
              <a:defRPr/>
            </a:pPr>
            <a:r>
              <a:rPr lang="pl-PL" sz="800" dirty="0" smtClean="0"/>
              <a:t>powtarzanie kluczowych informacji z lekcji w części podsumowującej zajęcia edukacyjne, </a:t>
            </a:r>
          </a:p>
          <a:p>
            <a:pPr eaLnBrk="1" hangingPunct="1">
              <a:lnSpc>
                <a:spcPct val="80000"/>
              </a:lnSpc>
              <a:defRPr/>
            </a:pPr>
            <a:r>
              <a:rPr lang="pl-PL" sz="800" b="1" dirty="0" smtClean="0"/>
              <a:t>Trudności w dłuższej koncentracji na treściach odbieranych drogą słuchową</a:t>
            </a:r>
          </a:p>
          <a:p>
            <a:pPr eaLnBrk="1" hangingPunct="1">
              <a:lnSpc>
                <a:spcPct val="80000"/>
              </a:lnSpc>
              <a:buFontTx/>
              <a:buChar char="•"/>
              <a:defRPr/>
            </a:pPr>
            <a:r>
              <a:rPr lang="pl-PL" sz="800" dirty="0" smtClean="0"/>
              <a:t>podczas zapoznawania ucznia z nowym materiałem należy stosować pomoce pozwalające na odbiór treści jak największą liczbą kanałów percepcyjnych (wzrokowy, słuchowy, kinestetyczny, kinetyczny),</a:t>
            </a:r>
          </a:p>
          <a:p>
            <a:pPr eaLnBrk="1" hangingPunct="1">
              <a:lnSpc>
                <a:spcPct val="80000"/>
              </a:lnSpc>
              <a:defRPr/>
            </a:pPr>
            <a:r>
              <a:rPr lang="pl-PL" sz="800" b="1" dirty="0" smtClean="0"/>
              <a:t>Trudności w uczeniu się na pamięć:</a:t>
            </a:r>
          </a:p>
          <a:p>
            <a:pPr eaLnBrk="1" hangingPunct="1">
              <a:lnSpc>
                <a:spcPct val="80000"/>
              </a:lnSpc>
              <a:buFontTx/>
              <a:buChar char="•"/>
              <a:defRPr/>
            </a:pPr>
            <a:r>
              <a:rPr lang="pl-PL" sz="800" dirty="0" smtClean="0"/>
              <a:t>sprawdzanie wiadomości obejmujących mniejsze partie materiału,</a:t>
            </a:r>
          </a:p>
          <a:p>
            <a:pPr eaLnBrk="1" hangingPunct="1">
              <a:lnSpc>
                <a:spcPct val="80000"/>
              </a:lnSpc>
              <a:buFontTx/>
              <a:buChar char="•"/>
              <a:defRPr/>
            </a:pPr>
            <a:r>
              <a:rPr lang="pl-PL" sz="800" dirty="0" smtClean="0"/>
              <a:t>stosowanie pomocy w postaci pytań naprowadzających.</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p:spPr>
        <p:txBody>
          <a:bodyPr/>
          <a:lstStyle/>
          <a:p>
            <a:fld id="{35CFE610-820E-48DB-B50D-83510E23BDC8}" type="slidenum">
              <a:rPr lang="pl-PL" smtClean="0"/>
              <a:pPr/>
              <a:t>49</a:t>
            </a:fld>
            <a:endParaRPr lang="pl-PL" smtClean="0"/>
          </a:p>
        </p:txBody>
      </p:sp>
      <p:sp>
        <p:nvSpPr>
          <p:cNvPr id="163843" name="Rectangle 2"/>
          <p:cNvSpPr>
            <a:spLocks noRot="1" noChangeArrowheads="1" noTextEdit="1"/>
          </p:cNvSpPr>
          <p:nvPr>
            <p:ph type="sldImg"/>
          </p:nvPr>
        </p:nvSpPr>
        <p:spPr>
          <a:ln/>
        </p:spPr>
      </p:sp>
      <p:sp>
        <p:nvSpPr>
          <p:cNvPr id="141315" name="Rectangle 3"/>
          <p:cNvSpPr>
            <a:spLocks noGrp="1" noChangeArrowheads="1"/>
          </p:cNvSpPr>
          <p:nvPr>
            <p:ph type="body" idx="1"/>
          </p:nvPr>
        </p:nvSpPr>
        <p:spPr/>
        <p:txBody>
          <a:bodyPr/>
          <a:lstStyle/>
          <a:p>
            <a:pPr eaLnBrk="1" hangingPunct="1">
              <a:lnSpc>
                <a:spcPct val="80000"/>
              </a:lnSpc>
              <a:defRPr/>
            </a:pPr>
            <a:r>
              <a:rPr lang="pl-PL" dirty="0" smtClean="0"/>
              <a:t>Dłużniewska, A. (2010).</a:t>
            </a:r>
            <a:r>
              <a:rPr lang="pl-PL" b="1" dirty="0" smtClean="0"/>
              <a:t> </a:t>
            </a:r>
            <a:r>
              <a:rPr lang="pl-PL" i="1" dirty="0" smtClean="0"/>
              <a:t>Model pracy z uczniem niesłyszącym lub słabo słyszącym</a:t>
            </a:r>
            <a:r>
              <a:rPr lang="pl-PL" dirty="0" smtClean="0"/>
              <a:t>. </a:t>
            </a:r>
          </a:p>
          <a:p>
            <a:pPr eaLnBrk="1" hangingPunct="1">
              <a:lnSpc>
                <a:spcPct val="80000"/>
              </a:lnSpc>
              <a:defRPr/>
            </a:pPr>
            <a:r>
              <a:rPr lang="pl-PL" dirty="0" smtClean="0"/>
              <a:t>W: Materiały szkoleniowe: Podniesienie efektywności kształcenia uczniów ze specjalnymi potrzebami edukacyjnymi. Część II.</a:t>
            </a:r>
            <a:endParaRPr lang="pl-PL" b="1" dirty="0" smtClean="0"/>
          </a:p>
          <a:p>
            <a:pPr eaLnBrk="1" hangingPunct="1">
              <a:lnSpc>
                <a:spcPct val="80000"/>
              </a:lnSpc>
              <a:defRPr/>
            </a:pPr>
            <a:r>
              <a:rPr lang="pl-PL" sz="800" b="1" dirty="0" smtClean="0">
                <a:effectLst>
                  <a:outerShdw blurRad="38100" dist="38100" dir="2700000" algn="tl">
                    <a:srgbClr val="C0C0C0"/>
                  </a:outerShdw>
                </a:effectLst>
              </a:rPr>
              <a:t>Karta Oceny Zachowań Komunikacyjnych dziecka z uszkodzonym słuchem (KOZK) (K. Krakowiak, M. Panasiuk)</a:t>
            </a:r>
          </a:p>
          <a:p>
            <a:pPr eaLnBrk="1" hangingPunct="1">
              <a:lnSpc>
                <a:spcPct val="80000"/>
              </a:lnSpc>
              <a:buFontTx/>
              <a:buChar char="•"/>
              <a:defRPr/>
            </a:pPr>
            <a:r>
              <a:rPr lang="pl-PL" sz="800" dirty="0" smtClean="0"/>
              <a:t>jest narzędziem </a:t>
            </a:r>
            <a:r>
              <a:rPr lang="pl-PL" sz="800" u="sng" dirty="0" smtClean="0"/>
              <a:t>służącym do wnikliwej obserwacji porozumiewania się dziecka z otoczeniem</a:t>
            </a:r>
            <a:r>
              <a:rPr lang="pl-PL" sz="800" dirty="0" smtClean="0"/>
              <a:t>. Narzędzie to </a:t>
            </a:r>
            <a:r>
              <a:rPr lang="pl-PL" sz="800" u="sng" dirty="0" smtClean="0"/>
              <a:t>pozwala na ustalenie poziomu kompetencji komunikacyjnej i językowej oraz oceny preferencji w zakresie sposobu komunikowania się (fonicznego i </a:t>
            </a:r>
            <a:r>
              <a:rPr lang="pl-PL" sz="800" u="sng" dirty="0" err="1" smtClean="0"/>
              <a:t>gestowo-mimicznego</a:t>
            </a:r>
            <a:r>
              <a:rPr lang="pl-PL" sz="800" u="sng" dirty="0" smtClean="0"/>
              <a:t>). </a:t>
            </a:r>
          </a:p>
          <a:p>
            <a:pPr eaLnBrk="1" hangingPunct="1">
              <a:lnSpc>
                <a:spcPct val="80000"/>
              </a:lnSpc>
              <a:buFontTx/>
              <a:buChar char="•"/>
              <a:defRPr/>
            </a:pPr>
            <a:r>
              <a:rPr lang="pl-PL" sz="800" dirty="0" smtClean="0"/>
              <a:t>składa się 30 kategorii zachowań komunikacyjnych: </a:t>
            </a:r>
          </a:p>
          <a:p>
            <a:pPr eaLnBrk="1" hangingPunct="1">
              <a:lnSpc>
                <a:spcPct val="80000"/>
              </a:lnSpc>
              <a:defRPr/>
            </a:pPr>
            <a:r>
              <a:rPr lang="pl-PL" sz="800" dirty="0" smtClean="0"/>
              <a:t>1. Dążenie do kontaktów i współdziałania z innymi ludźmi (A) (1)</a:t>
            </a:r>
          </a:p>
          <a:p>
            <a:pPr eaLnBrk="1" hangingPunct="1">
              <a:lnSpc>
                <a:spcPct val="80000"/>
              </a:lnSpc>
              <a:defRPr/>
            </a:pPr>
            <a:r>
              <a:rPr lang="pl-PL" sz="800" dirty="0" smtClean="0"/>
              <a:t>     (POROZUMIEWANIE SIĘ FONICZNE)</a:t>
            </a:r>
          </a:p>
          <a:p>
            <a:pPr eaLnBrk="1" hangingPunct="1">
              <a:lnSpc>
                <a:spcPct val="80000"/>
              </a:lnSpc>
              <a:defRPr/>
            </a:pPr>
            <a:r>
              <a:rPr lang="pl-PL" sz="800" dirty="0" smtClean="0"/>
              <a:t>2. Gotowość do komunikowania się słownego (B)</a:t>
            </a:r>
          </a:p>
          <a:p>
            <a:pPr lvl="1" eaLnBrk="1" hangingPunct="1">
              <a:lnSpc>
                <a:spcPct val="80000"/>
              </a:lnSpc>
              <a:defRPr/>
            </a:pPr>
            <a:r>
              <a:rPr lang="pl-PL" sz="800" dirty="0" smtClean="0"/>
              <a:t>Koncentracja uwagi na sygnałach mowy (2)</a:t>
            </a:r>
          </a:p>
          <a:p>
            <a:pPr lvl="1" eaLnBrk="1" hangingPunct="1">
              <a:lnSpc>
                <a:spcPct val="80000"/>
              </a:lnSpc>
              <a:defRPr/>
            </a:pPr>
            <a:r>
              <a:rPr lang="pl-PL" sz="800" dirty="0" smtClean="0"/>
              <a:t>Ekspresja głosowa (3)</a:t>
            </a:r>
          </a:p>
          <a:p>
            <a:pPr lvl="1" eaLnBrk="1" hangingPunct="1">
              <a:lnSpc>
                <a:spcPct val="80000"/>
              </a:lnSpc>
              <a:defRPr/>
            </a:pPr>
            <a:r>
              <a:rPr lang="pl-PL" sz="800" dirty="0" smtClean="0"/>
              <a:t>Świadome łączenie dźwięków ze znaczeniami (4)</a:t>
            </a:r>
          </a:p>
          <a:p>
            <a:pPr eaLnBrk="1" hangingPunct="1">
              <a:lnSpc>
                <a:spcPct val="80000"/>
              </a:lnSpc>
              <a:defRPr/>
            </a:pPr>
            <a:r>
              <a:rPr lang="pl-PL" sz="800" dirty="0" smtClean="0"/>
              <a:t>3. Poznawanie słów (C)</a:t>
            </a:r>
          </a:p>
          <a:p>
            <a:pPr lvl="1" eaLnBrk="1" hangingPunct="1">
              <a:lnSpc>
                <a:spcPct val="80000"/>
              </a:lnSpc>
              <a:defRPr/>
            </a:pPr>
            <a:r>
              <a:rPr lang="pl-PL" sz="800" dirty="0" smtClean="0"/>
              <a:t>Wymawianie dźwięków (5)</a:t>
            </a:r>
          </a:p>
          <a:p>
            <a:pPr lvl="1" eaLnBrk="1" hangingPunct="1">
              <a:lnSpc>
                <a:spcPct val="80000"/>
              </a:lnSpc>
              <a:defRPr/>
            </a:pPr>
            <a:r>
              <a:rPr lang="pl-PL" sz="800" dirty="0" smtClean="0"/>
              <a:t>Powtarzanie wypowiedzi według wzoru (6)</a:t>
            </a:r>
          </a:p>
          <a:p>
            <a:pPr lvl="1" eaLnBrk="1" hangingPunct="1">
              <a:lnSpc>
                <a:spcPct val="80000"/>
              </a:lnSpc>
              <a:defRPr/>
            </a:pPr>
            <a:r>
              <a:rPr lang="pl-PL" sz="800" dirty="0" smtClean="0"/>
              <a:t>Trwałe zapamiętywanie słów (7)</a:t>
            </a:r>
          </a:p>
          <a:p>
            <a:pPr eaLnBrk="1" hangingPunct="1">
              <a:lnSpc>
                <a:spcPct val="80000"/>
              </a:lnSpc>
              <a:defRPr/>
            </a:pPr>
            <a:r>
              <a:rPr lang="pl-PL" sz="800" dirty="0" smtClean="0"/>
              <a:t>4. Umiejętność posługiwania się słowami (D)</a:t>
            </a:r>
          </a:p>
          <a:p>
            <a:pPr lvl="1" eaLnBrk="1" hangingPunct="1">
              <a:lnSpc>
                <a:spcPct val="80000"/>
              </a:lnSpc>
              <a:defRPr/>
            </a:pPr>
            <a:r>
              <a:rPr lang="pl-PL" sz="800" dirty="0" smtClean="0"/>
              <a:t>Rozumienie treści wypowiedzi słownych (8)</a:t>
            </a:r>
          </a:p>
          <a:p>
            <a:pPr lvl="1" eaLnBrk="1" hangingPunct="1">
              <a:lnSpc>
                <a:spcPct val="80000"/>
              </a:lnSpc>
              <a:defRPr/>
            </a:pPr>
            <a:r>
              <a:rPr lang="pl-PL" sz="800" dirty="0" smtClean="0"/>
              <a:t>Budowanie wypowiedzi słownych (9)</a:t>
            </a:r>
          </a:p>
          <a:p>
            <a:pPr lvl="1" eaLnBrk="1" hangingPunct="1">
              <a:lnSpc>
                <a:spcPct val="80000"/>
              </a:lnSpc>
              <a:defRPr/>
            </a:pPr>
            <a:r>
              <a:rPr lang="pl-PL" sz="800" dirty="0" smtClean="0"/>
              <a:t>Komunikowanie się słowne z samym sobą (10)</a:t>
            </a:r>
          </a:p>
          <a:p>
            <a:pPr eaLnBrk="1" hangingPunct="1">
              <a:lnSpc>
                <a:spcPct val="80000"/>
              </a:lnSpc>
              <a:defRPr/>
            </a:pPr>
            <a:r>
              <a:rPr lang="pl-PL" sz="800" dirty="0" smtClean="0"/>
              <a:t>5. Cechy komunikowania się słownego (E)</a:t>
            </a:r>
          </a:p>
          <a:p>
            <a:pPr lvl="1" eaLnBrk="1" hangingPunct="1">
              <a:lnSpc>
                <a:spcPct val="80000"/>
              </a:lnSpc>
              <a:defRPr/>
            </a:pPr>
            <a:r>
              <a:rPr lang="pl-PL" sz="800" dirty="0" smtClean="0"/>
              <a:t>Częstość komunikowania się słownego (11)</a:t>
            </a:r>
          </a:p>
          <a:p>
            <a:pPr lvl="1" eaLnBrk="1" hangingPunct="1">
              <a:lnSpc>
                <a:spcPct val="80000"/>
              </a:lnSpc>
              <a:defRPr/>
            </a:pPr>
            <a:r>
              <a:rPr lang="pl-PL" sz="800" dirty="0" smtClean="0"/>
              <a:t>Zrozumiałość wypowiedzi słownych (12)</a:t>
            </a:r>
          </a:p>
          <a:p>
            <a:pPr lvl="1" eaLnBrk="1" hangingPunct="1">
              <a:lnSpc>
                <a:spcPct val="80000"/>
              </a:lnSpc>
              <a:defRPr/>
            </a:pPr>
            <a:r>
              <a:rPr lang="pl-PL" sz="800" dirty="0" smtClean="0"/>
              <a:t>Celowość i skuteczność wypowiedzi (13)</a:t>
            </a:r>
          </a:p>
          <a:p>
            <a:pPr eaLnBrk="1" hangingPunct="1">
              <a:lnSpc>
                <a:spcPct val="80000"/>
              </a:lnSpc>
              <a:defRPr/>
            </a:pPr>
            <a:r>
              <a:rPr lang="pl-PL" sz="800" dirty="0" smtClean="0"/>
              <a:t>(POROZUMIEWANIE SIĘ </a:t>
            </a:r>
            <a:r>
              <a:rPr lang="pl-PL" sz="800" dirty="0" err="1" smtClean="0"/>
              <a:t>GESTOWO-MIMICZNE</a:t>
            </a:r>
            <a:r>
              <a:rPr lang="pl-PL" sz="800" dirty="0" smtClean="0"/>
              <a:t>, MIGOWE)</a:t>
            </a:r>
          </a:p>
          <a:p>
            <a:pPr eaLnBrk="1" hangingPunct="1">
              <a:lnSpc>
                <a:spcPct val="80000"/>
              </a:lnSpc>
              <a:defRPr/>
            </a:pPr>
            <a:r>
              <a:rPr lang="pl-PL" sz="800" dirty="0" smtClean="0"/>
              <a:t>6. Gotowość do komunikowania się </a:t>
            </a:r>
            <a:r>
              <a:rPr lang="pl-PL" sz="800" dirty="0" err="1" smtClean="0"/>
              <a:t>gestowo-mimicznego</a:t>
            </a:r>
            <a:r>
              <a:rPr lang="pl-PL" sz="800" dirty="0" smtClean="0"/>
              <a:t> (B1)</a:t>
            </a:r>
          </a:p>
          <a:p>
            <a:pPr lvl="1" eaLnBrk="1" hangingPunct="1">
              <a:lnSpc>
                <a:spcPct val="80000"/>
              </a:lnSpc>
              <a:defRPr/>
            </a:pPr>
            <a:r>
              <a:rPr lang="pl-PL" sz="800" dirty="0" smtClean="0"/>
              <a:t>Koncentracja uwagi na sygnałach </a:t>
            </a:r>
            <a:r>
              <a:rPr lang="pl-PL" sz="800" dirty="0" err="1" smtClean="0"/>
              <a:t>gestowo-mimicznych</a:t>
            </a:r>
            <a:r>
              <a:rPr lang="pl-PL" sz="800" dirty="0" smtClean="0"/>
              <a:t> (14)</a:t>
            </a:r>
          </a:p>
          <a:p>
            <a:pPr lvl="1" eaLnBrk="1" hangingPunct="1">
              <a:lnSpc>
                <a:spcPct val="80000"/>
              </a:lnSpc>
              <a:defRPr/>
            </a:pPr>
            <a:r>
              <a:rPr lang="pl-PL" sz="800" dirty="0" smtClean="0"/>
              <a:t>Ekspresja </a:t>
            </a:r>
            <a:r>
              <a:rPr lang="pl-PL" sz="800" dirty="0" err="1" smtClean="0"/>
              <a:t>gestowo-mimiczna</a:t>
            </a:r>
            <a:r>
              <a:rPr lang="pl-PL" sz="800" dirty="0" smtClean="0"/>
              <a:t> (15)</a:t>
            </a:r>
          </a:p>
          <a:p>
            <a:pPr lvl="1" eaLnBrk="1" hangingPunct="1">
              <a:lnSpc>
                <a:spcPct val="80000"/>
              </a:lnSpc>
              <a:defRPr/>
            </a:pPr>
            <a:r>
              <a:rPr lang="pl-PL" sz="800" dirty="0" smtClean="0"/>
              <a:t>Świadome łączenie gestów i mimiki ze znaczeniami (16)</a:t>
            </a:r>
          </a:p>
          <a:p>
            <a:pPr eaLnBrk="1" hangingPunct="1">
              <a:lnSpc>
                <a:spcPct val="80000"/>
              </a:lnSpc>
              <a:defRPr/>
            </a:pPr>
            <a:r>
              <a:rPr lang="pl-PL" sz="800" dirty="0" smtClean="0"/>
              <a:t>7. Poznawanie znaków </a:t>
            </a:r>
            <a:r>
              <a:rPr lang="pl-PL" sz="800" dirty="0" err="1" smtClean="0"/>
              <a:t>gestowo-mimicznych</a:t>
            </a:r>
            <a:r>
              <a:rPr lang="pl-PL" sz="800" dirty="0" smtClean="0"/>
              <a:t> (C1)</a:t>
            </a:r>
          </a:p>
          <a:p>
            <a:pPr lvl="1" eaLnBrk="1" hangingPunct="1">
              <a:lnSpc>
                <a:spcPct val="80000"/>
              </a:lnSpc>
              <a:defRPr/>
            </a:pPr>
            <a:r>
              <a:rPr lang="pl-PL" sz="800" dirty="0" smtClean="0"/>
              <a:t>Wykonywanie sygnałów </a:t>
            </a:r>
            <a:r>
              <a:rPr lang="pl-PL" sz="800" dirty="0" err="1" smtClean="0"/>
              <a:t>gestowo-mimicznych</a:t>
            </a:r>
            <a:r>
              <a:rPr lang="pl-PL" sz="800" dirty="0" smtClean="0"/>
              <a:t> (17)</a:t>
            </a:r>
          </a:p>
          <a:p>
            <a:pPr lvl="1" eaLnBrk="1" hangingPunct="1">
              <a:lnSpc>
                <a:spcPct val="80000"/>
              </a:lnSpc>
              <a:defRPr/>
            </a:pPr>
            <a:r>
              <a:rPr lang="pl-PL" sz="800" dirty="0" smtClean="0"/>
              <a:t>Powtarzanie komunikatów </a:t>
            </a:r>
            <a:r>
              <a:rPr lang="pl-PL" sz="800" dirty="0" err="1" smtClean="0"/>
              <a:t>gestowo-mimicznych</a:t>
            </a:r>
            <a:r>
              <a:rPr lang="pl-PL" sz="800" dirty="0" smtClean="0"/>
              <a:t> według wzoru (18)</a:t>
            </a:r>
          </a:p>
          <a:p>
            <a:pPr lvl="1" eaLnBrk="1" hangingPunct="1">
              <a:lnSpc>
                <a:spcPct val="80000"/>
              </a:lnSpc>
              <a:defRPr/>
            </a:pPr>
            <a:r>
              <a:rPr lang="pl-PL" sz="800" dirty="0" smtClean="0"/>
              <a:t>Trwałe zapamiętywanie znaków </a:t>
            </a:r>
            <a:r>
              <a:rPr lang="pl-PL" sz="800" dirty="0" err="1" smtClean="0"/>
              <a:t>gestowo-mimicznych</a:t>
            </a:r>
            <a:r>
              <a:rPr lang="pl-PL" sz="800" dirty="0" smtClean="0"/>
              <a:t> (19)</a:t>
            </a:r>
          </a:p>
          <a:p>
            <a:pPr eaLnBrk="1" hangingPunct="1">
              <a:lnSpc>
                <a:spcPct val="80000"/>
              </a:lnSpc>
              <a:defRPr/>
            </a:pPr>
            <a:r>
              <a:rPr lang="pl-PL" sz="800" dirty="0" smtClean="0"/>
              <a:t>8. Cechy komunikowania się </a:t>
            </a:r>
            <a:r>
              <a:rPr lang="pl-PL" sz="800" dirty="0" err="1" smtClean="0"/>
              <a:t>gestowo-mimicznego</a:t>
            </a:r>
            <a:r>
              <a:rPr lang="pl-PL" sz="800" dirty="0" smtClean="0"/>
              <a:t> (D1)</a:t>
            </a:r>
          </a:p>
          <a:p>
            <a:pPr lvl="1" eaLnBrk="1" hangingPunct="1">
              <a:lnSpc>
                <a:spcPct val="80000"/>
              </a:lnSpc>
              <a:defRPr/>
            </a:pPr>
            <a:r>
              <a:rPr lang="pl-PL" sz="800" dirty="0" smtClean="0"/>
              <a:t>Rozumienie treści komunikatów w języku migowym (20)</a:t>
            </a:r>
          </a:p>
          <a:p>
            <a:pPr lvl="1" eaLnBrk="1" hangingPunct="1">
              <a:lnSpc>
                <a:spcPct val="80000"/>
              </a:lnSpc>
              <a:defRPr/>
            </a:pPr>
            <a:r>
              <a:rPr lang="pl-PL" sz="800" dirty="0" smtClean="0"/>
              <a:t>Budowanie komunikatów w języku migowym (21)</a:t>
            </a:r>
          </a:p>
          <a:p>
            <a:pPr lvl="1" eaLnBrk="1" hangingPunct="1">
              <a:lnSpc>
                <a:spcPct val="80000"/>
              </a:lnSpc>
              <a:defRPr/>
            </a:pPr>
            <a:r>
              <a:rPr lang="pl-PL" sz="800" dirty="0" smtClean="0"/>
              <a:t>Komunikowanie się </a:t>
            </a:r>
            <a:r>
              <a:rPr lang="pl-PL" sz="800" dirty="0" err="1" smtClean="0"/>
              <a:t>gestowo-mimiczne</a:t>
            </a:r>
            <a:r>
              <a:rPr lang="pl-PL" sz="800" dirty="0" smtClean="0"/>
              <a:t> z samym sobą (22)</a:t>
            </a:r>
          </a:p>
          <a:p>
            <a:pPr eaLnBrk="1" hangingPunct="1">
              <a:lnSpc>
                <a:spcPct val="80000"/>
              </a:lnSpc>
              <a:defRPr/>
            </a:pPr>
            <a:r>
              <a:rPr lang="pl-PL" sz="800" dirty="0" smtClean="0"/>
              <a:t>9. Cechy komunikowania się </a:t>
            </a:r>
            <a:r>
              <a:rPr lang="pl-PL" sz="800" dirty="0" err="1" smtClean="0"/>
              <a:t>gestowo-mimicznego</a:t>
            </a:r>
            <a:r>
              <a:rPr lang="pl-PL" sz="800" dirty="0" smtClean="0"/>
              <a:t> (E1)</a:t>
            </a:r>
          </a:p>
          <a:p>
            <a:pPr lvl="1" eaLnBrk="1" hangingPunct="1">
              <a:lnSpc>
                <a:spcPct val="80000"/>
              </a:lnSpc>
              <a:defRPr/>
            </a:pPr>
            <a:r>
              <a:rPr lang="pl-PL" sz="800" dirty="0" smtClean="0"/>
              <a:t>Częstość komunikowania się </a:t>
            </a:r>
            <a:r>
              <a:rPr lang="pl-PL" sz="800" dirty="0" err="1" smtClean="0"/>
              <a:t>gestowo-mimicznego</a:t>
            </a:r>
            <a:r>
              <a:rPr lang="pl-PL" sz="800" dirty="0" smtClean="0"/>
              <a:t> (migowego) (23)</a:t>
            </a:r>
          </a:p>
          <a:p>
            <a:pPr lvl="1" eaLnBrk="1" hangingPunct="1">
              <a:lnSpc>
                <a:spcPct val="80000"/>
              </a:lnSpc>
              <a:defRPr/>
            </a:pPr>
            <a:r>
              <a:rPr lang="pl-PL" sz="800" dirty="0" smtClean="0"/>
              <a:t>Zrozumiałość komunikatów </a:t>
            </a:r>
            <a:r>
              <a:rPr lang="pl-PL" sz="800" dirty="0" err="1" smtClean="0"/>
              <a:t>gestowo-mimicznych</a:t>
            </a:r>
            <a:r>
              <a:rPr lang="pl-PL" sz="800" dirty="0" smtClean="0"/>
              <a:t> (24)</a:t>
            </a:r>
          </a:p>
          <a:p>
            <a:pPr lvl="1" eaLnBrk="1" hangingPunct="1">
              <a:lnSpc>
                <a:spcPct val="80000"/>
              </a:lnSpc>
              <a:defRPr/>
            </a:pPr>
            <a:r>
              <a:rPr lang="pl-PL" sz="800" dirty="0" smtClean="0"/>
              <a:t>Celowość i skuteczność komunikowania się </a:t>
            </a:r>
            <a:r>
              <a:rPr lang="pl-PL" sz="800" dirty="0" err="1" smtClean="0"/>
              <a:t>gestowo-mimicznego</a:t>
            </a:r>
            <a:r>
              <a:rPr lang="pl-PL" sz="800" dirty="0" smtClean="0"/>
              <a:t> (25)</a:t>
            </a:r>
          </a:p>
          <a:p>
            <a:pPr eaLnBrk="1" hangingPunct="1">
              <a:lnSpc>
                <a:spcPct val="80000"/>
              </a:lnSpc>
              <a:defRPr/>
            </a:pPr>
            <a:r>
              <a:rPr lang="pl-PL" sz="800" dirty="0" smtClean="0"/>
              <a:t>10. Znajomość języka (F)</a:t>
            </a:r>
          </a:p>
          <a:p>
            <a:pPr lvl="1" eaLnBrk="1" hangingPunct="1">
              <a:lnSpc>
                <a:spcPct val="80000"/>
              </a:lnSpc>
              <a:defRPr/>
            </a:pPr>
            <a:r>
              <a:rPr lang="pl-PL" sz="800" dirty="0" smtClean="0"/>
              <a:t>Zasób znaków językowych odbieranych (rozumianych) (26)</a:t>
            </a:r>
          </a:p>
          <a:p>
            <a:pPr lvl="1" eaLnBrk="1" hangingPunct="1">
              <a:lnSpc>
                <a:spcPct val="80000"/>
              </a:lnSpc>
              <a:defRPr/>
            </a:pPr>
            <a:r>
              <a:rPr lang="pl-PL" sz="800" dirty="0" smtClean="0"/>
              <a:t>Zasób znaków językowych używanych do budowania wypowiedzi (komunikatów) (27)</a:t>
            </a:r>
          </a:p>
          <a:p>
            <a:pPr lvl="1" eaLnBrk="1" hangingPunct="1">
              <a:lnSpc>
                <a:spcPct val="80000"/>
              </a:lnSpc>
              <a:defRPr/>
            </a:pPr>
            <a:r>
              <a:rPr lang="pl-PL" sz="800" dirty="0" smtClean="0"/>
              <a:t>Stosowanie reguł gramatycznych (28)</a:t>
            </a:r>
          </a:p>
          <a:p>
            <a:pPr eaLnBrk="1" hangingPunct="1">
              <a:lnSpc>
                <a:spcPct val="80000"/>
              </a:lnSpc>
              <a:defRPr/>
            </a:pPr>
            <a:r>
              <a:rPr lang="pl-PL" sz="800" dirty="0" smtClean="0"/>
              <a:t>11. Znajomość pisma (G)</a:t>
            </a:r>
          </a:p>
          <a:p>
            <a:pPr lvl="1" eaLnBrk="1" hangingPunct="1">
              <a:lnSpc>
                <a:spcPct val="80000"/>
              </a:lnSpc>
              <a:defRPr/>
            </a:pPr>
            <a:r>
              <a:rPr lang="pl-PL" sz="800" dirty="0" smtClean="0"/>
              <a:t>Czytanie (29)</a:t>
            </a:r>
          </a:p>
          <a:p>
            <a:pPr lvl="1" eaLnBrk="1" hangingPunct="1">
              <a:lnSpc>
                <a:spcPct val="80000"/>
              </a:lnSpc>
              <a:defRPr/>
            </a:pPr>
            <a:r>
              <a:rPr lang="pl-PL" sz="800" dirty="0" smtClean="0"/>
              <a:t>Pisanie (30)</a:t>
            </a:r>
          </a:p>
          <a:p>
            <a:pPr eaLnBrk="1" hangingPunct="1">
              <a:lnSpc>
                <a:spcPct val="80000"/>
              </a:lnSpc>
              <a:defRPr/>
            </a:pPr>
            <a:r>
              <a:rPr lang="pl-PL" sz="800" dirty="0" smtClean="0"/>
              <a:t>Rzetelna obserwacja funkcjonowania słabo słyszącego lub niesłyszącego dziecka w wyżej wymienionych sferach pozwala nauczycielowi na wytyczenie kierunków działań edukacyjnych i terapeutycznych zgodnie z profilem językowo-poznawczym ucznia.</a:t>
            </a:r>
          </a:p>
          <a:p>
            <a:pPr eaLnBrk="1" hangingPunct="1">
              <a:lnSpc>
                <a:spcPct val="80000"/>
              </a:lnSpc>
              <a:defRPr/>
            </a:pPr>
            <a:r>
              <a:rPr lang="pl-PL" sz="800" b="1" dirty="0" smtClean="0">
                <a:effectLst>
                  <a:outerShdw blurRad="38100" dist="38100" dir="2700000" algn="tl">
                    <a:srgbClr val="C0C0C0"/>
                  </a:outerShdw>
                </a:effectLst>
              </a:rPr>
              <a:t>Karta Samooceny Umiejętności Komunikowania się z Dzieckiem z Uszkodzonym Słuchem (KSUK) (K. Krakowiak).</a:t>
            </a:r>
          </a:p>
          <a:p>
            <a:pPr eaLnBrk="1" hangingPunct="1">
              <a:lnSpc>
                <a:spcPct val="80000"/>
              </a:lnSpc>
              <a:buFontTx/>
              <a:buChar char="•"/>
              <a:defRPr/>
            </a:pPr>
            <a:r>
              <a:rPr lang="pl-PL" sz="800" dirty="0" smtClean="0"/>
              <a:t>jest narzędziem, które pozwala osobom słyszącym na </a:t>
            </a:r>
            <a:r>
              <a:rPr lang="pl-PL" sz="800" u="sng" dirty="0" smtClean="0"/>
              <a:t>uświadomienie sobie przyczyn trudności w relacjach ze </a:t>
            </a:r>
            <a:r>
              <a:rPr lang="pl-PL" sz="800" u="sng" dirty="0" err="1" smtClean="0"/>
              <a:t>słabosłyszącym</a:t>
            </a:r>
            <a:r>
              <a:rPr lang="pl-PL" sz="800" u="sng" dirty="0" smtClean="0"/>
              <a:t> lub niesłyszącym dzieckiem oraz skłania do weryfikacji własnych zachowań. </a:t>
            </a:r>
          </a:p>
          <a:p>
            <a:pPr eaLnBrk="1" hangingPunct="1">
              <a:lnSpc>
                <a:spcPct val="80000"/>
              </a:lnSpc>
              <a:buFontTx/>
              <a:buChar char="•"/>
              <a:defRPr/>
            </a:pPr>
            <a:r>
              <a:rPr lang="pl-PL" sz="800" dirty="0" smtClean="0"/>
              <a:t>składa się z 30 pytań uporządkowanych w 10 kategoriach: </a:t>
            </a:r>
          </a:p>
          <a:p>
            <a:pPr eaLnBrk="1" hangingPunct="1">
              <a:lnSpc>
                <a:spcPct val="80000"/>
              </a:lnSpc>
              <a:buFontTx/>
              <a:buChar char="•"/>
              <a:defRPr/>
            </a:pPr>
            <a:r>
              <a:rPr lang="pl-PL" sz="800" dirty="0" smtClean="0"/>
              <a:t>I-V  obejmuje ocenę umiejętności odbierania i rozumienia sygnałów nadawanych przez dziecko,</a:t>
            </a:r>
          </a:p>
          <a:p>
            <a:pPr eaLnBrk="1" hangingPunct="1">
              <a:lnSpc>
                <a:spcPct val="80000"/>
              </a:lnSpc>
              <a:buFontTx/>
              <a:buChar char="•"/>
              <a:defRPr/>
            </a:pPr>
            <a:r>
              <a:rPr lang="pl-PL" sz="800" dirty="0" smtClean="0"/>
              <a:t>VI-X obejmuje ocenę  umiejętności przekazywania dziecku komunikatów.</a:t>
            </a:r>
          </a:p>
          <a:p>
            <a:pPr eaLnBrk="1" hangingPunct="1">
              <a:lnSpc>
                <a:spcPct val="80000"/>
              </a:lnSpc>
              <a:defRPr/>
            </a:pPr>
            <a:r>
              <a:rPr lang="pl-PL" sz="800" b="1" dirty="0" smtClean="0">
                <a:effectLst>
                  <a:outerShdw blurRad="38100" dist="38100" dir="2700000" algn="tl">
                    <a:srgbClr val="C0C0C0"/>
                  </a:outerShdw>
                </a:effectLst>
              </a:rPr>
              <a:t>Inwentarz Autonomii Uczenia się (A. </a:t>
            </a:r>
            <a:r>
              <a:rPr lang="pl-PL" sz="800" b="1" dirty="0" err="1" smtClean="0">
                <a:effectLst>
                  <a:outerShdw blurRad="38100" dist="38100" dir="2700000" algn="tl">
                    <a:srgbClr val="C0C0C0"/>
                  </a:outerShdw>
                </a:effectLst>
              </a:rPr>
              <a:t>Studenska</a:t>
            </a:r>
            <a:r>
              <a:rPr lang="pl-PL" sz="800" b="1" dirty="0" smtClean="0">
                <a:effectLst>
                  <a:outerShdw blurRad="38100" dist="38100" dir="2700000" algn="tl">
                    <a:srgbClr val="C0C0C0"/>
                  </a:outerShdw>
                </a:effectLst>
              </a:rPr>
              <a:t>).</a:t>
            </a:r>
          </a:p>
          <a:p>
            <a:pPr eaLnBrk="1" hangingPunct="1">
              <a:lnSpc>
                <a:spcPct val="80000"/>
              </a:lnSpc>
              <a:buFontTx/>
              <a:buChar char="•"/>
              <a:defRPr/>
            </a:pPr>
            <a:r>
              <a:rPr lang="pl-PL" sz="800" dirty="0" smtClean="0"/>
              <a:t>przeznaczony jest dla dzieci powyżej 13. roku życia. </a:t>
            </a:r>
          </a:p>
          <a:p>
            <a:pPr eaLnBrk="1" hangingPunct="1">
              <a:lnSpc>
                <a:spcPct val="80000"/>
              </a:lnSpc>
              <a:buFontTx/>
              <a:buChar char="•"/>
              <a:defRPr/>
            </a:pPr>
            <a:r>
              <a:rPr lang="pl-PL" sz="800" dirty="0" smtClean="0"/>
              <a:t>służy do oceny stopnia samodzielności ucznia w procesie uczenia się. </a:t>
            </a:r>
          </a:p>
          <a:p>
            <a:pPr eaLnBrk="1" hangingPunct="1">
              <a:lnSpc>
                <a:spcPct val="80000"/>
              </a:lnSpc>
              <a:buFontTx/>
              <a:buChar char="•"/>
              <a:defRPr/>
            </a:pPr>
            <a:r>
              <a:rPr lang="pl-PL" sz="800" dirty="0" smtClean="0"/>
              <a:t>umożliwia rozpoznanie w zakresie pięciu obszarów: samokontrola, refleksyjność, niezależność planowania, otwartość na zmiany, troska o wyniki.</a:t>
            </a:r>
          </a:p>
          <a:p>
            <a:pPr eaLnBrk="1" hangingPunct="1">
              <a:lnSpc>
                <a:spcPct val="80000"/>
              </a:lnSpc>
              <a:defRPr/>
            </a:pPr>
            <a:r>
              <a:rPr lang="pl-PL" sz="800" b="1" dirty="0" smtClean="0"/>
              <a:t>Test Zdolności Językowych (M. Wojtowicz).</a:t>
            </a:r>
          </a:p>
          <a:p>
            <a:pPr eaLnBrk="1" hangingPunct="1">
              <a:lnSpc>
                <a:spcPct val="80000"/>
              </a:lnSpc>
              <a:buFontTx/>
              <a:buChar char="•"/>
              <a:defRPr/>
            </a:pPr>
            <a:r>
              <a:rPr lang="pl-PL" sz="800" dirty="0" smtClean="0">
                <a:effectLst>
                  <a:outerShdw blurRad="38100" dist="38100" dir="2700000" algn="tl">
                    <a:srgbClr val="C0C0C0"/>
                  </a:outerShdw>
                </a:effectLst>
              </a:rPr>
              <a:t>przeznaczony jest do diagnozy zdolności językowych, rozumianych jako zdolności do nauki języków obcych dla uczniów kończących naukę w szkole podstawowej, uczęszczających do gimnazjum i osób dorosłych. </a:t>
            </a:r>
          </a:p>
          <a:p>
            <a:pPr eaLnBrk="1" hangingPunct="1">
              <a:lnSpc>
                <a:spcPct val="80000"/>
              </a:lnSpc>
              <a:buFontTx/>
              <a:buChar char="•"/>
              <a:defRPr/>
            </a:pPr>
            <a:r>
              <a:rPr lang="pl-PL" sz="800" dirty="0" smtClean="0">
                <a:effectLst>
                  <a:outerShdw blurRad="38100" dist="38100" dir="2700000" algn="tl">
                    <a:srgbClr val="C0C0C0"/>
                  </a:outerShdw>
                </a:effectLst>
              </a:rPr>
              <a:t>może być wykorzystywany przez nauczycieli języka obcego </a:t>
            </a:r>
            <a:r>
              <a:rPr lang="pl-PL" sz="800" u="sng" dirty="0" smtClean="0">
                <a:effectLst>
                  <a:outerShdw blurRad="38100" dist="38100" dir="2700000" algn="tl">
                    <a:srgbClr val="C0C0C0"/>
                  </a:outerShdw>
                </a:effectLst>
              </a:rPr>
              <a:t>w celu określenia predyspozycji uczniów do uczenia się języka obcego w zakresie następujących poziomów:</a:t>
            </a:r>
            <a:r>
              <a:rPr lang="pl-PL" sz="800" dirty="0" smtClean="0">
                <a:effectLst>
                  <a:outerShdw blurRad="38100" dist="38100" dir="2700000" algn="tl">
                    <a:srgbClr val="C0C0C0"/>
                  </a:outerShdw>
                </a:effectLst>
              </a:rPr>
              <a:t> Dyskurs (umiejętność operowania tekstem jako całością), Słownictwo (zasób słów i form znaczeniowych oraz umiejętność ich wykorzystania w tekście) i Gramatyka (zdolność do dostrzegania relacji dotyczących budowy słów i zdań. </a:t>
            </a:r>
          </a:p>
          <a:p>
            <a:pPr eaLnBrk="1" hangingPunct="1">
              <a:lnSpc>
                <a:spcPct val="80000"/>
              </a:lnSpc>
              <a:buFontTx/>
              <a:buChar char="•"/>
              <a:defRPr/>
            </a:pPr>
            <a:r>
              <a:rPr lang="pl-PL" sz="800" dirty="0" smtClean="0">
                <a:effectLst>
                  <a:outerShdw blurRad="38100" dist="38100" dir="2700000" algn="tl">
                    <a:srgbClr val="C0C0C0"/>
                  </a:outerShdw>
                </a:effectLst>
              </a:rPr>
              <a:t>W przypadku dzieci i młodzieży z uszkodzeniami słuchu, z uwagi na specyfikę zastosowanego w teście materiału językowego, należy wziąć pod uwagę poziom funkcjonowania językowego ucznia i rozważyć korzyści z zastosowania testu. </a:t>
            </a:r>
          </a:p>
          <a:p>
            <a:pPr eaLnBrk="1" hangingPunct="1">
              <a:lnSpc>
                <a:spcPct val="80000"/>
              </a:lnSpc>
              <a:defRPr/>
            </a:pPr>
            <a:r>
              <a:rPr lang="pl-PL" sz="800" b="1" dirty="0" smtClean="0">
                <a:effectLst>
                  <a:outerShdw blurRad="38100" dist="38100" dir="2700000" algn="tl">
                    <a:srgbClr val="C0C0C0"/>
                  </a:outerShdw>
                </a:effectLst>
              </a:rPr>
              <a:t>Wielowymiarowy Kwestionariusz Preferencji WKP (A. Matczak, A. Jaworowska, A. Ciechanowicz, E. Zalewska, J. Stańczak).</a:t>
            </a:r>
          </a:p>
          <a:p>
            <a:pPr eaLnBrk="1" hangingPunct="1">
              <a:lnSpc>
                <a:spcPct val="80000"/>
              </a:lnSpc>
              <a:buFontTx/>
              <a:buChar char="•"/>
              <a:defRPr/>
            </a:pPr>
            <a:r>
              <a:rPr lang="pl-PL" sz="800" dirty="0" smtClean="0"/>
              <a:t>Kwestionariusz </a:t>
            </a:r>
            <a:r>
              <a:rPr lang="pl-PL" sz="800" u="sng" dirty="0" smtClean="0"/>
              <a:t>pozwala na diagnozę preferencji w zakresie zainteresowań typami czynności oraz warunków pracy u uczniów gimnazjum, szkół średnich i dorosłych</a:t>
            </a:r>
            <a:r>
              <a:rPr lang="pl-PL" sz="800" dirty="0" smtClean="0"/>
              <a:t>. </a:t>
            </a:r>
          </a:p>
          <a:p>
            <a:pPr eaLnBrk="1" hangingPunct="1">
              <a:lnSpc>
                <a:spcPct val="80000"/>
              </a:lnSpc>
              <a:buFontTx/>
              <a:buChar char="•"/>
              <a:defRPr/>
            </a:pPr>
            <a:r>
              <a:rPr lang="pl-PL" sz="800" dirty="0" smtClean="0"/>
              <a:t>Test pozwala określić skalę zainteresowań w 7 grupach: </a:t>
            </a:r>
          </a:p>
          <a:p>
            <a:pPr eaLnBrk="1" hangingPunct="1">
              <a:lnSpc>
                <a:spcPct val="80000"/>
              </a:lnSpc>
              <a:defRPr/>
            </a:pPr>
            <a:r>
              <a:rPr lang="pl-PL" sz="800" dirty="0" smtClean="0"/>
              <a:t>Językowych,</a:t>
            </a:r>
          </a:p>
          <a:p>
            <a:pPr eaLnBrk="1" hangingPunct="1">
              <a:lnSpc>
                <a:spcPct val="80000"/>
              </a:lnSpc>
              <a:defRPr/>
            </a:pPr>
            <a:r>
              <a:rPr lang="pl-PL" sz="800" dirty="0" smtClean="0"/>
              <a:t>Matematyczno-Logicznych,</a:t>
            </a:r>
          </a:p>
          <a:p>
            <a:pPr eaLnBrk="1" hangingPunct="1">
              <a:lnSpc>
                <a:spcPct val="80000"/>
              </a:lnSpc>
              <a:defRPr/>
            </a:pPr>
            <a:r>
              <a:rPr lang="pl-PL" sz="800" dirty="0" smtClean="0"/>
              <a:t>Praktyczno – Technicznych,</a:t>
            </a:r>
          </a:p>
          <a:p>
            <a:pPr eaLnBrk="1" hangingPunct="1">
              <a:lnSpc>
                <a:spcPct val="80000"/>
              </a:lnSpc>
              <a:defRPr/>
            </a:pPr>
            <a:r>
              <a:rPr lang="pl-PL" sz="800" dirty="0" smtClean="0"/>
              <a:t>Praktyczno-Estetycznych,</a:t>
            </a:r>
          </a:p>
          <a:p>
            <a:pPr eaLnBrk="1" hangingPunct="1">
              <a:lnSpc>
                <a:spcPct val="80000"/>
              </a:lnSpc>
              <a:defRPr/>
            </a:pPr>
            <a:r>
              <a:rPr lang="pl-PL" sz="800" dirty="0" smtClean="0"/>
              <a:t>Opiekuńczo- Usługowych,</a:t>
            </a:r>
          </a:p>
          <a:p>
            <a:pPr eaLnBrk="1" hangingPunct="1">
              <a:lnSpc>
                <a:spcPct val="80000"/>
              </a:lnSpc>
              <a:defRPr/>
            </a:pPr>
            <a:r>
              <a:rPr lang="pl-PL" sz="800" dirty="0" smtClean="0"/>
              <a:t>Kierowniczo-Organizacyjnych,</a:t>
            </a:r>
          </a:p>
          <a:p>
            <a:pPr eaLnBrk="1" hangingPunct="1">
              <a:lnSpc>
                <a:spcPct val="80000"/>
              </a:lnSpc>
              <a:defRPr/>
            </a:pPr>
            <a:r>
              <a:rPr lang="pl-PL" sz="800" dirty="0" smtClean="0"/>
              <a:t>Biologicznych.</a:t>
            </a:r>
          </a:p>
          <a:p>
            <a:pPr eaLnBrk="1" hangingPunct="1">
              <a:lnSpc>
                <a:spcPct val="80000"/>
              </a:lnSpc>
              <a:buFontTx/>
              <a:buChar char="•"/>
              <a:defRPr/>
            </a:pPr>
            <a:r>
              <a:rPr lang="pl-PL" sz="800" dirty="0" smtClean="0"/>
              <a:t>Kwestionariusz służy także </a:t>
            </a:r>
            <a:r>
              <a:rPr lang="pl-PL" sz="800" u="sng" dirty="0" smtClean="0"/>
              <a:t>określeniu preferowanych przez badanego warunków pracy: związanych z planowaniem bądź improwizowaniem, a także wymagających słabo bądź silnie stymulującego środowiska pracy</a:t>
            </a:r>
            <a:r>
              <a:rPr lang="pl-PL" sz="800" dirty="0" smtClean="0"/>
              <a:t>.</a:t>
            </a:r>
          </a:p>
          <a:p>
            <a:pPr eaLnBrk="1" hangingPunct="1">
              <a:lnSpc>
                <a:spcPct val="80000"/>
              </a:lnSpc>
              <a:defRPr/>
            </a:pPr>
            <a:endParaRPr lang="pl-PL" sz="800" dirty="0" smtClean="0"/>
          </a:p>
          <a:p>
            <a:pPr eaLnBrk="1" hangingPunct="1">
              <a:lnSpc>
                <a:spcPct val="80000"/>
              </a:lnSpc>
              <a:buFontTx/>
              <a:buChar char="•"/>
              <a:defRPr/>
            </a:pPr>
            <a:r>
              <a:rPr lang="pl-PL" sz="800" dirty="0" smtClean="0"/>
              <a:t>W przypadku konieczności dokonania specjalistycznej diagnozy </a:t>
            </a:r>
            <a:r>
              <a:rPr lang="pl-PL" sz="800" dirty="0" err="1" smtClean="0"/>
              <a:t>słabosłyszącego</a:t>
            </a:r>
            <a:r>
              <a:rPr lang="pl-PL" sz="800" dirty="0" smtClean="0"/>
              <a:t> lub niesłyszącego dziecka nauczyciel powinien skorzystać z diagnozy przeprowadzonej przez psychologa, </a:t>
            </a:r>
            <a:r>
              <a:rPr lang="pl-PL" sz="800" dirty="0" err="1" smtClean="0"/>
              <a:t>surdopedagoga</a:t>
            </a:r>
            <a:r>
              <a:rPr lang="pl-PL" sz="800" dirty="0" smtClean="0"/>
              <a:t> i </a:t>
            </a:r>
            <a:r>
              <a:rPr lang="pl-PL" sz="800" dirty="0" err="1" smtClean="0"/>
              <a:t>surdologopedę</a:t>
            </a:r>
            <a:r>
              <a:rPr lang="pl-PL" sz="800" dirty="0" smtClean="0"/>
              <a:t>.</a:t>
            </a:r>
          </a:p>
          <a:p>
            <a:pPr eaLnBrk="1" hangingPunct="1">
              <a:lnSpc>
                <a:spcPct val="80000"/>
              </a:lnSpc>
              <a:defRPr/>
            </a:pPr>
            <a:r>
              <a:rPr lang="pl-PL" sz="800" b="1" dirty="0" smtClean="0">
                <a:effectLst>
                  <a:outerShdw blurRad="38100" dist="38100" dir="2700000" algn="tl">
                    <a:srgbClr val="C0C0C0"/>
                  </a:outerShdw>
                </a:effectLst>
              </a:rPr>
              <a:t>Jeśli nauczyciel  opracowuje własny arkusz obserwacji uczniów niesłyszących lub słabo słyszących, to powinien zwrócić uwagę na:</a:t>
            </a:r>
          </a:p>
          <a:p>
            <a:pPr eaLnBrk="1" hangingPunct="1">
              <a:lnSpc>
                <a:spcPct val="80000"/>
              </a:lnSpc>
              <a:buFontTx/>
              <a:buChar char="•"/>
              <a:defRPr/>
            </a:pPr>
            <a:r>
              <a:rPr lang="pl-PL" sz="800" dirty="0" smtClean="0"/>
              <a:t>poziom rozwoju językowego;</a:t>
            </a:r>
          </a:p>
          <a:p>
            <a:pPr eaLnBrk="1" hangingPunct="1">
              <a:lnSpc>
                <a:spcPct val="80000"/>
              </a:lnSpc>
              <a:buFontTx/>
              <a:buChar char="•"/>
              <a:defRPr/>
            </a:pPr>
            <a:r>
              <a:rPr lang="pl-PL" sz="800" dirty="0" smtClean="0"/>
              <a:t>preferencje w zakresie sposobu komunikowania się (język dźwiękowy, język dźwiękowy wspomagany </a:t>
            </a:r>
            <a:r>
              <a:rPr lang="pl-PL" sz="800" dirty="0" err="1" smtClean="0"/>
              <a:t>fonogestami</a:t>
            </a:r>
            <a:r>
              <a:rPr lang="pl-PL" sz="800" dirty="0" smtClean="0"/>
              <a:t>, język dźwiękowy wspomagany gestami konwencjonalnymi i niekonwencjonalnymi, język migowy, system językowo-migowy, inne);</a:t>
            </a:r>
          </a:p>
          <a:p>
            <a:pPr eaLnBrk="1" hangingPunct="1">
              <a:lnSpc>
                <a:spcPct val="80000"/>
              </a:lnSpc>
              <a:buFontTx/>
              <a:buChar char="•"/>
              <a:defRPr/>
            </a:pPr>
            <a:r>
              <a:rPr lang="pl-PL" sz="800" dirty="0" smtClean="0"/>
              <a:t>ukierunkowanie aktywności poznawczej ucznia (czym się interesuje, określenie obszarów działania, które powodują, że uczeń jest bardziej zaangażowany w działanie, itp.);</a:t>
            </a:r>
          </a:p>
          <a:p>
            <a:pPr eaLnBrk="1" hangingPunct="1">
              <a:lnSpc>
                <a:spcPct val="80000"/>
              </a:lnSpc>
              <a:buFontTx/>
              <a:buChar char="•"/>
              <a:defRPr/>
            </a:pPr>
            <a:r>
              <a:rPr lang="pl-PL" sz="800" dirty="0" smtClean="0"/>
              <a:t>dominujący kanał odbioru informacji (słuchowy, słuchowo-wzrokowy, wzrokowo-słuchowy, wzrokowy);</a:t>
            </a:r>
          </a:p>
          <a:p>
            <a:pPr eaLnBrk="1" hangingPunct="1">
              <a:lnSpc>
                <a:spcPct val="80000"/>
              </a:lnSpc>
              <a:buFontTx/>
              <a:buChar char="•"/>
              <a:defRPr/>
            </a:pPr>
            <a:r>
              <a:rPr lang="pl-PL" sz="800" dirty="0" smtClean="0"/>
              <a:t>zdolność koncentracji uwagi na treściach odbieranych drogą słuchową – czas koncentracji, czynniki rozpraszające; </a:t>
            </a:r>
          </a:p>
          <a:p>
            <a:pPr eaLnBrk="1" hangingPunct="1">
              <a:lnSpc>
                <a:spcPct val="80000"/>
              </a:lnSpc>
              <a:buFontTx/>
              <a:buChar char="•"/>
              <a:defRPr/>
            </a:pPr>
            <a:r>
              <a:rPr lang="pl-PL" sz="800" dirty="0" smtClean="0"/>
              <a:t>gotowość ucznia do komunikowania o swoich trudnościach w odbiorze i rozumieniu przekazywanych na lekcji treści;</a:t>
            </a:r>
          </a:p>
          <a:p>
            <a:pPr eaLnBrk="1" hangingPunct="1">
              <a:lnSpc>
                <a:spcPct val="80000"/>
              </a:lnSpc>
              <a:buFontTx/>
              <a:buChar char="•"/>
              <a:defRPr/>
            </a:pPr>
            <a:r>
              <a:rPr lang="pl-PL" sz="800" dirty="0" smtClean="0"/>
              <a:t>formy i środki wykorzystywane w procesie komunikacji, ułatwiające rozumienie i przekazywanie treści;</a:t>
            </a:r>
          </a:p>
          <a:p>
            <a:pPr eaLnBrk="1" hangingPunct="1">
              <a:lnSpc>
                <a:spcPct val="80000"/>
              </a:lnSpc>
              <a:buFontTx/>
              <a:buChar char="•"/>
              <a:defRPr/>
            </a:pPr>
            <a:r>
              <a:rPr lang="pl-PL" sz="800" dirty="0" smtClean="0"/>
              <a:t>stopień rozumienia komunikatów przekazywanych na lekcji;</a:t>
            </a:r>
          </a:p>
          <a:p>
            <a:pPr eaLnBrk="1" hangingPunct="1">
              <a:lnSpc>
                <a:spcPct val="80000"/>
              </a:lnSpc>
              <a:buFontTx/>
              <a:buChar char="•"/>
              <a:defRPr/>
            </a:pPr>
            <a:r>
              <a:rPr lang="pl-PL" sz="800" dirty="0" smtClean="0"/>
              <a:t>stopień rozumienia samodzielnie przeczytanego tekstu;</a:t>
            </a:r>
          </a:p>
          <a:p>
            <a:pPr eaLnBrk="1" hangingPunct="1">
              <a:lnSpc>
                <a:spcPct val="80000"/>
              </a:lnSpc>
              <a:buFontTx/>
              <a:buChar char="•"/>
              <a:defRPr/>
            </a:pPr>
            <a:r>
              <a:rPr lang="pl-PL" sz="800" dirty="0" smtClean="0"/>
              <a:t>umiejętność tworzenia tekstów mówionych i pisanych (forma gramatyczna, stylistyczna, spójność, struktura tekstu, itp.);</a:t>
            </a:r>
          </a:p>
          <a:p>
            <a:pPr eaLnBrk="1" hangingPunct="1">
              <a:lnSpc>
                <a:spcPct val="80000"/>
              </a:lnSpc>
              <a:buFontTx/>
              <a:buChar char="•"/>
              <a:defRPr/>
            </a:pPr>
            <a:r>
              <a:rPr lang="pl-PL" sz="800" dirty="0" smtClean="0"/>
              <a:t>komunikowanie się w grupie. </a:t>
            </a:r>
          </a:p>
          <a:p>
            <a:pPr eaLnBrk="1" hangingPunct="1">
              <a:lnSpc>
                <a:spcPct val="80000"/>
              </a:lnSpc>
              <a:defRPr/>
            </a:pPr>
            <a:endParaRPr lang="pl-PL" sz="800"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p:spPr>
        <p:txBody>
          <a:bodyPr/>
          <a:lstStyle/>
          <a:p>
            <a:fld id="{19C2A3D3-9AD5-40D4-A26B-D9E4E479A85B}" type="slidenum">
              <a:rPr lang="pl-PL" smtClean="0"/>
              <a:pPr/>
              <a:t>50</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14FC87A0-B41F-4580-834A-399419422391}" type="slidenum">
              <a:rPr lang="pl-PL" sz="1200">
                <a:latin typeface="+mn-lt"/>
              </a:rPr>
              <a:pPr algn="r" fontAlgn="auto">
                <a:spcBef>
                  <a:spcPts val="0"/>
                </a:spcBef>
                <a:spcAft>
                  <a:spcPts val="0"/>
                </a:spcAft>
                <a:defRPr/>
              </a:pPr>
              <a:t>50</a:t>
            </a:fld>
            <a:endParaRPr lang="pl-PL" sz="1200">
              <a:latin typeface="+mn-lt"/>
            </a:endParaRPr>
          </a:p>
        </p:txBody>
      </p:sp>
      <p:sp>
        <p:nvSpPr>
          <p:cNvPr id="164868"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normAutofit/>
          </a:bodyPr>
          <a:lstStyle/>
          <a:p>
            <a:pPr marL="228600" indent="-228600" eaLnBrk="1" hangingPunct="1">
              <a:lnSpc>
                <a:spcPct val="80000"/>
              </a:lnSpc>
              <a:defRPr/>
            </a:pPr>
            <a:r>
              <a:rPr lang="pl-PL" dirty="0" smtClean="0"/>
              <a:t>Dłużniewska, A. (2010).</a:t>
            </a:r>
            <a:r>
              <a:rPr lang="pl-PL" b="1" dirty="0" smtClean="0"/>
              <a:t> </a:t>
            </a:r>
            <a:r>
              <a:rPr lang="pl-PL" i="1" dirty="0" smtClean="0"/>
              <a:t>Model pracy z uczniem niesłyszącym lub słabo słyszącym</a:t>
            </a:r>
            <a:r>
              <a:rPr lang="pl-PL" dirty="0" smtClean="0"/>
              <a:t>. </a:t>
            </a:r>
          </a:p>
          <a:p>
            <a:pPr marL="228600" indent="-228600" eaLnBrk="1" hangingPunct="1">
              <a:lnSpc>
                <a:spcPct val="80000"/>
              </a:lnSpc>
              <a:defRPr/>
            </a:pPr>
            <a:r>
              <a:rPr lang="pl-PL" dirty="0" smtClean="0"/>
              <a:t> W: Materiały szkoleniowe: Podniesienie efektywności kształcenia uczniów ze specjalnymi potrzebami edukacyjnymi. Część II.</a:t>
            </a:r>
            <a:endParaRPr lang="pl-PL" b="1" dirty="0" smtClean="0"/>
          </a:p>
          <a:p>
            <a:pPr marL="228600" indent="-228600" eaLnBrk="1" hangingPunct="1">
              <a:lnSpc>
                <a:spcPct val="80000"/>
              </a:lnSpc>
              <a:defRPr/>
            </a:pPr>
            <a:r>
              <a:rPr lang="pl-PL" sz="800" b="1" dirty="0" smtClean="0">
                <a:effectLst>
                  <a:outerShdw blurRad="38100" dist="38100" dir="2700000" algn="tl">
                    <a:srgbClr val="C0C0C0"/>
                  </a:outerShdw>
                </a:effectLst>
              </a:rPr>
              <a:t>W przypadku słabo słyszącego lub niesłyszącego ucznia, w zależności od jego potrzeb i możliwości, modyfikacji powinny być poddane:</a:t>
            </a:r>
          </a:p>
          <a:p>
            <a:pPr marL="685800" lvl="1" indent="-228600" eaLnBrk="1" hangingPunct="1">
              <a:lnSpc>
                <a:spcPct val="80000"/>
              </a:lnSpc>
              <a:buFontTx/>
              <a:buChar char="•"/>
              <a:defRPr/>
            </a:pPr>
            <a:r>
              <a:rPr lang="pl-PL" sz="800" dirty="0" smtClean="0"/>
              <a:t>teksty o skomplikowanej strukturze gramatyczno-semantycznej;</a:t>
            </a:r>
          </a:p>
          <a:p>
            <a:pPr marL="685800" lvl="1" indent="-228600" eaLnBrk="1" hangingPunct="1">
              <a:lnSpc>
                <a:spcPct val="80000"/>
              </a:lnSpc>
              <a:buFontTx/>
              <a:buChar char="•"/>
              <a:defRPr/>
            </a:pPr>
            <a:r>
              <a:rPr lang="pl-PL" sz="800" dirty="0" smtClean="0"/>
              <a:t>teksty literackie charakteryzujące się bogactwem językowych środków artystycznych;</a:t>
            </a:r>
          </a:p>
          <a:p>
            <a:pPr marL="685800" lvl="1" indent="-228600" eaLnBrk="1" hangingPunct="1">
              <a:lnSpc>
                <a:spcPct val="80000"/>
              </a:lnSpc>
              <a:buFontTx/>
              <a:buChar char="•"/>
              <a:defRPr/>
            </a:pPr>
            <a:r>
              <a:rPr lang="pl-PL" sz="800" dirty="0" smtClean="0"/>
              <a:t>teksty literackie zawierające słownictwo archaiczne, dialektyczne, itp.;</a:t>
            </a:r>
          </a:p>
          <a:p>
            <a:pPr marL="685800" lvl="1" indent="-228600" eaLnBrk="1" hangingPunct="1">
              <a:lnSpc>
                <a:spcPct val="80000"/>
              </a:lnSpc>
              <a:buFontTx/>
              <a:buChar char="•"/>
              <a:defRPr/>
            </a:pPr>
            <a:r>
              <a:rPr lang="pl-PL" sz="800" dirty="0" smtClean="0"/>
              <a:t>teksty naukowe zawierające specjalistyczne słownictwo, którego uczeń z całą pewnością wcześniej nie poznał;</a:t>
            </a:r>
          </a:p>
          <a:p>
            <a:pPr marL="685800" lvl="1" indent="-228600" eaLnBrk="1" hangingPunct="1">
              <a:lnSpc>
                <a:spcPct val="80000"/>
              </a:lnSpc>
              <a:buFontTx/>
              <a:buChar char="•"/>
              <a:defRPr/>
            </a:pPr>
            <a:r>
              <a:rPr lang="pl-PL" sz="800" dirty="0" smtClean="0"/>
              <a:t>teksty źródłowe. </a:t>
            </a:r>
          </a:p>
          <a:p>
            <a:pPr marL="685800" lvl="1" indent="-228600" eaLnBrk="1" hangingPunct="1">
              <a:lnSpc>
                <a:spcPct val="80000"/>
              </a:lnSpc>
              <a:defRPr/>
            </a:pPr>
            <a:r>
              <a:rPr lang="pl-PL" sz="800" b="1" dirty="0" smtClean="0"/>
              <a:t>Przykład konstrukcji IPET: </a:t>
            </a:r>
          </a:p>
          <a:p>
            <a:pPr marL="685800" lvl="1" indent="-228600" eaLnBrk="1" hangingPunct="1">
              <a:lnSpc>
                <a:spcPct val="80000"/>
              </a:lnSpc>
              <a:buFontTx/>
              <a:buChar char="•"/>
              <a:defRPr/>
            </a:pPr>
            <a:r>
              <a:rPr lang="pl-PL" sz="800" dirty="0" smtClean="0"/>
              <a:t>Diagnoza</a:t>
            </a:r>
          </a:p>
          <a:p>
            <a:pPr marL="685800" lvl="1" indent="-228600" eaLnBrk="1" hangingPunct="1">
              <a:lnSpc>
                <a:spcPct val="80000"/>
              </a:lnSpc>
              <a:defRPr/>
            </a:pPr>
            <a:r>
              <a:rPr lang="pl-PL" sz="800" u="sng" dirty="0" smtClean="0"/>
              <a:t>Zespół przedstawia diagnozę, w tym informacje o możliwościach rozwojowych i potencjale dziecka</a:t>
            </a:r>
            <a:r>
              <a:rPr lang="pl-PL" sz="800" b="1" u="sng" dirty="0" smtClean="0"/>
              <a:t>:</a:t>
            </a:r>
            <a:r>
              <a:rPr lang="pl-PL" sz="800" u="sng" dirty="0" smtClean="0"/>
              <a:t> </a:t>
            </a:r>
          </a:p>
          <a:p>
            <a:pPr marL="685800" lvl="1" indent="-228600" eaLnBrk="1" hangingPunct="1">
              <a:lnSpc>
                <a:spcPct val="80000"/>
              </a:lnSpc>
              <a:buFontTx/>
              <a:buChar char="•"/>
              <a:defRPr/>
            </a:pPr>
            <a:r>
              <a:rPr lang="pl-PL" sz="800" dirty="0" smtClean="0"/>
              <a:t>Kasia jest dziewczynką z obustronnym odbiorczym uszkodzeniem słuchu w stopniu umiarkowanym, zdiagnozowanym w 6 r. ż.</a:t>
            </a:r>
          </a:p>
          <a:p>
            <a:pPr marL="685800" lvl="1" indent="-228600" eaLnBrk="1" hangingPunct="1">
              <a:lnSpc>
                <a:spcPct val="80000"/>
              </a:lnSpc>
              <a:buFontTx/>
              <a:buChar char="•"/>
              <a:defRPr/>
            </a:pPr>
            <a:r>
              <a:rPr lang="pl-PL" sz="800" dirty="0" smtClean="0"/>
              <a:t>Uczennica była już uprzednio dwukrotnie badana w </a:t>
            </a:r>
            <a:r>
              <a:rPr lang="pl-PL" sz="800" dirty="0" err="1" smtClean="0"/>
              <a:t>PP-P</a:t>
            </a:r>
            <a:r>
              <a:rPr lang="pl-PL" sz="800" dirty="0" smtClean="0"/>
              <a:t> w Y. Pierwsza diagnoza dotyczyła oceny rozwoju psychoruchowego (Opinia z dn. 29.05.2006r.), natomiast druga – dostosowania warunków edukacyjnych do indywidualnych potrzeb (Opinia z dn. 13.03.2008r.). </a:t>
            </a:r>
          </a:p>
          <a:p>
            <a:pPr marL="685800" lvl="1" indent="-228600" eaLnBrk="1" hangingPunct="1">
              <a:lnSpc>
                <a:spcPct val="80000"/>
              </a:lnSpc>
              <a:buFontTx/>
              <a:buChar char="•"/>
              <a:defRPr/>
            </a:pPr>
            <a:r>
              <a:rPr lang="pl-PL" sz="800" dirty="0" smtClean="0"/>
              <a:t>Aktualnie Kasia jest uczennicą klasy III i w jej funkcjonowaniu szkolnym obserwuje się zakłócenia procesu uczenia się w postaci:</a:t>
            </a:r>
          </a:p>
          <a:p>
            <a:pPr marL="685800" lvl="1" indent="-228600" eaLnBrk="1" hangingPunct="1">
              <a:lnSpc>
                <a:spcPct val="80000"/>
              </a:lnSpc>
              <a:defRPr/>
            </a:pPr>
            <a:r>
              <a:rPr lang="pl-PL" sz="800" dirty="0" smtClean="0"/>
              <a:t>wolnego tempa pracy, błędów w pisaniu, trudności w rozumieniu złożonych zadań, opanowaniu tabliczki mnożenia.</a:t>
            </a:r>
          </a:p>
          <a:p>
            <a:pPr marL="685800" lvl="1" indent="-228600" eaLnBrk="1" hangingPunct="1">
              <a:lnSpc>
                <a:spcPct val="80000"/>
              </a:lnSpc>
              <a:buFontTx/>
              <a:buChar char="•"/>
              <a:defRPr/>
            </a:pPr>
            <a:r>
              <a:rPr lang="pl-PL" sz="800" dirty="0" smtClean="0"/>
              <a:t>Z przedłożonej opinii wychowawcy wynika również, że dziewczynka jest: zamknięta w sobie, wycofana, unika kontaktów z rówieśnikami, niechętnie się wypowiada. </a:t>
            </a:r>
          </a:p>
          <a:p>
            <a:pPr marL="685800" lvl="1" indent="-228600" eaLnBrk="1" hangingPunct="1">
              <a:lnSpc>
                <a:spcPct val="80000"/>
              </a:lnSpc>
              <a:buFontTx/>
              <a:buChar char="•"/>
              <a:defRPr/>
            </a:pPr>
            <a:r>
              <a:rPr lang="pl-PL" sz="800" dirty="0" smtClean="0"/>
              <a:t>Przeprowadzone kontrolne badania w Poradni wskazały na złożone podłoże trudności szkolnych uczennicy. </a:t>
            </a:r>
          </a:p>
          <a:p>
            <a:pPr marL="685800" lvl="1" indent="-228600" eaLnBrk="1" hangingPunct="1">
              <a:lnSpc>
                <a:spcPct val="80000"/>
              </a:lnSpc>
              <a:buFontTx/>
              <a:buChar char="•"/>
              <a:defRPr/>
            </a:pPr>
            <a:r>
              <a:rPr lang="pl-PL" sz="800" dirty="0" smtClean="0"/>
              <a:t>Ogólny rozwój umysłowy dziewczynki przebiega nieharmonijnie i kształtuje się w dolnych obszarach inteligencji przeciętnej dla wieku. </a:t>
            </a:r>
          </a:p>
          <a:p>
            <a:pPr marL="685800" lvl="1" indent="-228600" eaLnBrk="1" hangingPunct="1">
              <a:lnSpc>
                <a:spcPct val="80000"/>
              </a:lnSpc>
              <a:buFontTx/>
              <a:buChar char="•"/>
              <a:defRPr/>
            </a:pPr>
            <a:r>
              <a:rPr lang="pl-PL" sz="800" dirty="0" smtClean="0"/>
              <a:t>Lepsze możliwości Kasia prezentuje w zakresie zdolności przeprowadzenia operacji umysłowych na materiale słowno - pojęciowym (inteligencja słowna adekwatna do wieku). </a:t>
            </a:r>
          </a:p>
          <a:p>
            <a:pPr marL="685800" lvl="1" indent="-228600" eaLnBrk="1" hangingPunct="1">
              <a:lnSpc>
                <a:spcPct val="80000"/>
              </a:lnSpc>
              <a:buFontTx/>
              <a:buChar char="•"/>
              <a:defRPr/>
            </a:pPr>
            <a:r>
              <a:rPr lang="pl-PL" sz="800" dirty="0" smtClean="0"/>
              <a:t>Natomiast na obniżonym poziomie kształtuje się sfera percepcyjno - wykonawcza (inteligencja bezsłowna poniżej przeciętnej). Należy jednak podkreślić, że na uzyskiwane przez dziewczynkę rezultaty w próbach wykonawczych znaczny wpływ ma wolne tempo pracy zadaniowej. </a:t>
            </a:r>
          </a:p>
          <a:p>
            <a:pPr marL="685800" lvl="1" indent="-228600" eaLnBrk="1" hangingPunct="1">
              <a:lnSpc>
                <a:spcPct val="80000"/>
              </a:lnSpc>
              <a:buFontTx/>
              <a:buChar char="•"/>
              <a:defRPr/>
            </a:pPr>
            <a:r>
              <a:rPr lang="pl-PL" sz="800" dirty="0" smtClean="0"/>
              <a:t>Dodatkowo, presja czasowa wpływa dezorganizująco na jej funkcjonowanie poznawcze, czego efektem są m.in. zakłócenia koncentracji. </a:t>
            </a:r>
          </a:p>
          <a:p>
            <a:pPr marL="685800" lvl="1" indent="-228600" eaLnBrk="1" hangingPunct="1">
              <a:lnSpc>
                <a:spcPct val="80000"/>
              </a:lnSpc>
              <a:buFontTx/>
              <a:buChar char="•"/>
              <a:defRPr/>
            </a:pPr>
            <a:r>
              <a:rPr lang="pl-PL" sz="800" dirty="0" smtClean="0"/>
              <a:t>Pod wpływem niepowodzeń Kasia wycofuje się z wykonywania trudniejszych zadań, mimo że bardzo zależy jej na osiąganiu sukcesu. </a:t>
            </a:r>
          </a:p>
          <a:p>
            <a:pPr marL="685800" lvl="1" indent="-228600" eaLnBrk="1" hangingPunct="1">
              <a:lnSpc>
                <a:spcPct val="80000"/>
              </a:lnSpc>
              <a:buFontTx/>
              <a:buChar char="•"/>
              <a:defRPr/>
            </a:pPr>
            <a:r>
              <a:rPr lang="pl-PL" sz="800" dirty="0" smtClean="0"/>
              <a:t>Jak wykazało badanie psychologiczne największe trudności dziewczynki wynikają z wolnego tempa pracy zadaniowej, które przekłada się na znacznie obniżone tempo uczenia się nowych typów zadań w oparciu o materiał spostrzeżeniowy. </a:t>
            </a:r>
          </a:p>
          <a:p>
            <a:pPr marL="685800" lvl="1" indent="-228600" eaLnBrk="1" hangingPunct="1">
              <a:lnSpc>
                <a:spcPct val="80000"/>
              </a:lnSpc>
              <a:buFontTx/>
              <a:buChar char="•"/>
              <a:defRPr/>
            </a:pPr>
            <a:r>
              <a:rPr lang="pl-PL" sz="800" dirty="0" smtClean="0"/>
              <a:t>Dlatego uczennica wymaga więcej czasu, aby efektywnie przyswoić sobie dany zakres materiału. Przeprowadzona ocena sprawności analizatora wzrokowego wskazała na obniżone funkcjonowanie percepcji i koordynacji wzrokowo - ruchowej oraz pamięci wzrokowej. </a:t>
            </a:r>
          </a:p>
          <a:p>
            <a:pPr marL="685800" lvl="1" indent="-228600" eaLnBrk="1" hangingPunct="1">
              <a:lnSpc>
                <a:spcPct val="80000"/>
              </a:lnSpc>
              <a:buFontTx/>
              <a:buChar char="•"/>
              <a:defRPr/>
            </a:pPr>
            <a:r>
              <a:rPr lang="pl-PL" sz="800" dirty="0" smtClean="0"/>
              <a:t>W badaniu psychologicznym Kasia zaprezentowała również swoje mocne strony, które mogą stanowić punkt wyjściowy do planowania i ukierunkowania pracy dydaktyczno-terapeutycznej. </a:t>
            </a:r>
          </a:p>
          <a:p>
            <a:pPr marL="685800" lvl="1" indent="-228600" eaLnBrk="1" hangingPunct="1">
              <a:lnSpc>
                <a:spcPct val="80000"/>
              </a:lnSpc>
              <a:buFontTx/>
              <a:buChar char="•"/>
              <a:defRPr/>
            </a:pPr>
            <a:r>
              <a:rPr lang="pl-PL" sz="800" dirty="0" smtClean="0"/>
              <a:t>Kasia wykazuje się prawidłowo ukształtowanymi procesami myślenia słowno - pojęciowego i przyczynowo – skutkowego. Cechuje ją dobrze rozwinięta spostrzegawczość wzrokowa oraz analiza i synteza wzrokowa. Prezentuje adekwatny dla wieku zasób wiadomości ogólnych. </a:t>
            </a:r>
          </a:p>
          <a:p>
            <a:pPr marL="685800" lvl="1" indent="-228600" eaLnBrk="1" hangingPunct="1">
              <a:lnSpc>
                <a:spcPct val="80000"/>
              </a:lnSpc>
              <a:buFontTx/>
              <a:buChar char="•"/>
              <a:defRPr/>
            </a:pPr>
            <a:r>
              <a:rPr lang="pl-PL" sz="800" dirty="0" smtClean="0"/>
              <a:t> W przypadku Kasi obserwowane zakłócenia, w tym spowolnienie psychoruchowe, wrażliwość emocjonalna oraz trudności w koncentracji uwagi mogą wynikać ze specyfiki funkcjonowania układu nerwowego. Stąd też może podatność dziecka do reagowania wzmożonym napięciem emocjonalnym i wycofaniem z sytuacji postrzeganych jako trudne i zagrażające (np. unikanie wypowiedzi słownych). </a:t>
            </a:r>
          </a:p>
          <a:p>
            <a:pPr marL="685800" lvl="1" indent="-228600" eaLnBrk="1" hangingPunct="1">
              <a:lnSpc>
                <a:spcPct val="80000"/>
              </a:lnSpc>
              <a:buFontTx/>
              <a:buChar char="•"/>
              <a:defRPr/>
            </a:pPr>
            <a:r>
              <a:rPr lang="pl-PL" sz="800" dirty="0" smtClean="0"/>
              <a:t>Dlatego w postępowaniu wychowawczym z dziewczynką należy wzmacniać jej: wiarę w siebie, zachęcać do działania, wskazywać na pozytywne osiągnięcia, chwalić w obecności grupy. </a:t>
            </a:r>
          </a:p>
          <a:p>
            <a:pPr marL="685800" lvl="1" indent="-228600" eaLnBrk="1" hangingPunct="1">
              <a:lnSpc>
                <a:spcPct val="80000"/>
              </a:lnSpc>
              <a:buFontTx/>
              <a:buChar char="•"/>
              <a:defRPr/>
            </a:pPr>
            <a:r>
              <a:rPr lang="pl-PL" sz="800" dirty="0" smtClean="0"/>
              <a:t>Okazywana życzliwość i zrozumienie będą czynnikami sprzyjającymi procesowi motywowania uczennicy do podejmowania wysiłku umysłowego i stopniowego przezwyciężania trudności w funkcjonowaniu dydaktycznym i emocjonalno - społecznym. Ponadto: szeroko pojęta indywidualizacja, dostosowanie tempa do możliwości uczennicy, spokojny ton, okazywane zrozumienia i wspieranie dziewczynki w sytuacjach trudnych mogą istotnie przyczynić się do poprawy ogólnego funkcjonowania w szkole.</a:t>
            </a:r>
          </a:p>
          <a:p>
            <a:pPr marL="685800" lvl="1" indent="-228600" eaLnBrk="1" hangingPunct="1">
              <a:lnSpc>
                <a:spcPct val="80000"/>
              </a:lnSpc>
              <a:buFontTx/>
              <a:buChar char="•"/>
              <a:defRPr/>
            </a:pPr>
            <a:r>
              <a:rPr lang="pl-PL" sz="800" dirty="0" smtClean="0"/>
              <a:t>Badaniem pedagogicznym stwierdzono, że dziewczynka pracuje w bardzo wolnym tempie, refleksyjnie, stara się osiągnąć dobre wyniki. Kasia pracuje samodzielnie, ale poszukuje potwierdzenia poprawności wykonywanych przez siebie działań. Podczas rozwiązywania zadań o wyższym stopniu trudności potrzebuje naprowadzenia i dodatkowych wskazówek. </a:t>
            </a:r>
          </a:p>
          <a:p>
            <a:pPr marL="685800" lvl="1" indent="-228600" eaLnBrk="1" hangingPunct="1">
              <a:lnSpc>
                <a:spcPct val="80000"/>
              </a:lnSpc>
              <a:buFontTx/>
              <a:buChar char="•"/>
              <a:defRPr/>
            </a:pPr>
            <a:r>
              <a:rPr lang="pl-PL" sz="800" dirty="0" smtClean="0"/>
              <a:t>Uczennica czyta w tempie niższym niż przeciętne (poziom klasy II szkoły podstawowej), popełnia nieliczne błędy polegające głównie na zamianie struktury bardziej skomplikowanych wyrazów. Dziewczynka zapamiętuje ogólny sens przeczytanych tekstów, prawidłowo dokonuje ich analizy i interpretacji, pomija natomiast informacje bardziej szczegółowe, które na obecnym etapie edukacyjnym nie wpływają w decydujący sposób na rozumienie treści. Na uwagę zasługuje fakt, że podczas pracy z tekstem dziewczynka stara się własnymi słowami interpretować przedstawione wydarzenia i sytuacje bez dosłownego przytaczania fragmentów tekstu.</a:t>
            </a:r>
          </a:p>
          <a:p>
            <a:pPr marL="685800" lvl="1" indent="-228600" eaLnBrk="1" hangingPunct="1">
              <a:lnSpc>
                <a:spcPct val="80000"/>
              </a:lnSpc>
              <a:buFontTx/>
              <a:buChar char="•"/>
              <a:defRPr/>
            </a:pPr>
            <a:r>
              <a:rPr lang="pl-PL" sz="800" dirty="0" smtClean="0"/>
              <a:t>Z zakresu matematyki dziewczynka opanowała podstawowe umiejętności i wiadomości niezbędne do dalszego kształtowania myślenia matematycznego. Kasia dokonuje samodzielnej analizy treści zadań, ustalając kolejne etapy prowadzące do rozwiązania. Z uwagi na to, że trudność sprawia dziewczynce opanowanie tabliczki mnożenia, Kasia w wielu przypadkach zastępuje mnożenie dodawaniem. Kolejnym utrudnieniem jest mylenie pojęć „o kilka” i „kilka razy”.</a:t>
            </a:r>
          </a:p>
          <a:p>
            <a:pPr marL="685800" lvl="1" indent="-228600" eaLnBrk="1" hangingPunct="1">
              <a:lnSpc>
                <a:spcPct val="80000"/>
              </a:lnSpc>
              <a:buFontTx/>
              <a:buChar char="•"/>
              <a:defRPr/>
            </a:pPr>
            <a:r>
              <a:rPr lang="pl-PL" sz="800" dirty="0" smtClean="0"/>
              <a:t>Analiza tekstów pisanych ze słuchu wskazuje, że dziewczynka popełnia dość liczne - błędy typowo ortograficzne np. zamiana [</a:t>
            </a:r>
            <a:r>
              <a:rPr lang="pl-PL" sz="800" dirty="0" err="1" smtClean="0"/>
              <a:t>ó-u</a:t>
            </a:r>
            <a:r>
              <a:rPr lang="pl-PL" sz="800" dirty="0" smtClean="0"/>
              <a:t>], [</a:t>
            </a:r>
            <a:r>
              <a:rPr lang="pl-PL" sz="800" dirty="0" err="1" smtClean="0"/>
              <a:t>rz-ż</a:t>
            </a:r>
            <a:r>
              <a:rPr lang="pl-PL" sz="800" dirty="0" smtClean="0"/>
              <a:t>] oraz wskazujące na wadę słuchu np. zamiana [s-z]. Z uwagi na występujące zaburzenia w zakresie małej motoryki, poziom graficzny pisma jest obniżony. Litery są niekształtne, o różnym nachyleniu, w miarę upływu czasu pisania pismo staje się coraz mniej czytelne.</a:t>
            </a:r>
          </a:p>
          <a:p>
            <a:pPr marL="685800" lvl="1" indent="-228600" eaLnBrk="1" hangingPunct="1">
              <a:lnSpc>
                <a:spcPct val="80000"/>
              </a:lnSpc>
              <a:buFontTx/>
              <a:buChar char="•"/>
              <a:defRPr/>
            </a:pPr>
            <a:r>
              <a:rPr lang="pl-PL" sz="800" dirty="0" smtClean="0"/>
              <a:t>W badaniu logopedycznym stwierdzono nieharmonijny poziom kompetencji językowej. Trudno wchodzi w kontakt z osobą badającą. Spontanicznie nie odzywa się. Zapytana, odpowiada monosylabami lub pojedynczymi wyrazami. Podczas wykonywania trudniejszych zadań, szybko dekoncentruje się. Kasia dość dobrze radzi sobie z zadaniami wymagającymi odtworzenia informacji. Przejawia się to podczas pracy z tekstem wysłuchanym - zapamiętuje najważniejsze wydarzenia, umie ukazać zależności czasowo – przestrzenne pomiędzy nimi. Ukazuje motywy działania bohaterów, potrafi dokonać uogólnienia tekstu. Znacznie gorzej Kasia radzi sobie z samodzielnym tworzeniem tekstu na zadany temat, nawet jeśli odwołuje się on do posiadanej wiedzy. Opowiadanie jest wówczas uproszczone pod względem gramatycznym i semantycznym, brak trójdzielnej kompozycji – nie ma wyodrębnionego wstępu, rozwinięcia i zakończenia. Pojawiają się błędy składniowe i gramatyczne.</a:t>
            </a:r>
          </a:p>
          <a:p>
            <a:pPr marL="685800" lvl="1" indent="-228600" eaLnBrk="1" hangingPunct="1">
              <a:lnSpc>
                <a:spcPct val="80000"/>
              </a:lnSpc>
              <a:buFontTx/>
              <a:buChar char="•"/>
              <a:defRPr/>
            </a:pPr>
            <a:r>
              <a:rPr lang="pl-PL" sz="800" dirty="0" smtClean="0"/>
              <a:t>W badaniu analizatora słuchowego stwierdzono, że funkcjonuje on w sposób nieharmonijny. W granicach normy kształtuje się werbalna pamięć fonologiczna. Kasia prawidłowo dokonuje różnicowania i identyfikowania fonemów, co świadczy o tym, że ma duży zysk z aparatów. Trudności pojawiają się na etapie dokonywania analizy i syntezy fonemowej wyrazów obco brzmiących lub odległych znaczeniowo. Natomiast jeśli operacje te dotyczą wyrazów znanych z wcześniejszych doświadczeń językowych, dziewczynka nie popełnia błędów. Badanie analizatora słuchowego było wykonane podczas kontaktu indywidualnego, w optymalnych warunkach akustycznych. W szkole, gdzie panuje hałas, pogłos i jest dość silna presja czasowa, dziewczynka może mieć trudności w usłyszeniu wszystkich informacji, które do niej docierają. </a:t>
            </a:r>
          </a:p>
          <a:p>
            <a:pPr marL="685800" lvl="1" indent="-228600" eaLnBrk="1" hangingPunct="1">
              <a:lnSpc>
                <a:spcPct val="80000"/>
              </a:lnSpc>
              <a:defRPr/>
            </a:pPr>
            <a:r>
              <a:rPr lang="pl-PL" sz="800" dirty="0" smtClean="0"/>
              <a:t>Na podstawie orzeczenia:</a:t>
            </a:r>
          </a:p>
          <a:p>
            <a:pPr marL="685800" lvl="1" indent="-228600" eaLnBrk="1" hangingPunct="1">
              <a:lnSpc>
                <a:spcPct val="80000"/>
              </a:lnSpc>
              <a:defRPr/>
            </a:pPr>
            <a:r>
              <a:rPr lang="pl-PL" sz="800" u="sng" dirty="0" smtClean="0"/>
              <a:t>cechy korzystne dla rozwoju oraz osiągnięcia w sferze emocjonalno-motywacyjnej, instrumentalnej, społecznej, a także osiągnięcia edukacyjne (Grupa A);</a:t>
            </a:r>
          </a:p>
          <a:p>
            <a:pPr marL="685800" lvl="1" indent="-228600" eaLnBrk="1" hangingPunct="1">
              <a:lnSpc>
                <a:spcPct val="80000"/>
              </a:lnSpc>
              <a:buFontTx/>
              <a:buChar char="•"/>
              <a:defRPr/>
            </a:pPr>
            <a:r>
              <a:rPr lang="pl-PL" dirty="0" smtClean="0"/>
              <a:t>adekwatny do wieku poziom inteligencji słownej,</a:t>
            </a:r>
          </a:p>
          <a:p>
            <a:pPr marL="685800" lvl="1" indent="-228600" eaLnBrk="1" hangingPunct="1">
              <a:lnSpc>
                <a:spcPct val="80000"/>
              </a:lnSpc>
              <a:buFontTx/>
              <a:buChar char="•"/>
              <a:defRPr/>
            </a:pPr>
            <a:r>
              <a:rPr lang="pl-PL" dirty="0" smtClean="0"/>
              <a:t>zmotywowana do pracy umysłowej, dąży do osiągnięcia sukcesu,</a:t>
            </a:r>
          </a:p>
          <a:p>
            <a:pPr marL="685800" lvl="1" indent="-228600" eaLnBrk="1" hangingPunct="1">
              <a:lnSpc>
                <a:spcPct val="80000"/>
              </a:lnSpc>
              <a:buFontTx/>
              <a:buChar char="•"/>
              <a:defRPr/>
            </a:pPr>
            <a:r>
              <a:rPr lang="pl-PL" dirty="0" smtClean="0"/>
              <a:t>adekwatny do wieku zasób wiadomości ogólnych,</a:t>
            </a:r>
          </a:p>
          <a:p>
            <a:pPr marL="685800" lvl="1" indent="-228600" eaLnBrk="1" hangingPunct="1">
              <a:lnSpc>
                <a:spcPct val="80000"/>
              </a:lnSpc>
              <a:buFontTx/>
              <a:buChar char="•"/>
              <a:defRPr/>
            </a:pPr>
            <a:r>
              <a:rPr lang="pl-PL" dirty="0" smtClean="0"/>
              <a:t>prawidłowo ukształtowane analiza i synteza oraz spostrzegawczość wzrokowa, werbalna pamięć fonologiczna,</a:t>
            </a:r>
          </a:p>
          <a:p>
            <a:pPr marL="685800" lvl="1" indent="-228600" eaLnBrk="1" hangingPunct="1">
              <a:lnSpc>
                <a:spcPct val="80000"/>
              </a:lnSpc>
              <a:buFontTx/>
              <a:buChar char="•"/>
              <a:defRPr/>
            </a:pPr>
            <a:r>
              <a:rPr lang="pl-PL" dirty="0" smtClean="0"/>
              <a:t>pracuje samodzielnie poszukując potwierdzenia poprawności wykonywanych działań, </a:t>
            </a:r>
          </a:p>
          <a:p>
            <a:pPr marL="685800" lvl="1" indent="-228600" eaLnBrk="1" hangingPunct="1">
              <a:lnSpc>
                <a:spcPct val="80000"/>
              </a:lnSpc>
              <a:buFontTx/>
              <a:buChar char="•"/>
              <a:defRPr/>
            </a:pPr>
            <a:r>
              <a:rPr lang="pl-PL" dirty="0" smtClean="0"/>
              <a:t>dokonuje interpretacji przeczytanych treści,</a:t>
            </a:r>
          </a:p>
          <a:p>
            <a:pPr marL="685800" lvl="1" indent="-228600" eaLnBrk="1" hangingPunct="1">
              <a:lnSpc>
                <a:spcPct val="80000"/>
              </a:lnSpc>
              <a:buFontTx/>
              <a:buChar char="•"/>
              <a:defRPr/>
            </a:pPr>
            <a:r>
              <a:rPr lang="pl-PL" dirty="0" smtClean="0"/>
              <a:t>W pracy z tekstem wysłuchanym:</a:t>
            </a:r>
          </a:p>
          <a:p>
            <a:pPr marL="1143000" lvl="2" indent="-228600" eaLnBrk="1" hangingPunct="1">
              <a:lnSpc>
                <a:spcPct val="80000"/>
              </a:lnSpc>
              <a:buFont typeface="Wingdings" pitchFamily="2" charset="2"/>
              <a:buChar char="ü"/>
              <a:defRPr/>
            </a:pPr>
            <a:r>
              <a:rPr lang="pl-PL" dirty="0" smtClean="0"/>
              <a:t>dość dobrze radzi sobie z zadaniami wymagającymi odtworzenia informacji </a:t>
            </a:r>
          </a:p>
          <a:p>
            <a:pPr marL="1143000" lvl="2" indent="-228600" eaLnBrk="1" hangingPunct="1">
              <a:lnSpc>
                <a:spcPct val="80000"/>
              </a:lnSpc>
              <a:buFont typeface="Wingdings" pitchFamily="2" charset="2"/>
              <a:buChar char="ü"/>
              <a:defRPr/>
            </a:pPr>
            <a:r>
              <a:rPr lang="pl-PL" dirty="0" smtClean="0"/>
              <a:t>zapamiętuje najważniejsze wydarzenia </a:t>
            </a:r>
          </a:p>
          <a:p>
            <a:pPr marL="1143000" lvl="2" indent="-228600" eaLnBrk="1" hangingPunct="1">
              <a:lnSpc>
                <a:spcPct val="80000"/>
              </a:lnSpc>
              <a:buFont typeface="Wingdings" pitchFamily="2" charset="2"/>
              <a:buChar char="ü"/>
              <a:defRPr/>
            </a:pPr>
            <a:r>
              <a:rPr lang="pl-PL" dirty="0" smtClean="0"/>
              <a:t>umie ukazać zależności czasowo- przestrzenne pomiędzy zdarzeniami. </a:t>
            </a:r>
          </a:p>
          <a:p>
            <a:pPr marL="1143000" lvl="2" indent="-228600" eaLnBrk="1" hangingPunct="1">
              <a:lnSpc>
                <a:spcPct val="80000"/>
              </a:lnSpc>
              <a:buFont typeface="Wingdings" pitchFamily="2" charset="2"/>
              <a:buChar char="ü"/>
              <a:defRPr/>
            </a:pPr>
            <a:r>
              <a:rPr lang="pl-PL" dirty="0" smtClean="0"/>
              <a:t>ukazuje motywy działania bohaterów, </a:t>
            </a:r>
          </a:p>
          <a:p>
            <a:pPr marL="1143000" lvl="2" indent="-228600" eaLnBrk="1" hangingPunct="1">
              <a:lnSpc>
                <a:spcPct val="80000"/>
              </a:lnSpc>
              <a:buFont typeface="Wingdings" pitchFamily="2" charset="2"/>
              <a:buChar char="ü"/>
              <a:defRPr/>
            </a:pPr>
            <a:r>
              <a:rPr lang="pl-PL" dirty="0" smtClean="0"/>
              <a:t>potrafi dokonać uogólnienia tekstu.</a:t>
            </a:r>
            <a:endParaRPr lang="pl-PL" sz="800" dirty="0" smtClean="0"/>
          </a:p>
          <a:p>
            <a:pPr marL="685800" lvl="1" indent="-228600" eaLnBrk="1" hangingPunct="1">
              <a:lnSpc>
                <a:spcPct val="80000"/>
              </a:lnSpc>
              <a:defRPr/>
            </a:pPr>
            <a:r>
              <a:rPr lang="pl-PL" sz="800" u="sng" dirty="0" smtClean="0"/>
              <a:t>niepowodzenia edukacyjne i cechy utrudniające rozwój oraz opanowywanie wiadomości i umiejętności treści objętych podstawą programową dla danego etapu edukacyjnego (Grupa B);</a:t>
            </a:r>
          </a:p>
          <a:p>
            <a:pPr marL="685800" lvl="1" indent="-228600" eaLnBrk="1" hangingPunct="1">
              <a:lnSpc>
                <a:spcPct val="80000"/>
              </a:lnSpc>
              <a:buFontTx/>
              <a:buChar char="•"/>
              <a:defRPr/>
            </a:pPr>
            <a:r>
              <a:rPr lang="pl-PL" dirty="0" smtClean="0"/>
              <a:t>wolne tempo pracy</a:t>
            </a:r>
          </a:p>
          <a:p>
            <a:pPr marL="685800" lvl="1" indent="-228600" eaLnBrk="1" hangingPunct="1">
              <a:lnSpc>
                <a:spcPct val="80000"/>
              </a:lnSpc>
              <a:buFontTx/>
              <a:buChar char="•"/>
              <a:defRPr/>
            </a:pPr>
            <a:r>
              <a:rPr lang="pl-PL" dirty="0" smtClean="0"/>
              <a:t>trudności w rozumieniu złożonych wypowiedzeń,</a:t>
            </a:r>
          </a:p>
          <a:p>
            <a:pPr marL="685800" lvl="1" indent="-228600" eaLnBrk="1" hangingPunct="1">
              <a:lnSpc>
                <a:spcPct val="80000"/>
              </a:lnSpc>
              <a:buFontTx/>
              <a:buChar char="•"/>
              <a:defRPr/>
            </a:pPr>
            <a:r>
              <a:rPr lang="pl-PL" dirty="0" smtClean="0"/>
              <a:t>trudności w nawiązywaniu kontaktów z rówieśnikami,</a:t>
            </a:r>
          </a:p>
          <a:p>
            <a:pPr marL="685800" lvl="1" indent="-228600" eaLnBrk="1" hangingPunct="1">
              <a:lnSpc>
                <a:spcPct val="80000"/>
              </a:lnSpc>
              <a:buFontTx/>
              <a:buChar char="•"/>
              <a:defRPr/>
            </a:pPr>
            <a:r>
              <a:rPr lang="pl-PL" dirty="0" smtClean="0"/>
              <a:t>niechętnie się wypowiada,</a:t>
            </a:r>
          </a:p>
          <a:p>
            <a:pPr marL="685800" lvl="1" indent="-228600" eaLnBrk="1" hangingPunct="1">
              <a:lnSpc>
                <a:spcPct val="80000"/>
              </a:lnSpc>
              <a:buFontTx/>
              <a:buChar char="•"/>
              <a:defRPr/>
            </a:pPr>
            <a:r>
              <a:rPr lang="pl-PL" dirty="0" smtClean="0"/>
              <a:t>w zakresie funkcji wzrokowych – obniżona jest koordynacja wzrokowo-ruchowa i pamięć wzrokowa,</a:t>
            </a:r>
          </a:p>
          <a:p>
            <a:pPr marL="685800" lvl="1" indent="-228600" eaLnBrk="1" hangingPunct="1">
              <a:lnSpc>
                <a:spcPct val="80000"/>
              </a:lnSpc>
              <a:buFontTx/>
              <a:buChar char="•"/>
              <a:defRPr/>
            </a:pPr>
            <a:r>
              <a:rPr lang="pl-PL" dirty="0" smtClean="0"/>
              <a:t>w zakresie funkcji słuchowych – obniżona jest analiza i synteza fonemowa</a:t>
            </a:r>
          </a:p>
          <a:p>
            <a:pPr marL="685800" lvl="1" indent="-228600" eaLnBrk="1" hangingPunct="1">
              <a:lnSpc>
                <a:spcPct val="80000"/>
              </a:lnSpc>
              <a:buFontTx/>
              <a:buChar char="•"/>
              <a:defRPr/>
            </a:pPr>
            <a:r>
              <a:rPr lang="pl-PL" dirty="0" smtClean="0"/>
              <a:t>nie zapamiętuje informacji szczegółowych,</a:t>
            </a:r>
          </a:p>
          <a:p>
            <a:pPr marL="685800" lvl="1" indent="-228600" eaLnBrk="1" hangingPunct="1">
              <a:lnSpc>
                <a:spcPct val="80000"/>
              </a:lnSpc>
              <a:buFontTx/>
              <a:buChar char="•"/>
              <a:defRPr/>
            </a:pPr>
            <a:r>
              <a:rPr lang="pl-PL" dirty="0" smtClean="0"/>
              <a:t>nie opanowała tabliczki mnożenia,</a:t>
            </a:r>
          </a:p>
          <a:p>
            <a:pPr marL="685800" lvl="1" indent="-228600" eaLnBrk="1" hangingPunct="1">
              <a:lnSpc>
                <a:spcPct val="80000"/>
              </a:lnSpc>
              <a:buFontTx/>
              <a:buChar char="•"/>
              <a:defRPr/>
            </a:pPr>
            <a:r>
              <a:rPr lang="pl-PL" dirty="0" smtClean="0"/>
              <a:t>myli pojęcia „kilka razy”, „o kilka „</a:t>
            </a:r>
          </a:p>
          <a:p>
            <a:pPr marL="685800" lvl="1" indent="-228600" eaLnBrk="1" hangingPunct="1">
              <a:lnSpc>
                <a:spcPct val="80000"/>
              </a:lnSpc>
              <a:buFontTx/>
              <a:buChar char="•"/>
              <a:defRPr/>
            </a:pPr>
            <a:r>
              <a:rPr lang="pl-PL" dirty="0" smtClean="0"/>
              <a:t>popełnia liczne błędy ortograficzne,</a:t>
            </a:r>
          </a:p>
          <a:p>
            <a:pPr marL="685800" lvl="1" indent="-228600" eaLnBrk="1" hangingPunct="1">
              <a:lnSpc>
                <a:spcPct val="80000"/>
              </a:lnSpc>
              <a:buFontTx/>
              <a:buChar char="•"/>
              <a:defRPr/>
            </a:pPr>
            <a:r>
              <a:rPr lang="pl-PL" dirty="0" smtClean="0"/>
              <a:t>popełnia błędy składniowe i fleksyjne w wypowiedziach,</a:t>
            </a:r>
          </a:p>
          <a:p>
            <a:pPr marL="685800" lvl="1" indent="-228600" eaLnBrk="1" hangingPunct="1">
              <a:lnSpc>
                <a:spcPct val="80000"/>
              </a:lnSpc>
              <a:buFontTx/>
              <a:buChar char="•"/>
              <a:defRPr/>
            </a:pPr>
            <a:r>
              <a:rPr lang="pl-PL" dirty="0" smtClean="0"/>
              <a:t>męczliwość ręki. </a:t>
            </a:r>
            <a:endParaRPr lang="pl-PL" sz="800" u="sng" dirty="0" smtClean="0"/>
          </a:p>
          <a:p>
            <a:pPr marL="228600" indent="-228600" eaLnBrk="1" hangingPunct="1">
              <a:lnSpc>
                <a:spcPct val="80000"/>
              </a:lnSpc>
              <a:defRPr/>
            </a:pPr>
            <a:r>
              <a:rPr lang="pl-PL" sz="800" dirty="0" smtClean="0"/>
              <a:t>Kolejnym etapem jest ustalenie przez nauczycieli celów dydaktycznych i terapeutycznych. </a:t>
            </a:r>
          </a:p>
          <a:p>
            <a:pPr marL="228600" indent="-228600" eaLnBrk="1" hangingPunct="1">
              <a:lnSpc>
                <a:spcPct val="80000"/>
              </a:lnSpc>
              <a:defRPr/>
            </a:pPr>
            <a:r>
              <a:rPr lang="pl-PL" sz="800" b="1" dirty="0" smtClean="0"/>
              <a:t>Określenie celów powinno być wyznaczane uwzględnieniem zaleceń w pracy z uczniem ze specjalnymi potrzebami edukacyjnymi (w tym z uczniem z wadą słuchu): </a:t>
            </a:r>
          </a:p>
          <a:p>
            <a:pPr marL="228600" indent="-228600" eaLnBrk="1" hangingPunct="1">
              <a:lnSpc>
                <a:spcPct val="80000"/>
              </a:lnSpc>
              <a:buFontTx/>
              <a:buChar char="•"/>
              <a:defRPr/>
            </a:pPr>
            <a:r>
              <a:rPr lang="pl-PL" sz="800" dirty="0" smtClean="0"/>
              <a:t>Stwarzanie warunków umożliwiających kreatywne działanie dziecka w procesie edukacyjnym poprzez:</a:t>
            </a:r>
          </a:p>
          <a:p>
            <a:pPr marL="228600" indent="-228600" eaLnBrk="1" hangingPunct="1">
              <a:lnSpc>
                <a:spcPct val="80000"/>
              </a:lnSpc>
              <a:defRPr/>
            </a:pPr>
            <a:r>
              <a:rPr lang="pl-PL" sz="800" dirty="0" smtClean="0"/>
              <a:t>-wydłużenie czasu pracy koniecznego do wykonania poszczególnych zadań,</a:t>
            </a:r>
          </a:p>
          <a:p>
            <a:pPr marL="228600" indent="-228600" eaLnBrk="1" hangingPunct="1">
              <a:lnSpc>
                <a:spcPct val="80000"/>
              </a:lnSpc>
              <a:defRPr/>
            </a:pPr>
            <a:r>
              <a:rPr lang="pl-PL" sz="800" dirty="0" smtClean="0"/>
              <a:t>-organizowanie sytuacji na terenie klasy/szkoły/domu, w których dziewczynka może odnieść sukces,</a:t>
            </a:r>
          </a:p>
          <a:p>
            <a:pPr marL="228600" indent="-228600" eaLnBrk="1" hangingPunct="1">
              <a:lnSpc>
                <a:spcPct val="80000"/>
              </a:lnSpc>
              <a:defRPr/>
            </a:pPr>
            <a:r>
              <a:rPr lang="pl-PL" sz="800" dirty="0" smtClean="0"/>
              <a:t>-stosowanie często informacji zwrotnych – komunikaty powinny zawierać spostrzeżenia na temat postępów, a także elementów, nad którymi dziewczynka musi jeszcze popracować,</a:t>
            </a:r>
          </a:p>
          <a:p>
            <a:pPr marL="228600" indent="-228600" eaLnBrk="1" hangingPunct="1">
              <a:lnSpc>
                <a:spcPct val="80000"/>
              </a:lnSpc>
              <a:defRPr/>
            </a:pPr>
            <a:r>
              <a:rPr lang="pl-PL" sz="800" dirty="0" smtClean="0"/>
              <a:t>-upewnienie się, że stawiane dziewczynce wymagania są adekwatne do jej możliwości percepcyjnych,</a:t>
            </a:r>
          </a:p>
          <a:p>
            <a:pPr marL="228600" indent="-228600" eaLnBrk="1" hangingPunct="1">
              <a:lnSpc>
                <a:spcPct val="80000"/>
              </a:lnSpc>
              <a:defRPr/>
            </a:pPr>
            <a:r>
              <a:rPr lang="pl-PL" sz="800" dirty="0" smtClean="0"/>
              <a:t>-kreowanie sytuacji, w których dziecko będzie miało okazję do wymiany komunikatów z rówieśnikami – praca w grupach, monitorowana przez nauczyciela, </a:t>
            </a:r>
          </a:p>
          <a:p>
            <a:pPr marL="228600" indent="-228600" eaLnBrk="1" hangingPunct="1">
              <a:lnSpc>
                <a:spcPct val="80000"/>
              </a:lnSpc>
              <a:defRPr/>
            </a:pPr>
            <a:r>
              <a:rPr lang="pl-PL" sz="800" dirty="0" smtClean="0"/>
              <a:t>-wydawanie poleceń i instrukcji w postaci krótkich, jasnych komunikatów.</a:t>
            </a:r>
          </a:p>
          <a:p>
            <a:pPr marL="228600" indent="-228600" eaLnBrk="1" hangingPunct="1">
              <a:lnSpc>
                <a:spcPct val="80000"/>
              </a:lnSpc>
              <a:buFontTx/>
              <a:buChar char="•"/>
              <a:defRPr/>
            </a:pPr>
            <a:r>
              <a:rPr lang="pl-PL" sz="800" dirty="0" smtClean="0"/>
              <a:t>Rozwijanie motywacji do podejmowania działań poprzez okazywanie wsparcia emocjonalnego i rozumiejącej postawy wobec trudności dziewczynki poprzez:</a:t>
            </a:r>
          </a:p>
          <a:p>
            <a:pPr marL="228600" indent="-228600" eaLnBrk="1" hangingPunct="1">
              <a:lnSpc>
                <a:spcPct val="80000"/>
              </a:lnSpc>
              <a:defRPr/>
            </a:pPr>
            <a:r>
              <a:rPr lang="pl-PL" sz="800" dirty="0" smtClean="0"/>
              <a:t>-stosowanie w procesie dydaktyczno - wychowawczym głównie wzmocnień pozytywnych, </a:t>
            </a:r>
          </a:p>
          <a:p>
            <a:pPr marL="228600" indent="-228600" eaLnBrk="1" hangingPunct="1">
              <a:lnSpc>
                <a:spcPct val="80000"/>
              </a:lnSpc>
              <a:defRPr/>
            </a:pPr>
            <a:r>
              <a:rPr lang="pl-PL" sz="800" dirty="0" smtClean="0"/>
              <a:t>-dostrzeganie nawet najmniejszych osiągnięć Kasi, wysiłku wkładanego w pracę, chwalenie, nagradzanie, zachęcanie,</a:t>
            </a:r>
          </a:p>
          <a:p>
            <a:pPr marL="228600" indent="-228600" eaLnBrk="1" hangingPunct="1">
              <a:lnSpc>
                <a:spcPct val="80000"/>
              </a:lnSpc>
              <a:defRPr/>
            </a:pPr>
            <a:r>
              <a:rPr lang="pl-PL" sz="800" dirty="0" smtClean="0"/>
              <a:t>-stwarzanie życzliwej i przyjaznej atmosfery, dającej poczucie bezpieczeństwa.</a:t>
            </a:r>
          </a:p>
          <a:p>
            <a:pPr marL="228600" indent="-228600" eaLnBrk="1" hangingPunct="1">
              <a:lnSpc>
                <a:spcPct val="80000"/>
              </a:lnSpc>
              <a:buFontTx/>
              <a:buChar char="•"/>
              <a:defRPr/>
            </a:pPr>
            <a:r>
              <a:rPr lang="pl-PL" sz="800" dirty="0" smtClean="0"/>
              <a:t>Umożliwienie dziewczynce odnoszenia sukcesów dydaktycznych poprzez dostosowanie treści dydaktycznych pod względem merytorycznym, jak i organizacyjnym (każdy nauczyciel przedmiotu we współpracy ze specjalistami znającymi specyfikę funkcjonowania dziecka z uszkodzonym słuchem (</a:t>
            </a:r>
            <a:r>
              <a:rPr lang="pl-PL" sz="800" dirty="0" err="1" smtClean="0"/>
              <a:t>surdopedagog</a:t>
            </a:r>
            <a:r>
              <a:rPr lang="pl-PL" sz="800" dirty="0" smtClean="0"/>
              <a:t>, </a:t>
            </a:r>
            <a:r>
              <a:rPr lang="pl-PL" sz="800" dirty="0" err="1" smtClean="0"/>
              <a:t>surdologopeda</a:t>
            </a:r>
            <a:r>
              <a:rPr lang="pl-PL" sz="800" dirty="0" smtClean="0"/>
              <a:t>, pedagog specjalny) dokonuje analizy treści podstawy programowej w odniesieniu do potencjalnych możliwości dziecka). Przykładowo:</a:t>
            </a:r>
          </a:p>
          <a:p>
            <a:pPr marL="228600" indent="-228600" eaLnBrk="1" hangingPunct="1">
              <a:lnSpc>
                <a:spcPct val="80000"/>
              </a:lnSpc>
              <a:defRPr/>
            </a:pPr>
            <a:r>
              <a:rPr lang="pl-PL" sz="800" dirty="0" smtClean="0"/>
              <a:t>Język polski</a:t>
            </a:r>
          </a:p>
          <a:p>
            <a:pPr marL="228600" indent="-228600" eaLnBrk="1" hangingPunct="1">
              <a:lnSpc>
                <a:spcPct val="80000"/>
              </a:lnSpc>
              <a:buFontTx/>
              <a:buChar char="•"/>
              <a:defRPr/>
            </a:pPr>
            <a:r>
              <a:rPr lang="pl-PL" sz="800" dirty="0" smtClean="0"/>
              <a:t>odbiór wypowiedzi i wykorzystanie zawartych w nich informacji:</a:t>
            </a:r>
          </a:p>
          <a:p>
            <a:pPr marL="228600" indent="-228600" eaLnBrk="1" hangingPunct="1">
              <a:lnSpc>
                <a:spcPct val="80000"/>
              </a:lnSpc>
              <a:defRPr/>
            </a:pPr>
            <a:r>
              <a:rPr lang="pl-PL" sz="800" dirty="0" smtClean="0"/>
              <a:t>zapewnienie optymalnych warunków akustycznych do odbioru wypowiedzi drogą słuchową:</a:t>
            </a:r>
          </a:p>
          <a:p>
            <a:pPr marL="685800" lvl="1" indent="-228600" eaLnBrk="1" hangingPunct="1">
              <a:lnSpc>
                <a:spcPct val="80000"/>
              </a:lnSpc>
              <a:defRPr/>
            </a:pPr>
            <a:r>
              <a:rPr lang="pl-PL" sz="800" dirty="0" smtClean="0"/>
              <a:t>nauczyciel mówiąc nie przemieszcza się po klasie, jest zwrócony twarzą do dziewczynki, nie mówi zapisując informacje na tablicy – odczytuje je po zapisaniu, </a:t>
            </a:r>
          </a:p>
          <a:p>
            <a:pPr marL="685800" lvl="1" indent="-228600" eaLnBrk="1" hangingPunct="1">
              <a:lnSpc>
                <a:spcPct val="80000"/>
              </a:lnSpc>
              <a:defRPr/>
            </a:pPr>
            <a:r>
              <a:rPr lang="pl-PL" sz="800" dirty="0" smtClean="0"/>
              <a:t>dziewczynka zajmuje miejsce w klasie umożliwiające jej obserwację dobrze oświetlonej twarzy nauczyciela (źródło światła za dzieckiem),</a:t>
            </a:r>
          </a:p>
          <a:p>
            <a:pPr marL="685800" lvl="1" indent="-228600" eaLnBrk="1" hangingPunct="1">
              <a:lnSpc>
                <a:spcPct val="80000"/>
              </a:lnSpc>
              <a:defRPr/>
            </a:pPr>
            <a:r>
              <a:rPr lang="pl-PL" sz="800" dirty="0" smtClean="0"/>
              <a:t>nauczyciel – przed rozpoczęciem lekcji zapoznaje dziecko z nowymi pojęciami (zapisuje je na tablicy, zachęca uczniów do podania ich definicji, itp.) krótko przedstawia treści będące tematem lekcji</a:t>
            </a:r>
          </a:p>
          <a:p>
            <a:pPr marL="228600" indent="-228600" eaLnBrk="1" hangingPunct="1">
              <a:lnSpc>
                <a:spcPct val="80000"/>
              </a:lnSpc>
              <a:defRPr/>
            </a:pPr>
            <a:r>
              <a:rPr lang="pl-PL" sz="800" dirty="0" smtClean="0"/>
              <a:t>wydłużenie czasu przeznaczonego na samodzielne czytanie tekstu.</a:t>
            </a:r>
          </a:p>
          <a:p>
            <a:pPr marL="228600" indent="-228600" eaLnBrk="1" hangingPunct="1">
              <a:lnSpc>
                <a:spcPct val="80000"/>
              </a:lnSpc>
              <a:defRPr/>
            </a:pPr>
            <a:r>
              <a:rPr lang="pl-PL" sz="800" dirty="0" smtClean="0"/>
              <a:t>Czytanie i słuchanie</a:t>
            </a:r>
          </a:p>
          <a:p>
            <a:pPr marL="228600" indent="-228600" eaLnBrk="1" hangingPunct="1">
              <a:lnSpc>
                <a:spcPct val="80000"/>
              </a:lnSpc>
              <a:buFontTx/>
              <a:buChar char="•"/>
              <a:defRPr/>
            </a:pPr>
            <a:r>
              <a:rPr lang="pl-PL" sz="800" dirty="0" smtClean="0"/>
              <a:t>doskonalenie techniki czytania np. poprzez czytanie z podziałem na role – początkowym okresie Kasia powinna być wcześniej poproszona o przygotowanie krótkiego fragmentu, w następnym etapie dziewczynka powinna być sukcesywnie wdrażana do czytania krótkich fragmentów bez przygotowania (zasada stopniowania trudności), czytanie nie jest oceniane aż do momentu oswojenia się dziecka z sytuacją występowania przed klasą, dziewczynka dostaje jedynie ustne informacje zwrotne; </a:t>
            </a:r>
          </a:p>
          <a:p>
            <a:pPr marL="228600" indent="-228600" eaLnBrk="1" hangingPunct="1">
              <a:lnSpc>
                <a:spcPct val="80000"/>
              </a:lnSpc>
              <a:defRPr/>
            </a:pPr>
            <a:r>
              <a:rPr lang="pl-PL" sz="800" dirty="0" smtClean="0"/>
              <a:t>    nauczyciel zadaje pytania pomocnicze, ułatwiające sprecyzowanie   tematu i głównej myśli tekstu;</a:t>
            </a:r>
          </a:p>
          <a:p>
            <a:pPr marL="228600" indent="-228600" eaLnBrk="1" hangingPunct="1">
              <a:lnSpc>
                <a:spcPct val="80000"/>
              </a:lnSpc>
              <a:defRPr/>
            </a:pPr>
            <a:r>
              <a:rPr lang="pl-PL" sz="800" dirty="0" smtClean="0"/>
              <a:t>    nauczyciel, wspólnie z dzieckiem, dokonuje selekcji informacji istotnych od mniej ważnych, pomaga w formułowaniu wniosków;</a:t>
            </a:r>
          </a:p>
          <a:p>
            <a:pPr marL="228600" indent="-228600" eaLnBrk="1" hangingPunct="1">
              <a:lnSpc>
                <a:spcPct val="80000"/>
              </a:lnSpc>
              <a:defRPr/>
            </a:pPr>
            <a:r>
              <a:rPr lang="pl-PL" sz="800" dirty="0" smtClean="0"/>
              <a:t>wdraża dziewczynkę do tworzenia wypowiedzi według zasad trójdzielnej kompozycji poprzez przygotowanie planu – plan powinien składać się z trzech, wyraźnie zaznaczonych (również pod względem graficznym części).</a:t>
            </a:r>
          </a:p>
          <a:p>
            <a:pPr marL="228600" indent="-228600" eaLnBrk="1" hangingPunct="1">
              <a:lnSpc>
                <a:spcPct val="80000"/>
              </a:lnSpc>
              <a:defRPr/>
            </a:pPr>
            <a:r>
              <a:rPr lang="pl-PL" sz="800" dirty="0" smtClean="0"/>
              <a:t>Świadomość językowa</a:t>
            </a:r>
          </a:p>
          <a:p>
            <a:pPr marL="228600" indent="-228600" eaLnBrk="1" hangingPunct="1">
              <a:lnSpc>
                <a:spcPct val="80000"/>
              </a:lnSpc>
              <a:buFontTx/>
              <a:buChar char="•"/>
              <a:defRPr/>
            </a:pPr>
            <a:r>
              <a:rPr lang="pl-PL" sz="800" dirty="0" smtClean="0"/>
              <a:t>kształtowanie świadomości językowej powinno mieć charakter pragmatyczny skoncentrowany na doskonaleniu umiejętności stosowania poprawnych form gramatycznych (składniowych i fleksyjnych) w praktyce – tworzenie i przekształcanie wypowiedzeń, dostrzeganie i korygowanie błędów.</a:t>
            </a:r>
          </a:p>
          <a:p>
            <a:pPr marL="228600" indent="-228600" eaLnBrk="1" hangingPunct="1">
              <a:lnSpc>
                <a:spcPct val="80000"/>
              </a:lnSpc>
              <a:defRPr/>
            </a:pPr>
            <a:r>
              <a:rPr lang="pl-PL" sz="800" dirty="0" smtClean="0">
                <a:effectLst>
                  <a:outerShdw blurRad="38100" dist="38100" dir="2700000" algn="tl">
                    <a:srgbClr val="C0C0C0"/>
                  </a:outerShdw>
                </a:effectLst>
              </a:rPr>
              <a:t>Dłużniewska</a:t>
            </a:r>
            <a:r>
              <a:rPr lang="pl-PL" sz="800" dirty="0" smtClean="0"/>
              <a:t>, A.</a:t>
            </a:r>
            <a:r>
              <a:rPr lang="pl-PL" sz="800" i="1" dirty="0" smtClean="0"/>
              <a:t> </a:t>
            </a:r>
            <a:r>
              <a:rPr lang="pl-PL" sz="800" dirty="0" smtClean="0"/>
              <a:t>(2010).</a:t>
            </a:r>
            <a:r>
              <a:rPr lang="pl-PL" sz="800" i="1" dirty="0" smtClean="0"/>
              <a:t> Model pracy z uczniem niesłyszącym lub </a:t>
            </a:r>
            <a:r>
              <a:rPr lang="pl-PL" sz="800" i="1" dirty="0" err="1" smtClean="0"/>
              <a:t>słabosłyszącym</a:t>
            </a:r>
            <a:r>
              <a:rPr lang="pl-PL" sz="800" i="1" dirty="0" smtClean="0"/>
              <a:t>. </a:t>
            </a:r>
            <a:r>
              <a:rPr lang="pl-PL" sz="800" dirty="0" smtClean="0"/>
              <a:t>s. 62-69. W: Materiały szkoleniowe: Podniesienie efektywności kształcenia uczniów ze specjalnymi potrzebami edukacyjnymi. Cz. II</a:t>
            </a:r>
          </a:p>
          <a:p>
            <a:pPr marL="228600" indent="-228600" eaLnBrk="1" hangingPunct="1">
              <a:lnSpc>
                <a:spcPct val="80000"/>
              </a:lnSpc>
              <a:defRPr/>
            </a:pPr>
            <a:endParaRPr lang="pl-PL" sz="800" dirty="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p:spPr>
        <p:txBody>
          <a:bodyPr/>
          <a:lstStyle/>
          <a:p>
            <a:fld id="{667E4C7C-EB42-4CB2-BA96-1860281C1ECE}" type="slidenum">
              <a:rPr lang="pl-PL" smtClean="0"/>
              <a:pPr/>
              <a:t>51</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2C47A852-B3E8-401E-8F13-60391B5E762E}" type="slidenum">
              <a:rPr lang="pl-PL" sz="1200">
                <a:latin typeface="+mn-lt"/>
              </a:rPr>
              <a:pPr algn="r" fontAlgn="auto">
                <a:spcBef>
                  <a:spcPts val="0"/>
                </a:spcBef>
                <a:spcAft>
                  <a:spcPts val="0"/>
                </a:spcAft>
                <a:defRPr/>
              </a:pPr>
              <a:t>51</a:t>
            </a:fld>
            <a:endParaRPr lang="pl-PL" sz="1200">
              <a:latin typeface="+mn-lt"/>
            </a:endParaRPr>
          </a:p>
        </p:txBody>
      </p:sp>
      <p:sp>
        <p:nvSpPr>
          <p:cNvPr id="16589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p:txBody>
          <a:bodyPr>
            <a:normAutofit/>
          </a:bodyPr>
          <a:lstStyle/>
          <a:p>
            <a:pPr eaLnBrk="1" hangingPunct="1">
              <a:lnSpc>
                <a:spcPct val="80000"/>
              </a:lnSpc>
              <a:defRPr/>
            </a:pPr>
            <a:r>
              <a:rPr lang="pl-PL" dirty="0" smtClean="0"/>
              <a:t>Dłużniewska, A. (2010).</a:t>
            </a:r>
            <a:r>
              <a:rPr lang="pl-PL" b="1" dirty="0" smtClean="0"/>
              <a:t> </a:t>
            </a:r>
            <a:r>
              <a:rPr lang="pl-PL" i="1" dirty="0" smtClean="0"/>
              <a:t>Model pracy z uczniem niesłyszącym lub słabo słyszącym</a:t>
            </a:r>
            <a:r>
              <a:rPr lang="pl-PL" dirty="0" smtClean="0"/>
              <a:t>.</a:t>
            </a:r>
          </a:p>
          <a:p>
            <a:pPr eaLnBrk="1" hangingPunct="1">
              <a:lnSpc>
                <a:spcPct val="80000"/>
              </a:lnSpc>
              <a:defRPr/>
            </a:pPr>
            <a:r>
              <a:rPr lang="pl-PL" dirty="0" smtClean="0"/>
              <a:t>W: Materiały szkoleniowe: Podniesienie efektywności kształcenia uczniów ze specjalnymi potrzebami edukacyjnymi. Część II.</a:t>
            </a:r>
            <a:endParaRPr lang="pl-PL" b="1" dirty="0" smtClean="0"/>
          </a:p>
          <a:p>
            <a:pPr eaLnBrk="1" hangingPunct="1">
              <a:lnSpc>
                <a:spcPct val="80000"/>
              </a:lnSpc>
              <a:defRPr/>
            </a:pPr>
            <a:endParaRPr lang="pl-PL" sz="800" b="1" dirty="0" smtClean="0">
              <a:effectLst>
                <a:outerShdw blurRad="38100" dist="38100" dir="2700000" algn="tl">
                  <a:srgbClr val="C0C0C0"/>
                </a:outerShdw>
              </a:effectLst>
            </a:endParaRPr>
          </a:p>
          <a:p>
            <a:pPr eaLnBrk="1" hangingPunct="1">
              <a:lnSpc>
                <a:spcPct val="80000"/>
              </a:lnSpc>
              <a:defRPr/>
            </a:pPr>
            <a:r>
              <a:rPr lang="pl-PL" sz="800" b="1" dirty="0" smtClean="0">
                <a:effectLst>
                  <a:outerShdw blurRad="38100" dist="38100" dir="2700000" algn="tl">
                    <a:srgbClr val="C0C0C0"/>
                  </a:outerShdw>
                </a:effectLst>
              </a:rPr>
              <a:t>Organizacja pracy z uczniem z wadą słuchu (w tym ewentualne przygotowanie miejsca pracy):</a:t>
            </a:r>
          </a:p>
          <a:p>
            <a:pPr eaLnBrk="1" hangingPunct="1">
              <a:lnSpc>
                <a:spcPct val="80000"/>
              </a:lnSpc>
              <a:buFontTx/>
              <a:buChar char="•"/>
              <a:defRPr/>
            </a:pPr>
            <a:r>
              <a:rPr lang="pl-PL" sz="800" dirty="0" smtClean="0"/>
              <a:t>zapewnienie optymalnych warunków akustycznych, </a:t>
            </a:r>
          </a:p>
          <a:p>
            <a:pPr eaLnBrk="1" hangingPunct="1">
              <a:lnSpc>
                <a:spcPct val="80000"/>
              </a:lnSpc>
              <a:buFontTx/>
              <a:buChar char="•"/>
              <a:defRPr/>
            </a:pPr>
            <a:r>
              <a:rPr lang="pl-PL" sz="800" dirty="0" smtClean="0"/>
              <a:t>upewnienie się czy uczeń rozumie przekazywane przez nauczyciela treści, </a:t>
            </a:r>
          </a:p>
          <a:p>
            <a:pPr eaLnBrk="1" hangingPunct="1">
              <a:lnSpc>
                <a:spcPct val="80000"/>
              </a:lnSpc>
              <a:buFontTx/>
              <a:buChar char="•"/>
              <a:defRPr/>
            </a:pPr>
            <a:r>
              <a:rPr lang="pl-PL" sz="800" dirty="0" smtClean="0"/>
              <a:t>dostosowanie form przekazu do możliwości percepcyjnych ucznia,</a:t>
            </a:r>
          </a:p>
          <a:p>
            <a:pPr eaLnBrk="1" hangingPunct="1">
              <a:lnSpc>
                <a:spcPct val="80000"/>
              </a:lnSpc>
              <a:buFontTx/>
              <a:buChar char="•"/>
              <a:defRPr/>
            </a:pPr>
            <a:r>
              <a:rPr lang="pl-PL" sz="800" dirty="0" smtClean="0"/>
              <a:t>zastosowanie metod wspomagających odczytywanie mowy z ust (</a:t>
            </a:r>
            <a:r>
              <a:rPr lang="pl-PL" sz="800" dirty="0" err="1" smtClean="0"/>
              <a:t>fonogesty</a:t>
            </a:r>
            <a:r>
              <a:rPr lang="pl-PL" sz="800" dirty="0" smtClean="0"/>
              <a:t>), lub języka migowego, gdy dziecko nie posługuje się systemem języka dźwiękowego,</a:t>
            </a:r>
          </a:p>
          <a:p>
            <a:pPr eaLnBrk="1" hangingPunct="1">
              <a:lnSpc>
                <a:spcPct val="80000"/>
              </a:lnSpc>
              <a:buFontTx/>
              <a:buChar char="•"/>
              <a:defRPr/>
            </a:pPr>
            <a:r>
              <a:rPr lang="pl-PL" sz="800" dirty="0" smtClean="0"/>
              <a:t>dostosowanie tempa pracy do możliwości percepcyjnych ucznia.</a:t>
            </a:r>
          </a:p>
          <a:p>
            <a:pPr eaLnBrk="1" hangingPunct="1">
              <a:lnSpc>
                <a:spcPct val="80000"/>
              </a:lnSpc>
              <a:buFontTx/>
              <a:buChar char="•"/>
              <a:defRPr/>
            </a:pPr>
            <a:r>
              <a:rPr lang="pl-PL" sz="800" dirty="0" smtClean="0"/>
              <a:t>słabo słyszący lub niesłyszący uczeń powinien zajmować odpowiednie miejsce w klasie w pierwszej ławce, gdy lekcja prowadzona jest metodami skierowanymi na aktywność nauczyciela (wykład, opowiadanie, opis, itp.) oraz gdy uczeń korzysta z systemu FM,</a:t>
            </a:r>
          </a:p>
          <a:p>
            <a:pPr eaLnBrk="1" hangingPunct="1">
              <a:lnSpc>
                <a:spcPct val="80000"/>
              </a:lnSpc>
              <a:buFontTx/>
              <a:buChar char="•"/>
              <a:defRPr/>
            </a:pPr>
            <a:r>
              <a:rPr lang="pl-PL" sz="800" dirty="0" smtClean="0"/>
              <a:t>jeżeli lekcja prowadzona jest metodami aktywizującymi lub stosowana jest pogadanka, ławki powinny być ustawione tak, aby uczeń z uszkodzonym słuchem miał możliwość obserwacji zarówno twarzy nauczyciela, jak i pozostałych uczniów (ustawienie w podkowę, w literę L, itp.),</a:t>
            </a:r>
          </a:p>
          <a:p>
            <a:pPr eaLnBrk="1" hangingPunct="1">
              <a:lnSpc>
                <a:spcPct val="80000"/>
              </a:lnSpc>
              <a:buFontTx/>
              <a:buChar char="•"/>
              <a:defRPr/>
            </a:pPr>
            <a:r>
              <a:rPr lang="pl-PL" sz="800" dirty="0" smtClean="0"/>
              <a:t>w przypadku głuchoty jednostronnej lub istotnej różnicy głębokości uszkodzenia między jednym uchem i drugim w przypadku obustronnych uszkodzeń słuchu, uczeń powinien być zwrócony do grupy klasowej uchem zdrowym lub lepiej słyszącym,</a:t>
            </a:r>
          </a:p>
          <a:p>
            <a:pPr eaLnBrk="1" hangingPunct="1">
              <a:lnSpc>
                <a:spcPct val="80000"/>
              </a:lnSpc>
              <a:buFontTx/>
              <a:buChar char="•"/>
              <a:defRPr/>
            </a:pPr>
            <a:r>
              <a:rPr lang="pl-PL" sz="800" dirty="0" smtClean="0"/>
              <a:t>źródło światła powinno znajdować się za uczniem, co sprawi, że twarz nauczyciela będzie odpowiednio oświetlona (umożliwi to odczytywanie mowy z ust).</a:t>
            </a:r>
          </a:p>
          <a:p>
            <a:pPr eaLnBrk="1" hangingPunct="1">
              <a:lnSpc>
                <a:spcPct val="80000"/>
              </a:lnSpc>
              <a:buFontTx/>
              <a:buChar char="•"/>
              <a:defRPr/>
            </a:pPr>
            <a:r>
              <a:rPr lang="pl-PL" sz="800" dirty="0" smtClean="0"/>
              <a:t>w czasie, gdy nauczyciel omawia temat lub bezpośrednio zawraca się do ucznia, powinien być skierowany do niego twarzą, nie powinien przemieszczać się po klasie.</a:t>
            </a:r>
          </a:p>
          <a:p>
            <a:pPr eaLnBrk="1" hangingPunct="1">
              <a:lnSpc>
                <a:spcPct val="80000"/>
              </a:lnSpc>
              <a:buFontTx/>
              <a:buChar char="•"/>
              <a:defRPr/>
            </a:pPr>
            <a:r>
              <a:rPr lang="pl-PL" sz="800" dirty="0" smtClean="0"/>
              <a:t>nauczyciel nie powinien jednocześnie pisać na tablicy i komentować zapisywane treści. </a:t>
            </a:r>
          </a:p>
          <a:p>
            <a:pPr eaLnBrk="1" hangingPunct="1">
              <a:lnSpc>
                <a:spcPct val="80000"/>
              </a:lnSpc>
              <a:buFontTx/>
              <a:buChar char="•"/>
              <a:defRPr/>
            </a:pPr>
            <a:r>
              <a:rPr lang="pl-PL" sz="800" dirty="0" smtClean="0"/>
              <a:t>należy pamiętać, że uczeń z uszkodzonym słuchem nie może jednocześnie przepisywać z tablicy i słuchać, dlatego też wskazana jest przerwa w prowadzeniu lekcji, aby umożliwić uczniowi przepisanie treści z tablicy.</a:t>
            </a:r>
          </a:p>
          <a:p>
            <a:pPr eaLnBrk="1" hangingPunct="1">
              <a:lnSpc>
                <a:spcPct val="80000"/>
              </a:lnSpc>
              <a:defRPr/>
            </a:pPr>
            <a:r>
              <a:rPr lang="pl-PL" sz="800" b="1" dirty="0" smtClean="0">
                <a:effectLst>
                  <a:outerShdw blurRad="38100" dist="38100" dir="2700000" algn="tl">
                    <a:srgbClr val="C0C0C0"/>
                  </a:outerShdw>
                </a:effectLst>
              </a:rPr>
              <a:t>Ocenianie uczniów z wadą słuchu:</a:t>
            </a:r>
          </a:p>
          <a:p>
            <a:pPr eaLnBrk="1" hangingPunct="1">
              <a:lnSpc>
                <a:spcPct val="80000"/>
              </a:lnSpc>
              <a:defRPr/>
            </a:pPr>
            <a:r>
              <a:rPr lang="pl-PL" sz="800" dirty="0" smtClean="0"/>
              <a:t>Kryteria oceniania powinny uwzględniać występowanie obiektywnych trudności, wynikających z uszkodzenia słuchu i zakładać tolerancyjne podejście w następujących kwestiach:</a:t>
            </a:r>
          </a:p>
          <a:p>
            <a:pPr eaLnBrk="1" hangingPunct="1">
              <a:lnSpc>
                <a:spcPct val="80000"/>
              </a:lnSpc>
              <a:buFontTx/>
              <a:buChar char="•"/>
              <a:defRPr/>
            </a:pPr>
            <a:r>
              <a:rPr lang="pl-PL" sz="800" dirty="0" smtClean="0"/>
              <a:t>formy argumentowania, uzasadniania, opiniowania z wykorzystaniem środków językowych,</a:t>
            </a:r>
          </a:p>
          <a:p>
            <a:pPr eaLnBrk="1" hangingPunct="1">
              <a:lnSpc>
                <a:spcPct val="80000"/>
              </a:lnSpc>
              <a:buFontTx/>
              <a:buChar char="•"/>
              <a:defRPr/>
            </a:pPr>
            <a:r>
              <a:rPr lang="pl-PL" sz="800" dirty="0" smtClean="0"/>
              <a:t>budowania logicznej, spójnej struktury tekstów mówionych i pisanych,</a:t>
            </a:r>
          </a:p>
          <a:p>
            <a:pPr eaLnBrk="1" hangingPunct="1">
              <a:lnSpc>
                <a:spcPct val="80000"/>
              </a:lnSpc>
              <a:buFontTx/>
              <a:buChar char="•"/>
              <a:defRPr/>
            </a:pPr>
            <a:r>
              <a:rPr lang="pl-PL" sz="800" dirty="0" smtClean="0"/>
              <a:t>błędów gramatycznych (składniowych, fleksyjnych) i stylistycznych,</a:t>
            </a:r>
          </a:p>
          <a:p>
            <a:pPr eaLnBrk="1" hangingPunct="1">
              <a:lnSpc>
                <a:spcPct val="80000"/>
              </a:lnSpc>
              <a:buFontTx/>
              <a:buChar char="•"/>
              <a:defRPr/>
            </a:pPr>
            <a:r>
              <a:rPr lang="pl-PL" sz="800" dirty="0" smtClean="0"/>
              <a:t>opanowywania na pamięć większych fragmentów tekstu,</a:t>
            </a:r>
          </a:p>
          <a:p>
            <a:pPr eaLnBrk="1" hangingPunct="1">
              <a:lnSpc>
                <a:spcPct val="80000"/>
              </a:lnSpc>
              <a:buFontTx/>
              <a:buChar char="•"/>
              <a:defRPr/>
            </a:pPr>
            <a:r>
              <a:rPr lang="pl-PL" sz="800" dirty="0" smtClean="0"/>
              <a:t>posługiwania się mniejszym, niż u słyszących rówieśników, zasobem leksykalnym,</a:t>
            </a:r>
          </a:p>
          <a:p>
            <a:pPr eaLnBrk="1" hangingPunct="1">
              <a:lnSpc>
                <a:spcPct val="80000"/>
              </a:lnSpc>
              <a:buFontTx/>
              <a:buChar char="•"/>
              <a:defRPr/>
            </a:pPr>
            <a:r>
              <a:rPr lang="pl-PL" sz="800" dirty="0" smtClean="0"/>
              <a:t>błędów merytorycznych wynikających ze słabego opanowania nowej, specjalistycznej terminologii,</a:t>
            </a:r>
          </a:p>
          <a:p>
            <a:pPr eaLnBrk="1" hangingPunct="1">
              <a:lnSpc>
                <a:spcPct val="80000"/>
              </a:lnSpc>
              <a:buFontTx/>
              <a:buChar char="•"/>
              <a:defRPr/>
            </a:pPr>
            <a:r>
              <a:rPr lang="pl-PL" sz="800" dirty="0" smtClean="0"/>
              <a:t>umiejętności dostrzegania różnicy między językiem mówionym i pisanym,</a:t>
            </a:r>
          </a:p>
          <a:p>
            <a:pPr eaLnBrk="1" hangingPunct="1">
              <a:lnSpc>
                <a:spcPct val="80000"/>
              </a:lnSpc>
              <a:buFontTx/>
              <a:buChar char="•"/>
              <a:defRPr/>
            </a:pPr>
            <a:r>
              <a:rPr lang="pl-PL" sz="800" dirty="0" smtClean="0"/>
              <a:t>błędów wynikających z barier w przyswajaniu systemu fonologicznego.</a:t>
            </a:r>
          </a:p>
          <a:p>
            <a:pPr eaLnBrk="1" hangingPunct="1">
              <a:lnSpc>
                <a:spcPct val="80000"/>
              </a:lnSpc>
              <a:defRPr/>
            </a:pPr>
            <a:r>
              <a:rPr lang="pl-PL" sz="800" dirty="0" smtClean="0"/>
              <a:t>W przypadku języka obcego przedmiotem oceny słabo słyszącego lub niesłyszącego ucznia nie powinny być płynność i poprawność wymowy oraz poprawność gramatyczna i stylistyczna.</a:t>
            </a:r>
          </a:p>
          <a:p>
            <a:pPr eaLnBrk="1" hangingPunct="1">
              <a:lnSpc>
                <a:spcPct val="80000"/>
              </a:lnSpc>
              <a:defRPr/>
            </a:pPr>
            <a:r>
              <a:rPr lang="pl-PL" sz="800" b="1" dirty="0" smtClean="0">
                <a:effectLst>
                  <a:outerShdw blurRad="38100" dist="38100" dir="2700000" algn="tl">
                    <a:srgbClr val="C0C0C0"/>
                  </a:outerShdw>
                </a:effectLst>
              </a:rPr>
              <a:t>Formułowanie celów edukacyjno-terapeutycznych lub edukacyjnych pracy z uczniem wadą słuchu (przykłady) </a:t>
            </a:r>
          </a:p>
          <a:p>
            <a:pPr eaLnBrk="1" hangingPunct="1">
              <a:lnSpc>
                <a:spcPct val="80000"/>
              </a:lnSpc>
              <a:defRPr/>
            </a:pPr>
            <a:r>
              <a:rPr lang="pl-PL" sz="800" dirty="0" smtClean="0"/>
              <a:t>Cele edukacyjno-terapeutyczne:</a:t>
            </a:r>
          </a:p>
          <a:p>
            <a:pPr lvl="1" eaLnBrk="1" hangingPunct="1">
              <a:lnSpc>
                <a:spcPct val="80000"/>
              </a:lnSpc>
              <a:defRPr/>
            </a:pPr>
            <a:r>
              <a:rPr lang="pl-PL" sz="800" dirty="0" smtClean="0"/>
              <a:t>Cel główny: Kształtowanie umiejętności współdziałania w grupie słyszących rówieśników.</a:t>
            </a:r>
          </a:p>
          <a:p>
            <a:pPr lvl="1" eaLnBrk="1" hangingPunct="1">
              <a:lnSpc>
                <a:spcPct val="80000"/>
              </a:lnSpc>
              <a:defRPr/>
            </a:pPr>
            <a:r>
              <a:rPr lang="pl-PL" sz="800" dirty="0" smtClean="0"/>
              <a:t>Cele szczegółowe: Kształtowanie umiejętności ustalania i przestrzegania zasad i reguł panujących w grupie.</a:t>
            </a:r>
          </a:p>
          <a:p>
            <a:pPr lvl="2" eaLnBrk="1" hangingPunct="1">
              <a:lnSpc>
                <a:spcPct val="80000"/>
              </a:lnSpc>
              <a:buFontTx/>
              <a:buChar char="•"/>
              <a:defRPr/>
            </a:pPr>
            <a:r>
              <a:rPr lang="pl-PL" sz="800" dirty="0" smtClean="0"/>
              <a:t>Kształtowanie umiejętności wypełniania ról społecznych.</a:t>
            </a:r>
          </a:p>
          <a:p>
            <a:pPr lvl="2" eaLnBrk="1" hangingPunct="1">
              <a:lnSpc>
                <a:spcPct val="80000"/>
              </a:lnSpc>
              <a:buFontTx/>
              <a:buChar char="•"/>
              <a:defRPr/>
            </a:pPr>
            <a:r>
              <a:rPr lang="pl-PL" sz="800" dirty="0" smtClean="0"/>
              <a:t>Kształtowanie i doskonalenie umiejętności wspólnego podejmowania decyzji.</a:t>
            </a:r>
          </a:p>
          <a:p>
            <a:pPr lvl="2" eaLnBrk="1" hangingPunct="1">
              <a:lnSpc>
                <a:spcPct val="80000"/>
              </a:lnSpc>
              <a:buFontTx/>
              <a:buChar char="•"/>
              <a:defRPr/>
            </a:pPr>
            <a:r>
              <a:rPr lang="pl-PL" sz="800" dirty="0" smtClean="0"/>
              <a:t>Kształtowanie i doskonalenie umiejętności prezentowania własnych poglądów i słuchania tego, co mają do powiedzenia inni członkowie grupy.</a:t>
            </a:r>
          </a:p>
          <a:p>
            <a:pPr lvl="2" eaLnBrk="1" hangingPunct="1">
              <a:lnSpc>
                <a:spcPct val="80000"/>
              </a:lnSpc>
              <a:defRPr/>
            </a:pPr>
            <a:r>
              <a:rPr lang="pl-PL" sz="800" b="1" dirty="0" smtClean="0"/>
              <a:t>Pomoce techniczne i środki dydaktyczne</a:t>
            </a:r>
            <a:r>
              <a:rPr lang="pl-PL" sz="800" dirty="0" smtClean="0"/>
              <a:t> </a:t>
            </a:r>
          </a:p>
          <a:p>
            <a:pPr lvl="2" eaLnBrk="1" hangingPunct="1">
              <a:lnSpc>
                <a:spcPct val="80000"/>
              </a:lnSpc>
              <a:defRPr/>
            </a:pPr>
            <a:r>
              <a:rPr lang="pl-PL" sz="800" dirty="0" smtClean="0"/>
              <a:t>Aparaty słuchowe</a:t>
            </a:r>
          </a:p>
          <a:p>
            <a:pPr lvl="2" eaLnBrk="1" hangingPunct="1">
              <a:lnSpc>
                <a:spcPct val="80000"/>
              </a:lnSpc>
              <a:buFontTx/>
              <a:buChar char="•"/>
              <a:defRPr/>
            </a:pPr>
            <a:r>
              <a:rPr lang="pl-PL" sz="800" dirty="0" smtClean="0"/>
              <a:t>Aparat słuchowy jest urządzeniem elektronicznym zasilanym baterią. Składa się ono z mikrofonu, wzmacniacza i słuchawki. Proteza, jaką jest aparat nie przywraca normalnej zdolności słyszenia, wpływa jednak na znaczne zrekompensowanie ubytku słuchu. </a:t>
            </a:r>
          </a:p>
          <a:p>
            <a:pPr lvl="2" eaLnBrk="1" hangingPunct="1">
              <a:lnSpc>
                <a:spcPct val="80000"/>
              </a:lnSpc>
              <a:defRPr/>
            </a:pPr>
            <a:r>
              <a:rPr lang="pl-PL" sz="800" dirty="0" smtClean="0"/>
              <a:t>Implanty</a:t>
            </a:r>
          </a:p>
          <a:p>
            <a:pPr lvl="2" eaLnBrk="1" hangingPunct="1">
              <a:lnSpc>
                <a:spcPct val="80000"/>
              </a:lnSpc>
              <a:buFontTx/>
              <a:buChar char="•"/>
              <a:defRPr/>
            </a:pPr>
            <a:r>
              <a:rPr lang="pl-PL" sz="800" dirty="0" smtClean="0"/>
              <a:t>Implant ślimakowy – jest rodzajem protezy słuchowej, która zamienia dźwięki na impulsy prądu elektrycznego, a następnie doprowadza je do zakończeń nerwu słuchowego. Impulsy są dalej przewodzone do ośrodków centralnych w mózgu oraz rozpoznawane jako wrażenia słuchowe. Implanty ślimakowe mogą być wszczepiane jednostronnie lub obustronnie.</a:t>
            </a:r>
          </a:p>
          <a:p>
            <a:pPr lvl="2" eaLnBrk="1" hangingPunct="1">
              <a:lnSpc>
                <a:spcPct val="80000"/>
              </a:lnSpc>
              <a:buFontTx/>
              <a:buChar char="•"/>
              <a:defRPr/>
            </a:pPr>
            <a:r>
              <a:rPr lang="pl-PL" sz="800" dirty="0" smtClean="0"/>
              <a:t>Implant pniowy – stosowany jest w rodzajach głuchoty, których przyczyną jest uszkodzenie nerwu słuchowego. Zadaniem elektrody, umieszczonej w pniu mózgu, jest bezpośrednia stymulacja jąder nerwu słuchowego.</a:t>
            </a:r>
          </a:p>
          <a:p>
            <a:pPr lvl="2" eaLnBrk="1" hangingPunct="1">
              <a:lnSpc>
                <a:spcPct val="80000"/>
              </a:lnSpc>
              <a:defRPr/>
            </a:pPr>
            <a:r>
              <a:rPr lang="pl-PL" sz="800" dirty="0" smtClean="0"/>
              <a:t>System FM.</a:t>
            </a:r>
          </a:p>
          <a:p>
            <a:pPr lvl="2" eaLnBrk="1" hangingPunct="1">
              <a:lnSpc>
                <a:spcPct val="80000"/>
              </a:lnSpc>
              <a:buFontTx/>
              <a:buChar char="•"/>
              <a:defRPr/>
            </a:pPr>
            <a:r>
              <a:rPr lang="pl-PL" sz="800" dirty="0" smtClean="0"/>
              <a:t>Bezprzewodowy system komunikacji – FM służy ulepszeniu komunikacji między nauczycielem i uczniem w niesprzyjających warunkach akustycznych. Eliminując pogłos i hałasy z otoczenia pozwala na bardziej komfortowe rozumienie mowy. FM składa się z nadajnika wychwytującego głos mówiącego i wysyłającego go za pomocą fal radiowych bezpośrednio do odbiornika połączonego z aparatem słuchowym.</a:t>
            </a:r>
          </a:p>
          <a:p>
            <a:pPr lvl="2" eaLnBrk="1" hangingPunct="1">
              <a:lnSpc>
                <a:spcPct val="80000"/>
              </a:lnSpc>
              <a:defRPr/>
            </a:pPr>
            <a:r>
              <a:rPr lang="pl-PL" sz="800" dirty="0" smtClean="0"/>
              <a:t>Tablice interaktywne</a:t>
            </a:r>
          </a:p>
          <a:p>
            <a:pPr lvl="2" eaLnBrk="1" hangingPunct="1">
              <a:lnSpc>
                <a:spcPct val="80000"/>
              </a:lnSpc>
              <a:buFontTx/>
              <a:buChar char="•"/>
              <a:defRPr/>
            </a:pPr>
            <a:r>
              <a:rPr lang="pl-PL" sz="800" dirty="0" smtClean="0"/>
              <a:t>To urządzenie współdziałające z komputerem i projektorem multimedialnym. Tablica pełni rolę wielkiego monitora, który reaguje na dotyk specjalnego pióra. Dzięki temu urządzeniu można obsługiwać dowolny program uruchomiony w komputerze lub wykorzystywać własne oprogramowanie tablicy. </a:t>
            </a:r>
          </a:p>
          <a:p>
            <a:pPr lvl="2" eaLnBrk="1" hangingPunct="1">
              <a:lnSpc>
                <a:spcPct val="80000"/>
              </a:lnSpc>
              <a:buFontTx/>
              <a:buChar char="•"/>
              <a:defRPr/>
            </a:pPr>
            <a:r>
              <a:rPr lang="pl-PL" sz="800" dirty="0" smtClean="0"/>
              <a:t>Tablice interaktywne zastosowane w pracy ze słabo słyszącymi lub niesłyszącymi uczniami mogą stać się cennym środkiem pozwalającym na uatrakcyjnienie lekcji, podniesienie efektywności procesów percepcyjnych wykorzystujących wzrok (możliwość prezentowania wykresów, animacji, interakcji, filmów i obrazów), a tym samym podniesienie u uczniów motywacji do nauki. </a:t>
            </a:r>
          </a:p>
          <a:p>
            <a:pPr lvl="2" eaLnBrk="1" hangingPunct="1">
              <a:lnSpc>
                <a:spcPct val="80000"/>
              </a:lnSpc>
              <a:buFontTx/>
              <a:buChar char="•"/>
              <a:defRPr/>
            </a:pPr>
            <a:r>
              <a:rPr lang="pl-PL" sz="800" dirty="0" smtClean="0"/>
              <a:t>Komputery z odpowiednim oprogramowaniem edukacyjnym i terapeutycznym.</a:t>
            </a:r>
          </a:p>
          <a:p>
            <a:pPr lvl="2" eaLnBrk="1" hangingPunct="1">
              <a:lnSpc>
                <a:spcPct val="80000"/>
              </a:lnSpc>
              <a:defRPr/>
            </a:pPr>
            <a:r>
              <a:rPr lang="pl-PL" sz="800" dirty="0" smtClean="0"/>
              <a:t>Dyktafon</a:t>
            </a:r>
          </a:p>
          <a:p>
            <a:pPr lvl="2" eaLnBrk="1" hangingPunct="1">
              <a:lnSpc>
                <a:spcPct val="80000"/>
              </a:lnSpc>
              <a:buFontTx/>
              <a:buChar char="•"/>
              <a:defRPr/>
            </a:pPr>
            <a:r>
              <a:rPr lang="pl-PL" sz="800" dirty="0" smtClean="0"/>
              <a:t>W uzasadnionych przypadkach, gdy możliwości percepcyjne ucznia z uszkodzonym słuchem nie pozwalają na zapamiętanie lub zanotowanie najistotniejszych informacji podczas lekcji, wskazane jest umożliwienie nagrania wykładu, opowiadania czy opisu, prezentowanego przez nauczyciela na dyktafon. Może to stanowić cenne źródło wykorzystywane przez ucznia w domu, w celu przypomnienia i utrwalenia wiadomości z lekcji. </a:t>
            </a:r>
          </a:p>
          <a:p>
            <a:pPr lvl="2" eaLnBrk="1" hangingPunct="1">
              <a:lnSpc>
                <a:spcPct val="80000"/>
              </a:lnSpc>
              <a:defRPr/>
            </a:pPr>
            <a:endParaRPr lang="pl-PL" sz="800" dirty="0" smtClean="0"/>
          </a:p>
          <a:p>
            <a:pPr eaLnBrk="1" hangingPunct="1">
              <a:lnSpc>
                <a:spcPct val="80000"/>
              </a:lnSpc>
              <a:defRPr/>
            </a:pPr>
            <a:endParaRPr lang="pl-PL" sz="800"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p:spPr>
        <p:txBody>
          <a:bodyPr/>
          <a:lstStyle/>
          <a:p>
            <a:fld id="{EC29E311-A09F-41E5-9D5A-087187F4E111}" type="slidenum">
              <a:rPr lang="pl-PL" smtClean="0"/>
              <a:pPr/>
              <a:t>52</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39ACE8F2-0864-4B29-9446-EF3F2BA66966}" type="slidenum">
              <a:rPr lang="pl-PL" sz="1200">
                <a:latin typeface="+mn-lt"/>
              </a:rPr>
              <a:pPr algn="r" fontAlgn="auto">
                <a:spcBef>
                  <a:spcPts val="0"/>
                </a:spcBef>
                <a:spcAft>
                  <a:spcPts val="0"/>
                </a:spcAft>
                <a:defRPr/>
              </a:pPr>
              <a:t>52</a:t>
            </a:fld>
            <a:endParaRPr lang="pl-PL" sz="1200">
              <a:latin typeface="+mn-lt"/>
            </a:endParaRPr>
          </a:p>
        </p:txBody>
      </p:sp>
      <p:sp>
        <p:nvSpPr>
          <p:cNvPr id="166916" name="Rectangle 2"/>
          <p:cNvSpPr>
            <a:spLocks noGrp="1" noRot="1" noChangeAspect="1" noChangeArrowheads="1" noTextEdit="1"/>
          </p:cNvSpPr>
          <p:nvPr>
            <p:ph type="sldImg"/>
          </p:nvPr>
        </p:nvSpPr>
        <p:spPr>
          <a:ln/>
        </p:spPr>
      </p:sp>
      <p:sp>
        <p:nvSpPr>
          <p:cNvPr id="166917" name="Rectangle 3"/>
          <p:cNvSpPr>
            <a:spLocks noGrp="1" noChangeArrowheads="1"/>
          </p:cNvSpPr>
          <p:nvPr>
            <p:ph type="body" idx="1"/>
          </p:nvPr>
        </p:nvSpPr>
        <p:spPr>
          <a:noFill/>
          <a:ln/>
        </p:spPr>
        <p:txBody>
          <a:bodyPr/>
          <a:lstStyle/>
          <a:p>
            <a:pPr eaLnBrk="1" hangingPunct="1"/>
            <a:r>
              <a:rPr lang="pl-PL" smtClean="0"/>
              <a:t>Dziubińska, R. (2010).</a:t>
            </a:r>
            <a:r>
              <a:rPr lang="pl-PL" b="1" smtClean="0"/>
              <a:t> </a:t>
            </a:r>
            <a:r>
              <a:rPr lang="pl-PL" i="1" smtClean="0"/>
              <a:t>Model pracy z uczniem niewidomym lub słabo widzącym. </a:t>
            </a:r>
          </a:p>
          <a:p>
            <a:pPr eaLnBrk="1" hangingPunct="1"/>
            <a:r>
              <a:rPr lang="pl-PL" smtClean="0"/>
              <a:t>W: Materiały szkoleniowe: Podniesienie efektywności kształcenia uczniów ze specjalnymi potrzebami edukacyjnymi. Część II.</a:t>
            </a:r>
            <a:endParaRPr lang="pl-PL" b="1" smtClean="0"/>
          </a:p>
          <a:p>
            <a:pPr eaLnBrk="1" hangingPunct="1"/>
            <a:endParaRPr lang="pl-PL"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p:spPr>
        <p:txBody>
          <a:bodyPr/>
          <a:lstStyle/>
          <a:p>
            <a:fld id="{45EFF288-9E56-4742-818F-F1D1A416B599}" type="slidenum">
              <a:rPr lang="pl-PL" smtClean="0"/>
              <a:pPr/>
              <a:t>53</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9FEAA329-1F35-4AF6-B437-BD5D1C6441C4}" type="slidenum">
              <a:rPr lang="pl-PL" sz="1200">
                <a:latin typeface="+mn-lt"/>
              </a:rPr>
              <a:pPr algn="r" fontAlgn="auto">
                <a:spcBef>
                  <a:spcPts val="0"/>
                </a:spcBef>
                <a:spcAft>
                  <a:spcPts val="0"/>
                </a:spcAft>
                <a:defRPr/>
              </a:pPr>
              <a:t>53</a:t>
            </a:fld>
            <a:endParaRPr lang="pl-PL" sz="1200">
              <a:latin typeface="+mn-lt"/>
            </a:endParaRPr>
          </a:p>
        </p:txBody>
      </p:sp>
      <p:sp>
        <p:nvSpPr>
          <p:cNvPr id="167940"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normAutofit/>
          </a:bodyPr>
          <a:lstStyle/>
          <a:p>
            <a:pPr marL="171450" indent="-171450" eaLnBrk="1" hangingPunct="1">
              <a:lnSpc>
                <a:spcPct val="80000"/>
              </a:lnSpc>
              <a:defRPr/>
            </a:pPr>
            <a:r>
              <a:rPr lang="pl-PL" dirty="0" smtClean="0">
                <a:effectLst>
                  <a:outerShdw blurRad="38100" dist="38100" dir="2700000" algn="tl">
                    <a:srgbClr val="C0C0C0"/>
                  </a:outerShdw>
                </a:effectLst>
              </a:rPr>
              <a:t>Dziubińska, R. (2010).</a:t>
            </a:r>
            <a:r>
              <a:rPr lang="pl-PL" b="1" dirty="0" smtClean="0">
                <a:effectLst>
                  <a:outerShdw blurRad="38100" dist="38100" dir="2700000" algn="tl">
                    <a:srgbClr val="C0C0C0"/>
                  </a:outerShdw>
                </a:effectLst>
              </a:rPr>
              <a:t> </a:t>
            </a:r>
            <a:r>
              <a:rPr lang="pl-PL" i="1" dirty="0" smtClean="0">
                <a:effectLst>
                  <a:outerShdw blurRad="38100" dist="38100" dir="2700000" algn="tl">
                    <a:srgbClr val="C0C0C0"/>
                  </a:outerShdw>
                </a:effectLst>
              </a:rPr>
              <a:t>Model pracy z uczniem niewidomym lub słabo widzących. </a:t>
            </a:r>
          </a:p>
          <a:p>
            <a:pPr marL="171450" indent="-171450" eaLnBrk="1" hangingPunct="1">
              <a:lnSpc>
                <a:spcPct val="80000"/>
              </a:lnSpc>
              <a:defRPr/>
            </a:pPr>
            <a:r>
              <a:rPr lang="pl-PL" dirty="0" smtClean="0">
                <a:effectLst>
                  <a:outerShdw blurRad="38100" dist="38100" dir="2700000" algn="tl">
                    <a:srgbClr val="C0C0C0"/>
                  </a:outerShdw>
                </a:effectLst>
              </a:rPr>
              <a:t>W: Materiały szkoleniowe: Podniesienie efektywności kształcenia uczniów ze specjalnymi potrzebami edukacyjnymi. Część II.</a:t>
            </a:r>
            <a:endParaRPr lang="pl-PL" b="1" dirty="0" smtClean="0">
              <a:effectLst>
                <a:outerShdw blurRad="38100" dist="38100" dir="2700000" algn="tl">
                  <a:srgbClr val="C0C0C0"/>
                </a:outerShdw>
              </a:effectLst>
            </a:endParaRPr>
          </a:p>
          <a:p>
            <a:pPr marL="171450" indent="-171450" eaLnBrk="1" hangingPunct="1">
              <a:lnSpc>
                <a:spcPct val="80000"/>
              </a:lnSpc>
              <a:defRPr/>
            </a:pPr>
            <a:endParaRPr lang="pl-PL" sz="800" b="1" dirty="0" smtClean="0">
              <a:effectLst>
                <a:outerShdw blurRad="38100" dist="38100" dir="2700000" algn="tl">
                  <a:srgbClr val="C0C0C0"/>
                </a:outerShdw>
              </a:effectLst>
            </a:endParaRPr>
          </a:p>
          <a:p>
            <a:pPr marL="171450" indent="-171450" eaLnBrk="1" hangingPunct="1">
              <a:lnSpc>
                <a:spcPct val="80000"/>
              </a:lnSpc>
              <a:defRPr/>
            </a:pPr>
            <a:r>
              <a:rPr lang="pl-PL" sz="800" b="1" dirty="0" smtClean="0">
                <a:effectLst>
                  <a:outerShdw blurRad="38100" dist="38100" dir="2700000" algn="tl">
                    <a:srgbClr val="C0C0C0"/>
                  </a:outerShdw>
                </a:effectLst>
              </a:rPr>
              <a:t>1. Określenie warunków uczenia się, przebiegu uczenia się, wyników uczenia się i zachowania</a:t>
            </a:r>
            <a:endParaRPr lang="pl-PL" sz="800" b="1" u="sng" dirty="0" smtClean="0">
              <a:effectLst>
                <a:outerShdw blurRad="38100" dist="38100" dir="2700000" algn="tl">
                  <a:srgbClr val="C0C0C0"/>
                </a:outerShdw>
              </a:effectLst>
            </a:endParaRPr>
          </a:p>
          <a:p>
            <a:pPr marL="171450" indent="-171450" eaLnBrk="1" hangingPunct="1">
              <a:lnSpc>
                <a:spcPct val="80000"/>
              </a:lnSpc>
              <a:defRPr/>
            </a:pPr>
            <a:r>
              <a:rPr lang="pl-PL" sz="800" u="sng" dirty="0" err="1" smtClean="0"/>
              <a:t>Tyflopsycholo</a:t>
            </a:r>
            <a:r>
              <a:rPr lang="pl-PL" sz="800" dirty="0" err="1" smtClean="0"/>
              <a:t>g</a:t>
            </a:r>
            <a:r>
              <a:rPr lang="pl-PL" sz="800" dirty="0" smtClean="0"/>
              <a:t> powinien określić ogólną sprawność umysłową dziecka, stopień kompensacji percepcyjnej (w jakim stopniu uczeń wykorzystuje informacje za pomocą dotyku, słuchu i innych nieuszkodzonych analizatorów – do poznania, orientacji, lokomocji itd.), a także określić deficyty w zakresie funkcji percepcyjno-motorycznych. </a:t>
            </a:r>
          </a:p>
          <a:p>
            <a:pPr marL="171450" indent="-171450" eaLnBrk="1" hangingPunct="1">
              <a:lnSpc>
                <a:spcPct val="80000"/>
              </a:lnSpc>
              <a:defRPr/>
            </a:pPr>
            <a:r>
              <a:rPr lang="pl-PL" sz="800" u="sng" dirty="0" smtClean="0"/>
              <a:t>Terapeuta widzenia</a:t>
            </a:r>
            <a:r>
              <a:rPr lang="pl-PL" sz="800" dirty="0" smtClean="0"/>
              <a:t> w oparciu o dane okulistyczne powinien określić stopień wykorzystywania przez ucznia wzroku wraz z ustaleniem optymalnych dla dziecka warunków zewnętrznych, związanych z pracą wzrokową (funkcjonalna ocena widzenia). Określa również z jakich pomocy optycznych i </a:t>
            </a:r>
            <a:r>
              <a:rPr lang="pl-PL" sz="800" dirty="0" err="1" smtClean="0"/>
              <a:t>nieoptycznych</a:t>
            </a:r>
            <a:r>
              <a:rPr lang="pl-PL" sz="800" dirty="0" smtClean="0"/>
              <a:t> uczeń powinien korzystać, jaką wielkość czcionki może odczytać. </a:t>
            </a:r>
          </a:p>
          <a:p>
            <a:pPr marL="171450" indent="-171450" eaLnBrk="1" hangingPunct="1">
              <a:lnSpc>
                <a:spcPct val="80000"/>
              </a:lnSpc>
              <a:defRPr/>
            </a:pPr>
            <a:r>
              <a:rPr lang="pl-PL" sz="800" u="sng" dirty="0" smtClean="0"/>
              <a:t>Nauczyciel </a:t>
            </a:r>
            <a:r>
              <a:rPr lang="pl-PL" sz="800" dirty="0" smtClean="0"/>
              <a:t>na podstawie wywiadu z rodzicami, rozmowy z dzieckiem, badania za pomocą metod projekcyjnych, obserwacji określa poziom przystosowania emocjonalnego i funkcjonowania społecznego, jak również ustala uzdolnienia kierunkowe i zainteresowania ucznia oraz sytuację dziecka w środowisku rodzinnym, rówieśniczym i szkolnym.</a:t>
            </a:r>
          </a:p>
          <a:p>
            <a:pPr marL="171450" indent="-171450" eaLnBrk="1" hangingPunct="1">
              <a:lnSpc>
                <a:spcPct val="80000"/>
              </a:lnSpc>
              <a:defRPr/>
            </a:pPr>
            <a:r>
              <a:rPr lang="pl-PL" sz="800" dirty="0" smtClean="0"/>
              <a:t>Ważne też jest zwrócenie uwagi, czy dziecko </a:t>
            </a:r>
            <a:r>
              <a:rPr lang="pl-PL" sz="800" u="sng" dirty="0" smtClean="0"/>
              <a:t>ma oparcie w domu rodzinnym</a:t>
            </a:r>
            <a:r>
              <a:rPr lang="pl-PL" sz="800" dirty="0" smtClean="0"/>
              <a:t>. Jest to niezwykle istotne w pracy z uczniem z wadą wzroku ze względu na jego wolne tempo pracy i wydłużony proces poznawania.</a:t>
            </a:r>
          </a:p>
          <a:p>
            <a:pPr marL="171450" indent="-171450" eaLnBrk="1" hangingPunct="1">
              <a:lnSpc>
                <a:spcPct val="80000"/>
              </a:lnSpc>
              <a:defRPr/>
            </a:pPr>
            <a:r>
              <a:rPr lang="pl-PL" sz="800" u="sng" dirty="0" smtClean="0"/>
              <a:t>Istnieje konieczność ścisłej współpracy między nauczycielami i rodzicami.</a:t>
            </a:r>
          </a:p>
          <a:p>
            <a:pPr marL="171450" indent="-171450" eaLnBrk="1" hangingPunct="1">
              <a:lnSpc>
                <a:spcPct val="80000"/>
              </a:lnSpc>
              <a:defRPr/>
            </a:pPr>
            <a:endParaRPr lang="pl-PL" sz="800" b="1" dirty="0" smtClean="0"/>
          </a:p>
          <a:p>
            <a:pPr marL="171450" indent="-171450" eaLnBrk="1" hangingPunct="1">
              <a:lnSpc>
                <a:spcPct val="80000"/>
              </a:lnSpc>
              <a:defRPr/>
            </a:pPr>
            <a:r>
              <a:rPr lang="pl-PL" dirty="0" smtClean="0"/>
              <a:t>Dziubińska, R. (2010).</a:t>
            </a:r>
            <a:r>
              <a:rPr lang="pl-PL" b="1" dirty="0" smtClean="0"/>
              <a:t> </a:t>
            </a:r>
            <a:r>
              <a:rPr lang="pl-PL" i="1" dirty="0" smtClean="0"/>
              <a:t>Model pracy z uczniem niewidomym lub słabo. </a:t>
            </a:r>
            <a:r>
              <a:rPr lang="pl-PL" dirty="0" smtClean="0"/>
              <a:t>s.83-84. W: Materiały szkoleniowe: Podniesienie efektywności kształcenia uczniów ze specjalnymi potrzebami edukacyjnymi. Część II.</a:t>
            </a:r>
            <a:endParaRPr lang="pl-PL" b="1" dirty="0" smtClean="0"/>
          </a:p>
          <a:p>
            <a:pPr marL="171450" indent="-171450" eaLnBrk="1" hangingPunct="1">
              <a:lnSpc>
                <a:spcPct val="80000"/>
              </a:lnSpc>
              <a:defRPr/>
            </a:pPr>
            <a:endParaRPr lang="pl-PL" sz="800" b="1" dirty="0" smtClean="0"/>
          </a:p>
          <a:p>
            <a:pPr marL="171450" indent="-171450" eaLnBrk="1" hangingPunct="1">
              <a:lnSpc>
                <a:spcPct val="80000"/>
              </a:lnSpc>
              <a:defRPr/>
            </a:pPr>
            <a:endParaRPr lang="pl-PL" sz="800" b="1" dirty="0" smtClean="0"/>
          </a:p>
          <a:p>
            <a:pPr marL="171450" indent="-171450" eaLnBrk="1" hangingPunct="1">
              <a:lnSpc>
                <a:spcPct val="80000"/>
              </a:lnSpc>
              <a:defRPr/>
            </a:pPr>
            <a:r>
              <a:rPr lang="pl-PL" sz="800" b="1" dirty="0" smtClean="0"/>
              <a:t>Dostosowanie otoczenia, rodzaj pomocy:</a:t>
            </a:r>
          </a:p>
          <a:p>
            <a:pPr marL="171450" indent="-171450" eaLnBrk="1" hangingPunct="1">
              <a:lnSpc>
                <a:spcPct val="80000"/>
              </a:lnSpc>
              <a:defRPr/>
            </a:pPr>
            <a:r>
              <a:rPr lang="pl-PL" sz="800" u="sng" dirty="0" smtClean="0"/>
              <a:t>Trudności i ograniczenia uczniów niewidomych lub słabo widzących można w znacznym stopniu złagodzić lub usunąć przez:</a:t>
            </a:r>
          </a:p>
          <a:p>
            <a:pPr marL="171450" indent="-171450" eaLnBrk="1" hangingPunct="1">
              <a:lnSpc>
                <a:spcPct val="80000"/>
              </a:lnSpc>
              <a:buFontTx/>
              <a:buChar char="•"/>
              <a:defRPr/>
            </a:pPr>
            <a:r>
              <a:rPr lang="pl-PL" sz="800" dirty="0" smtClean="0"/>
              <a:t>Zaopatrzenie ich w odpowiednie </a:t>
            </a:r>
            <a:r>
              <a:rPr lang="pl-PL" sz="800" u="sng" dirty="0" smtClean="0">
                <a:effectLst>
                  <a:outerShdw blurRad="38100" dist="38100" dir="2700000" algn="tl">
                    <a:srgbClr val="C0C0C0"/>
                  </a:outerShdw>
                </a:effectLst>
              </a:rPr>
              <a:t>pomoce optyczne i </a:t>
            </a:r>
            <a:r>
              <a:rPr lang="pl-PL" sz="800" u="sng" dirty="0" err="1" smtClean="0">
                <a:effectLst>
                  <a:outerShdw blurRad="38100" dist="38100" dir="2700000" algn="tl">
                    <a:srgbClr val="C0C0C0"/>
                  </a:outerShdw>
                </a:effectLst>
              </a:rPr>
              <a:t>nieoptyczne</a:t>
            </a:r>
            <a:r>
              <a:rPr lang="pl-PL" sz="800" dirty="0" smtClean="0"/>
              <a:t> poprawiające zdolność ich widzenia.</a:t>
            </a:r>
          </a:p>
          <a:p>
            <a:pPr marL="171450" indent="-171450" eaLnBrk="1" hangingPunct="1">
              <a:lnSpc>
                <a:spcPct val="80000"/>
              </a:lnSpc>
              <a:buFontTx/>
              <a:buChar char="•"/>
              <a:defRPr/>
            </a:pPr>
            <a:r>
              <a:rPr lang="pl-PL" sz="800" dirty="0" smtClean="0"/>
              <a:t>Wyposażenie klasy w </a:t>
            </a:r>
            <a:r>
              <a:rPr lang="pl-PL" sz="800" u="sng" dirty="0" smtClean="0">
                <a:effectLst>
                  <a:outerShdw blurRad="38100" dist="38100" dir="2700000" algn="tl">
                    <a:srgbClr val="C0C0C0"/>
                  </a:outerShdw>
                </a:effectLst>
              </a:rPr>
              <a:t>nowoczesny sprzęt elektroniczny</a:t>
            </a:r>
            <a:r>
              <a:rPr lang="pl-PL" sz="800" dirty="0" smtClean="0"/>
              <a:t> ułatwiający pracę uczniowi niewidomemu lub słabo widzącemu (np. drukarka laserowa, drukarka brajlowska z oprogramowaniem drukującym wypukłe rysunki, skaner i oprogramowanie rozpoznające druk zwykły i pismo brajla, stacjonarny i komputerowy powiększalnik elektroniczny, program powiększający obraz wyświetlony na ekranie, który jest wzbogacony o moduł udźwiękawiający, syntezator mowy, oprogramowanie użytkowe i edukacyjne, dostosowane do potrzeb uczniów z wadą wzroku).</a:t>
            </a:r>
          </a:p>
          <a:p>
            <a:pPr marL="171450" indent="-171450" eaLnBrk="1" hangingPunct="1">
              <a:lnSpc>
                <a:spcPct val="80000"/>
              </a:lnSpc>
              <a:buFontTx/>
              <a:buChar char="•"/>
              <a:defRPr/>
            </a:pPr>
            <a:r>
              <a:rPr lang="pl-PL" sz="800" dirty="0" smtClean="0"/>
              <a:t>Zastosowanie </a:t>
            </a:r>
            <a:r>
              <a:rPr lang="pl-PL" sz="800" u="sng" dirty="0" smtClean="0">
                <a:effectLst>
                  <a:outerShdw blurRad="38100" dist="38100" dir="2700000" algn="tl">
                    <a:srgbClr val="C0C0C0"/>
                  </a:outerShdw>
                </a:effectLst>
              </a:rPr>
              <a:t>właściwego oświetlenia</a:t>
            </a:r>
            <a:r>
              <a:rPr lang="pl-PL" sz="800" dirty="0" smtClean="0"/>
              <a:t> ogólnego, niektórzy uczniowie słabo widzący mogą potrzebować dodatkowego oświetlenia na stanowisku pracy (np. lampa z regulowanym ramieniem, z regulowanym natężeniem światła i kloszem zapobiegającym oślepieniu), zainstalowanie w oknach żaluzji, rolet czy zasłon.</a:t>
            </a:r>
          </a:p>
          <a:p>
            <a:pPr marL="171450" indent="-171450" eaLnBrk="1" hangingPunct="1">
              <a:lnSpc>
                <a:spcPct val="80000"/>
              </a:lnSpc>
              <a:buFontTx/>
              <a:buChar char="•"/>
              <a:defRPr/>
            </a:pPr>
            <a:r>
              <a:rPr lang="pl-PL" sz="800" dirty="0" smtClean="0"/>
              <a:t>Zapewnienie </a:t>
            </a:r>
            <a:r>
              <a:rPr lang="pl-PL" sz="800" u="sng" dirty="0" smtClean="0">
                <a:effectLst>
                  <a:outerShdw blurRad="38100" dist="38100" dir="2700000" algn="tl">
                    <a:srgbClr val="C0C0C0"/>
                  </a:outerShdw>
                </a:effectLst>
              </a:rPr>
              <a:t>kontrastów barwnych</a:t>
            </a:r>
            <a:r>
              <a:rPr lang="pl-PL" sz="800" dirty="0" smtClean="0"/>
              <a:t> na stanowisku pracy ucznia dla zapewnienia lepszej orientacji (np. kolor blatu stolika powinien kontrastować z kolorami elementów występujących przy wykonywaniu różnych prac albo nakleić taśmę w kolorze kontrastowym lub przybić listwę na brzegach stolika), tablica powinna być kontrastowa do elementu piszącego (np. czarna, matowa, a kreda biała), drzwi w kolorze kontrastowym w stosunku do ścian, a klamka w stosunku do drzwi, kontrastujące z tłem wyłączniki prądu, kolorowe elementy w łazience.</a:t>
            </a:r>
          </a:p>
          <a:p>
            <a:pPr marL="171450" indent="-171450" eaLnBrk="1" hangingPunct="1">
              <a:lnSpc>
                <a:spcPct val="80000"/>
              </a:lnSpc>
              <a:buFontTx/>
              <a:buChar char="•"/>
              <a:defRPr/>
            </a:pPr>
            <a:r>
              <a:rPr lang="pl-PL" sz="800" dirty="0" smtClean="0"/>
              <a:t>Wprowadzenie </a:t>
            </a:r>
            <a:r>
              <a:rPr lang="pl-PL" sz="800" u="sng" dirty="0" smtClean="0">
                <a:effectLst>
                  <a:outerShdw blurRad="38100" dist="38100" dir="2700000" algn="tl">
                    <a:srgbClr val="C0C0C0"/>
                  </a:outerShdw>
                </a:effectLst>
              </a:rPr>
              <a:t>oznaczeń na ciągach komunikacyjnych</a:t>
            </a:r>
            <a:r>
              <a:rPr lang="pl-PL" sz="800" dirty="0" smtClean="0"/>
              <a:t>, uczniom słabo widzącym pomaga, gdy pierwszy i ostatni stopień schodów oznaczony jest kontrastowym kolorem (np. przykleić żółty pasek), ważne jest również, by poręcze przy schodach były wygodne, a ich kolor kontrastował ze ścianami, na podłogach pomocne mogą się okazać tzw. „szlaki komunikacyjne” utworzone przez zastosowanie innego rodzaju faktury czy innego koloru, na dużych przeszklonych powierzchniach (np. drzwiach) na wysokości oczu nakleić lub namalować wyraźny element graficzny, stosować powiększone numery klas lekcyjnych i inne napisy najlepiej umieszczone na poziomie wzroku.</a:t>
            </a:r>
          </a:p>
          <a:p>
            <a:pPr marL="171450" indent="-171450" eaLnBrk="1" hangingPunct="1">
              <a:lnSpc>
                <a:spcPct val="80000"/>
              </a:lnSpc>
              <a:buFontTx/>
              <a:buChar char="•"/>
              <a:defRPr/>
            </a:pPr>
            <a:r>
              <a:rPr lang="pl-PL" sz="800" dirty="0" smtClean="0"/>
              <a:t>Zachowanie </a:t>
            </a:r>
            <a:r>
              <a:rPr lang="pl-PL" sz="800" u="sng" dirty="0" smtClean="0"/>
              <a:t>stałego porządku w otoczeniu</a:t>
            </a:r>
            <a:r>
              <a:rPr lang="pl-PL" sz="800" dirty="0" smtClean="0"/>
              <a:t> ucznia (np. krzesła powinny być dosunięte do stolików, szuflady i drzwiczki szafek zamknięte), drzwi wejściowe albo zawsze zamknięte albo całkowicie otwarte, należy informować ucznia o każdej zmianie.</a:t>
            </a:r>
          </a:p>
          <a:p>
            <a:pPr marL="171450" indent="-171450" eaLnBrk="1" hangingPunct="1">
              <a:lnSpc>
                <a:spcPct val="80000"/>
              </a:lnSpc>
              <a:defRPr/>
            </a:pPr>
            <a:endParaRPr lang="pl-PL" dirty="0" smtClean="0">
              <a:effectLst>
                <a:outerShdw blurRad="38100" dist="38100" dir="2700000" algn="tl">
                  <a:srgbClr val="C0C0C0"/>
                </a:outerShdw>
              </a:effectLst>
            </a:endParaRPr>
          </a:p>
          <a:p>
            <a:pPr marL="171450" indent="-171450" eaLnBrk="1" hangingPunct="1">
              <a:lnSpc>
                <a:spcPct val="80000"/>
              </a:lnSpc>
              <a:defRPr/>
            </a:pPr>
            <a:r>
              <a:rPr lang="pl-PL" dirty="0" smtClean="0">
                <a:effectLst>
                  <a:outerShdw blurRad="38100" dist="38100" dir="2700000" algn="tl">
                    <a:srgbClr val="C0C0C0"/>
                  </a:outerShdw>
                </a:effectLst>
              </a:rPr>
              <a:t>Dziubińska, R. (2010).</a:t>
            </a:r>
            <a:r>
              <a:rPr lang="pl-PL" b="1" dirty="0" smtClean="0">
                <a:effectLst>
                  <a:outerShdw blurRad="38100" dist="38100" dir="2700000" algn="tl">
                    <a:srgbClr val="C0C0C0"/>
                  </a:outerShdw>
                </a:effectLst>
              </a:rPr>
              <a:t> </a:t>
            </a:r>
            <a:r>
              <a:rPr lang="pl-PL" i="1" dirty="0" smtClean="0">
                <a:effectLst>
                  <a:outerShdw blurRad="38100" dist="38100" dir="2700000" algn="tl">
                    <a:srgbClr val="C0C0C0"/>
                  </a:outerShdw>
                </a:effectLst>
              </a:rPr>
              <a:t>Model pracy z uczniem niewidomym lub słabo. </a:t>
            </a:r>
            <a:r>
              <a:rPr lang="pl-PL" dirty="0" smtClean="0">
                <a:effectLst>
                  <a:outerShdw blurRad="38100" dist="38100" dir="2700000" algn="tl">
                    <a:srgbClr val="C0C0C0"/>
                  </a:outerShdw>
                </a:effectLst>
              </a:rPr>
              <a:t>s.86-87. W: Materiały szkoleniowe: Podniesienie efektywności kształcenia uczniów ze specjalnymi potrzebami edukacyjnymi. Część II.</a:t>
            </a:r>
            <a:endParaRPr lang="pl-PL" b="1" dirty="0" smtClean="0">
              <a:effectLst>
                <a:outerShdw blurRad="38100" dist="38100" dir="2700000" algn="tl">
                  <a:srgbClr val="C0C0C0"/>
                </a:outerShdw>
              </a:effectLst>
            </a:endParaRPr>
          </a:p>
          <a:p>
            <a:pPr marL="171450" indent="-171450" eaLnBrk="1" hangingPunct="1">
              <a:lnSpc>
                <a:spcPct val="80000"/>
              </a:lnSpc>
              <a:defRPr/>
            </a:pPr>
            <a:endParaRPr lang="pl-PL" sz="800" b="1" dirty="0" smtClean="0">
              <a:effectLst>
                <a:outerShdw blurRad="38100" dist="38100" dir="2700000" algn="tl">
                  <a:srgbClr val="C0C0C0"/>
                </a:outerShdw>
              </a:effectLst>
            </a:endParaRPr>
          </a:p>
          <a:p>
            <a:pPr marL="171450" indent="-171450" eaLnBrk="1" hangingPunct="1">
              <a:lnSpc>
                <a:spcPct val="80000"/>
              </a:lnSpc>
              <a:defRPr/>
            </a:pPr>
            <a:r>
              <a:rPr lang="pl-PL" sz="800" b="1" dirty="0" smtClean="0">
                <a:effectLst>
                  <a:outerShdw blurRad="38100" dist="38100" dir="2700000" algn="tl">
                    <a:srgbClr val="C0C0C0"/>
                  </a:outerShdw>
                </a:effectLst>
              </a:rPr>
              <a:t>2.</a:t>
            </a:r>
            <a:r>
              <a:rPr lang="pl-PL" sz="800" dirty="0" smtClean="0"/>
              <a:t> </a:t>
            </a:r>
            <a:r>
              <a:rPr lang="pl-PL" sz="800" b="1" dirty="0" smtClean="0">
                <a:effectLst>
                  <a:outerShdw blurRad="38100" dist="38100" dir="2700000" algn="tl">
                    <a:srgbClr val="C0C0C0"/>
                  </a:outerShdw>
                </a:effectLst>
              </a:rPr>
              <a:t>Określenie warunków utrudniających i ułatwiających rozwój ucznia</a:t>
            </a:r>
          </a:p>
          <a:p>
            <a:pPr marL="171450" indent="-171450" eaLnBrk="1" hangingPunct="1">
              <a:lnSpc>
                <a:spcPct val="80000"/>
              </a:lnSpc>
              <a:defRPr/>
            </a:pPr>
            <a:r>
              <a:rPr lang="pl-PL" sz="800" dirty="0" smtClean="0"/>
              <a:t>Uczeń z wadą wzroku może wykazywać się:</a:t>
            </a:r>
          </a:p>
          <a:p>
            <a:pPr marL="171450" indent="-171450" eaLnBrk="1" hangingPunct="1">
              <a:lnSpc>
                <a:spcPct val="80000"/>
              </a:lnSpc>
              <a:buFontTx/>
              <a:buChar char="•"/>
              <a:defRPr/>
            </a:pPr>
            <a:r>
              <a:rPr lang="pl-PL" sz="800" dirty="0" smtClean="0"/>
              <a:t>dobrym poziomem intelektualnym i wiedzą, przygotowaniem do lekcji, komunikatywnością, pracowitością, aktywnością, ambicją, dobrą koncentracją, systematycznością, dobrą koordynacją wzrokowo-ruchową (słabo widzący), dobrą pamięć. Te korzystne cechy będą jego siłą napędową w osiąganiu celów edukacyjnych przy realizacji programu.</a:t>
            </a:r>
          </a:p>
          <a:p>
            <a:pPr marL="171450" indent="-171450" eaLnBrk="1" hangingPunct="1">
              <a:lnSpc>
                <a:spcPct val="80000"/>
              </a:lnSpc>
              <a:buFontTx/>
              <a:buChar char="•"/>
              <a:defRPr/>
            </a:pPr>
            <a:r>
              <a:rPr lang="pl-PL" sz="800" dirty="0" smtClean="0"/>
              <a:t>Natomiast cechą wyróżniającą w sposób negatywny uczniów z wadą wzroku jest szybkość i sprawność pracy na lekcji.</a:t>
            </a:r>
          </a:p>
          <a:p>
            <a:pPr marL="171450" indent="-171450" eaLnBrk="1" hangingPunct="1">
              <a:lnSpc>
                <a:spcPct val="80000"/>
              </a:lnSpc>
              <a:buFontTx/>
              <a:buChar char="•"/>
              <a:defRPr/>
            </a:pPr>
            <a:r>
              <a:rPr lang="pl-PL" sz="800" dirty="0" smtClean="0"/>
              <a:t>Niezwykle ważnym elementem w rehabilitacji u dziecka niewidomego jest usprawnienie manualne. Znane jest powiedzenie, że </a:t>
            </a:r>
            <a:r>
              <a:rPr lang="pl-PL" sz="800" u="sng" dirty="0" smtClean="0"/>
              <a:t>„ręce są oczami niewidomego</a:t>
            </a:r>
            <a:r>
              <a:rPr lang="pl-PL" sz="800" dirty="0" smtClean="0"/>
              <a:t>”. Rzeczywiście, sprawne ręce nie tylko pomagają w czynnościach codziennych, ale są także „narzędziem poznawczym”. </a:t>
            </a:r>
            <a:r>
              <a:rPr lang="pl-PL" sz="800" u="sng" dirty="0" smtClean="0"/>
              <a:t>Dziecko należy tak stymulować, aby wykształcić w nim potrzebę posługiwania się rękoma</a:t>
            </a:r>
            <a:r>
              <a:rPr lang="pl-PL" sz="800" dirty="0" smtClean="0"/>
              <a:t>.</a:t>
            </a:r>
          </a:p>
          <a:p>
            <a:pPr marL="171450" indent="-171450" eaLnBrk="1" hangingPunct="1">
              <a:lnSpc>
                <a:spcPct val="80000"/>
              </a:lnSpc>
              <a:buFontTx/>
              <a:buChar char="•"/>
              <a:defRPr/>
            </a:pPr>
            <a:r>
              <a:rPr lang="pl-PL" sz="800" dirty="0" smtClean="0"/>
              <a:t>Ograniczenie spostrzegania wzrokowego może mieć </a:t>
            </a:r>
            <a:r>
              <a:rPr lang="pl-PL" sz="800" u="sng" dirty="0" smtClean="0"/>
              <a:t>negatywny</a:t>
            </a:r>
            <a:r>
              <a:rPr lang="pl-PL" sz="800" dirty="0" smtClean="0"/>
              <a:t> wpływ na rozwój motoryczny i na działanie praktyczne u dzieci słabo widzących, a także może negatywnie wpływać na poruszanie się i inne formy lokomocji.</a:t>
            </a:r>
          </a:p>
          <a:p>
            <a:pPr marL="171450" indent="-171450" eaLnBrk="1" hangingPunct="1">
              <a:lnSpc>
                <a:spcPct val="80000"/>
              </a:lnSpc>
              <a:buFontTx/>
              <a:buChar char="•"/>
              <a:defRPr/>
            </a:pPr>
            <a:r>
              <a:rPr lang="pl-PL" sz="800" dirty="0" smtClean="0"/>
              <a:t>U dzieci całkowicie niewidomych, z powodu braku koordynacji wzrokowo-ruchowej, mogą pojawić się </a:t>
            </a:r>
            <a:r>
              <a:rPr lang="pl-PL" sz="800" u="sng" dirty="0" smtClean="0"/>
              <a:t>zaburzenia w rozwoju motorycznym</a:t>
            </a:r>
            <a:r>
              <a:rPr lang="pl-PL" sz="800" dirty="0" smtClean="0"/>
              <a:t>. Wiele z tych dzieci ma nieprawidłowo rozwinięty aparat motoryczny, charakteryzujący się licznymi wadami postawy, znacznymi opóźnieniami w rozwoju manipulacji i lokomocji oraz mniejszą ogólną aktywnością ruchową. Bardzo często można spotkać u nich tzw. </a:t>
            </a:r>
            <a:r>
              <a:rPr lang="pl-PL" sz="800" dirty="0" err="1" smtClean="0"/>
              <a:t>blindyzmy</a:t>
            </a:r>
            <a:r>
              <a:rPr lang="pl-PL" sz="800" dirty="0" smtClean="0"/>
              <a:t> (np. mrużenie powiek) , stereotypowe, bezcelowe ruchy i czynności, jak np. kiwanie się, chodzenie na sztywnych nogach, itp.</a:t>
            </a:r>
          </a:p>
          <a:p>
            <a:pPr marL="171450" indent="-171450" eaLnBrk="1" hangingPunct="1">
              <a:lnSpc>
                <a:spcPct val="80000"/>
              </a:lnSpc>
              <a:defRPr/>
            </a:pPr>
            <a:r>
              <a:rPr lang="pl-PL" sz="800" dirty="0" smtClean="0"/>
              <a:t>Nauczyciel musi zwrócić uwagę i na aspekt domu rodzinnego i środowiska, w jakim przebywa uczeń z dysfunkcją wzroku (czy panuje w nim odpowiednia atmosfera, pomoc i wsparcie działań szkoły).</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4B7CB279-EF14-4B7A-B387-D2EC3B552654}" type="slidenum">
              <a:rPr lang="pl-PL" smtClean="0"/>
              <a:pPr/>
              <a:t>54</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FD8794E7-E382-45B1-AE02-FC7067FC31D8}" type="slidenum">
              <a:rPr lang="pl-PL" sz="1200">
                <a:latin typeface="+mn-lt"/>
              </a:rPr>
              <a:pPr algn="r" fontAlgn="auto">
                <a:spcBef>
                  <a:spcPts val="0"/>
                </a:spcBef>
                <a:spcAft>
                  <a:spcPts val="0"/>
                </a:spcAft>
                <a:defRPr/>
              </a:pPr>
              <a:t>54</a:t>
            </a:fld>
            <a:endParaRPr lang="pl-PL" sz="1200">
              <a:latin typeface="+mn-lt"/>
            </a:endParaRPr>
          </a:p>
        </p:txBody>
      </p:sp>
      <p:sp>
        <p:nvSpPr>
          <p:cNvPr id="168964"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normAutofit/>
          </a:bodyPr>
          <a:lstStyle/>
          <a:p>
            <a:pPr eaLnBrk="1" hangingPunct="1">
              <a:defRPr/>
            </a:pPr>
            <a:r>
              <a:rPr lang="pl-PL" dirty="0" smtClean="0">
                <a:effectLst>
                  <a:outerShdw blurRad="38100" dist="38100" dir="2700000" algn="tl">
                    <a:srgbClr val="C0C0C0"/>
                  </a:outerShdw>
                </a:effectLst>
              </a:rPr>
              <a:t>Dziubińska, R. (2010).</a:t>
            </a:r>
            <a:r>
              <a:rPr lang="pl-PL" b="1" dirty="0" smtClean="0">
                <a:effectLst>
                  <a:outerShdw blurRad="38100" dist="38100" dir="2700000" algn="tl">
                    <a:srgbClr val="C0C0C0"/>
                  </a:outerShdw>
                </a:effectLst>
              </a:rPr>
              <a:t> </a:t>
            </a:r>
            <a:r>
              <a:rPr lang="pl-PL" i="1" dirty="0" smtClean="0">
                <a:effectLst>
                  <a:outerShdw blurRad="38100" dist="38100" dir="2700000" algn="tl">
                    <a:srgbClr val="C0C0C0"/>
                  </a:outerShdw>
                </a:effectLst>
              </a:rPr>
              <a:t>Model pracy z uczniem niewidomym lub słabo widzącym. </a:t>
            </a:r>
          </a:p>
          <a:p>
            <a:pPr eaLnBrk="1" hangingPunct="1">
              <a:defRPr/>
            </a:pPr>
            <a:r>
              <a:rPr lang="pl-PL" dirty="0" smtClean="0">
                <a:effectLst>
                  <a:outerShdw blurRad="38100" dist="38100" dir="2700000" algn="tl">
                    <a:srgbClr val="C0C0C0"/>
                  </a:outerShdw>
                </a:effectLst>
              </a:rPr>
              <a:t>W: Materiały szkoleniowe: Podniesienie efektywności kształcenia uczniów ze specjalnymi potrzebami edukacyjnymi. Część II.</a:t>
            </a:r>
            <a:endParaRPr lang="pl-PL" b="1" dirty="0" smtClean="0">
              <a:effectLst>
                <a:outerShdw blurRad="38100" dist="38100" dir="2700000" algn="tl">
                  <a:srgbClr val="C0C0C0"/>
                </a:outerShdw>
              </a:effectLst>
            </a:endParaRPr>
          </a:p>
          <a:p>
            <a:pPr eaLnBrk="1" hangingPunct="1">
              <a:defRPr/>
            </a:pPr>
            <a:endParaRPr lang="pl-PL" b="1" dirty="0" smtClean="0">
              <a:effectLst>
                <a:outerShdw blurRad="38100" dist="38100" dir="2700000" algn="tl">
                  <a:srgbClr val="C0C0C0"/>
                </a:outerShdw>
              </a:effectLst>
            </a:endParaRPr>
          </a:p>
          <a:p>
            <a:pPr eaLnBrk="1" hangingPunct="1">
              <a:defRPr/>
            </a:pPr>
            <a:r>
              <a:rPr lang="pl-PL" b="1" dirty="0" smtClean="0">
                <a:effectLst>
                  <a:outerShdw blurRad="38100" dist="38100" dir="2700000" algn="tl">
                    <a:srgbClr val="C0C0C0"/>
                  </a:outerShdw>
                </a:effectLst>
              </a:rPr>
              <a:t>Arkusz diagnostyczno-obserwacyjny</a:t>
            </a:r>
            <a:r>
              <a:rPr lang="pl-PL" i="1" dirty="0" smtClean="0"/>
              <a:t> </a:t>
            </a:r>
            <a:r>
              <a:rPr lang="pl-PL" dirty="0" smtClean="0"/>
              <a:t>jest narzędziem diagnostycznym, opracowanym przez </a:t>
            </a:r>
            <a:r>
              <a:rPr lang="pl-PL" dirty="0" err="1" smtClean="0"/>
              <a:t>tyflopsychologa</a:t>
            </a:r>
            <a:r>
              <a:rPr lang="pl-PL" dirty="0" smtClean="0"/>
              <a:t> E. Koźmińską</a:t>
            </a:r>
          </a:p>
          <a:p>
            <a:pPr eaLnBrk="1" hangingPunct="1">
              <a:buFontTx/>
              <a:buChar char="•"/>
              <a:defRPr/>
            </a:pPr>
            <a:r>
              <a:rPr lang="pl-PL" dirty="0" smtClean="0"/>
              <a:t>obejmuje ocenę zachowań ucznia (np. stara się porządnie pracować w szkole i porządnie odrabiać lekcje, potrafi długo pracować nad jedną rzeczą, prace doprowadza do końca (nawet gdy natrafia na trudności), przejawia ambicje, usiłuje spełniać wymagania nauczycieli dotyczące zachowania i nauki, zależy mu na otrzymywaniu dobrych ocen, samodzielny w pracy, lubi samodzielnie pokonywać problemy szkolne, jest aktywny intelektualnie, często zadaje pytania, zabiera głos w dyskusji, lubi brać udział w zajęciach wymagających wysiłku intelektualnego, jest refleksyjny, analizuje swoje postępowanie). </a:t>
            </a:r>
          </a:p>
          <a:p>
            <a:pPr eaLnBrk="1" hangingPunct="1">
              <a:defRPr/>
            </a:pPr>
            <a:r>
              <a:rPr lang="pl-PL" b="1" dirty="0" smtClean="0">
                <a:effectLst>
                  <a:outerShdw blurRad="38100" dist="38100" dir="2700000" algn="tl">
                    <a:srgbClr val="C0C0C0"/>
                  </a:outerShdw>
                </a:effectLst>
              </a:rPr>
              <a:t>Nauczyciel tworząc narzędzia diagnostyczne</a:t>
            </a:r>
            <a:r>
              <a:rPr lang="pl-PL" dirty="0" smtClean="0"/>
              <a:t> </a:t>
            </a:r>
          </a:p>
          <a:p>
            <a:pPr eaLnBrk="1" hangingPunct="1">
              <a:buFontTx/>
              <a:buChar char="•"/>
              <a:defRPr/>
            </a:pPr>
            <a:r>
              <a:rPr lang="pl-PL" dirty="0" smtClean="0"/>
              <a:t>może posłużyć się przez siebie skonstruowanymi arkuszami diagnostycznymi badającymi np. motywacje do nauki szkolnej, uspołecznienie, zaburzenia zachowania itd. </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p:spPr>
        <p:txBody>
          <a:bodyPr/>
          <a:lstStyle/>
          <a:p>
            <a:fld id="{D7950BE2-0A1C-4847-9E1C-690769CAF74F}" type="slidenum">
              <a:rPr lang="pl-PL" smtClean="0"/>
              <a:pPr/>
              <a:t>55</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CD2619C1-A6D1-4BEC-9CAE-6F657D584813}" type="slidenum">
              <a:rPr lang="pl-PL" sz="1200">
                <a:latin typeface="+mn-lt"/>
              </a:rPr>
              <a:pPr algn="r" fontAlgn="auto">
                <a:spcBef>
                  <a:spcPts val="0"/>
                </a:spcBef>
                <a:spcAft>
                  <a:spcPts val="0"/>
                </a:spcAft>
                <a:defRPr/>
              </a:pPr>
              <a:t>55</a:t>
            </a:fld>
            <a:endParaRPr lang="pl-PL" sz="1200">
              <a:latin typeface="+mn-lt"/>
            </a:endParaRPr>
          </a:p>
        </p:txBody>
      </p:sp>
      <p:sp>
        <p:nvSpPr>
          <p:cNvPr id="169988"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normAutofit/>
          </a:bodyPr>
          <a:lstStyle/>
          <a:p>
            <a:pPr eaLnBrk="1" hangingPunct="1">
              <a:lnSpc>
                <a:spcPct val="80000"/>
              </a:lnSpc>
              <a:defRPr/>
            </a:pPr>
            <a:r>
              <a:rPr lang="pl-PL" dirty="0" smtClean="0"/>
              <a:t>Dziubińska, R. (2010).</a:t>
            </a:r>
            <a:r>
              <a:rPr lang="pl-PL" b="1" dirty="0" smtClean="0"/>
              <a:t> </a:t>
            </a:r>
            <a:r>
              <a:rPr lang="pl-PL" i="1" dirty="0" smtClean="0"/>
              <a:t>Model pracy z uczniem niewidomym lub słabo widzącym. </a:t>
            </a:r>
          </a:p>
          <a:p>
            <a:pPr eaLnBrk="1" hangingPunct="1">
              <a:lnSpc>
                <a:spcPct val="80000"/>
              </a:lnSpc>
              <a:defRPr/>
            </a:pPr>
            <a:r>
              <a:rPr lang="pl-PL" dirty="0" smtClean="0"/>
              <a:t> W: Materiały szkoleniowe: Podniesienie efektywności kształcenia uczniów ze specjalnymi potrzebami edukacyjnymi. Część II.</a:t>
            </a:r>
            <a:endParaRPr lang="pl-PL" b="1" dirty="0" smtClean="0"/>
          </a:p>
          <a:p>
            <a:pPr eaLnBrk="1" hangingPunct="1">
              <a:lnSpc>
                <a:spcPct val="80000"/>
              </a:lnSpc>
              <a:defRPr/>
            </a:pPr>
            <a:endParaRPr lang="pl-PL" sz="800" dirty="0" smtClean="0"/>
          </a:p>
          <a:p>
            <a:pPr eaLnBrk="1" hangingPunct="1">
              <a:lnSpc>
                <a:spcPct val="80000"/>
              </a:lnSpc>
              <a:buFontTx/>
              <a:buChar char="•"/>
              <a:defRPr/>
            </a:pPr>
            <a:r>
              <a:rPr lang="pl-PL" sz="800" dirty="0" smtClean="0"/>
              <a:t>Zaburzenie wzroku w szczególny sposób utrudnia, a niekiedy uniemożliwia dostęp i wykorzystanie informacji, zwłaszcza przekazywanych w formie słowa pisanego, graficznych prezentacji i symboli. </a:t>
            </a:r>
          </a:p>
          <a:p>
            <a:pPr eaLnBrk="1" hangingPunct="1">
              <a:lnSpc>
                <a:spcPct val="80000"/>
              </a:lnSpc>
              <a:buFontTx/>
              <a:buChar char="•"/>
              <a:defRPr/>
            </a:pPr>
            <a:r>
              <a:rPr lang="pl-PL" sz="800" dirty="0" smtClean="0"/>
              <a:t>Dlatego też </a:t>
            </a:r>
            <a:r>
              <a:rPr lang="pl-PL" sz="800" u="sng" dirty="0" smtClean="0"/>
              <a:t>konieczne jest dokonywanie odpowiednich adaptacji informacji zawartych w przekazie pisemnym z wykorzystaniem alternatywnych materiałów czytelniczych i stosowanie specjalistycznych pomocy informatycznych</a:t>
            </a:r>
            <a:r>
              <a:rPr lang="pl-PL" sz="800" dirty="0" smtClean="0"/>
              <a:t>.</a:t>
            </a:r>
          </a:p>
          <a:p>
            <a:pPr eaLnBrk="1" hangingPunct="1">
              <a:lnSpc>
                <a:spcPct val="80000"/>
              </a:lnSpc>
              <a:buFontTx/>
              <a:buChar char="•"/>
              <a:defRPr/>
            </a:pPr>
            <a:r>
              <a:rPr lang="pl-PL" sz="800" dirty="0" smtClean="0"/>
              <a:t>Ważne jest też zapewnienie uczniowi z uszkodzonym wzrokiem </a:t>
            </a:r>
            <a:r>
              <a:rPr lang="pl-PL" sz="800" u="sng" dirty="0" smtClean="0"/>
              <a:t>dostępu do różnych pomocy optycznych i </a:t>
            </a:r>
            <a:r>
              <a:rPr lang="pl-PL" sz="800" u="sng" dirty="0" err="1" smtClean="0"/>
              <a:t>nieoptycznych</a:t>
            </a:r>
            <a:r>
              <a:rPr lang="pl-PL" sz="800" u="sng" dirty="0" smtClean="0"/>
              <a:t> oraz stworzenie możliwości ćwiczenia umiejętności samodzielnego wyboru i używania tych pomocy w zależności od zmiennych warunków otoczenia i stosowania nie tylko w czasie lekcji, ale również w życiu codziennym.</a:t>
            </a:r>
          </a:p>
          <a:p>
            <a:pPr eaLnBrk="1" hangingPunct="1">
              <a:lnSpc>
                <a:spcPct val="80000"/>
              </a:lnSpc>
              <a:buFontTx/>
              <a:buChar char="•"/>
              <a:defRPr/>
            </a:pPr>
            <a:r>
              <a:rPr lang="pl-PL" sz="800" dirty="0" smtClean="0"/>
              <a:t>Nauczyciel pracujący z uczniem niewidomym lub słabo widzącym musi także liczyć się z możliwością występowania u ucznia zachowań takich, jak: </a:t>
            </a:r>
            <a:r>
              <a:rPr lang="pl-PL" sz="800" u="sng" dirty="0" smtClean="0"/>
              <a:t>niechęć do pracy wzrokowej, drażliwość, skrócenie czasu koncentracji, zwiększona męczliwość, zmniejszona ruchliwość, trudności z wykonywaniem czynności życia codziennego.</a:t>
            </a:r>
          </a:p>
          <a:p>
            <a:pPr eaLnBrk="1" hangingPunct="1">
              <a:lnSpc>
                <a:spcPct val="80000"/>
              </a:lnSpc>
              <a:buFontTx/>
              <a:buChar char="•"/>
              <a:defRPr/>
            </a:pPr>
            <a:r>
              <a:rPr lang="pl-PL" sz="800" dirty="0" smtClean="0"/>
              <a:t>Problemem, jaki może wystąpić to </a:t>
            </a:r>
            <a:r>
              <a:rPr lang="pl-PL" sz="800" u="sng" dirty="0" smtClean="0"/>
              <a:t>tempo pracy uczniów z uszkodzonym wzrokiem.</a:t>
            </a:r>
            <a:r>
              <a:rPr lang="pl-PL" sz="800" dirty="0" smtClean="0"/>
              <a:t> Jest ono zwykle wolniejsze, co jest najczęściej wynikiem wolniejszego procesu spostrzegania wzrokowego i stosowania technik dotykowych.</a:t>
            </a:r>
          </a:p>
          <a:p>
            <a:pPr eaLnBrk="1" hangingPunct="1">
              <a:lnSpc>
                <a:spcPct val="80000"/>
              </a:lnSpc>
              <a:buFontTx/>
              <a:buChar char="•"/>
              <a:defRPr/>
            </a:pPr>
            <a:r>
              <a:rPr lang="pl-PL" sz="800" dirty="0" smtClean="0"/>
              <a:t>Dla dziecka z wadą wzroku szczególnie trudne do osiągnięcia są </a:t>
            </a:r>
            <a:r>
              <a:rPr lang="pl-PL" sz="800" u="sng" dirty="0" smtClean="0"/>
              <a:t>pojęcia związane z orientacją przestrzenną</a:t>
            </a:r>
            <a:r>
              <a:rPr lang="pl-PL" sz="800" dirty="0" smtClean="0"/>
              <a:t>, u podstaw której leży zaburzona orientacja w schemacie własnego ciała. Dziecko z dużym ograniczeniem w sprawności ruchowej często pozbawione jest doświadczeń i w konsekwencji ma trudności w rozumieniu i tworzeniu pojęć orientacji przestrzennej, a także innych pojęć matematycznych. To przekłada się na dalsze trudności między innymi w opanowaniu umiejętności czytania i pisania. Nauczyciel powinien dostosować metody i formy pracy do wymagań rozwojowych dziecka i tak zorganizować otoczenie, aby dało ono dziecku możliwości doświadczania przestrzeni (ruchowego, dotykowego, manipulacyjnego) w dostępnym zakresie. Szczególnie ważne jest staranne dobieranie pomocy dydaktycznych.</a:t>
            </a:r>
          </a:p>
          <a:p>
            <a:pPr eaLnBrk="1" hangingPunct="1">
              <a:lnSpc>
                <a:spcPct val="80000"/>
              </a:lnSpc>
              <a:buFontTx/>
              <a:buChar char="•"/>
              <a:defRPr/>
            </a:pPr>
            <a:r>
              <a:rPr lang="pl-PL" sz="800" dirty="0" smtClean="0"/>
              <a:t>Uczniowie niewidomi i słabo widzący mają pewne charakterystyczne trudności w nauce, wynikające z defektu wzroku (np. </a:t>
            </a:r>
            <a:r>
              <a:rPr lang="pl-PL" sz="800" u="sng" dirty="0" smtClean="0"/>
              <a:t>z czytaniem map geograficznych, z niektórymi działami matematyki, z rysunkami przestrzennymi).</a:t>
            </a:r>
          </a:p>
          <a:p>
            <a:pPr eaLnBrk="1" hangingPunct="1">
              <a:lnSpc>
                <a:spcPct val="80000"/>
              </a:lnSpc>
              <a:buFontTx/>
              <a:buChar char="•"/>
              <a:defRPr/>
            </a:pPr>
            <a:r>
              <a:rPr lang="pl-PL" sz="800" dirty="0" smtClean="0"/>
              <a:t>Na zajęciach z fizyki, chemii czy biologii demonstrując różne czynności trzeba zadbać o to, aby uczniowie słabo widzący byli blisko osoby prezentującej, a uczniom niewidomym należy indywidualnie pokazać sposób wykonania danej czynności tak, by mogło sprawdzić to dotykiem.</a:t>
            </a:r>
          </a:p>
          <a:p>
            <a:pPr eaLnBrk="1" hangingPunct="1">
              <a:lnSpc>
                <a:spcPct val="80000"/>
              </a:lnSpc>
              <a:buFontTx/>
              <a:buChar char="•"/>
              <a:defRPr/>
            </a:pPr>
            <a:r>
              <a:rPr lang="pl-PL" sz="800" dirty="0" smtClean="0"/>
              <a:t>Ćwiczenia na geografii, biologii z wykorzystaniem ilustracji i innych materiałów graficznych powinny być dostosowane do możliwości percepcyjnych uczniów z uszkodzonym wzrokiem.</a:t>
            </a:r>
          </a:p>
          <a:p>
            <a:pPr eaLnBrk="1" hangingPunct="1">
              <a:lnSpc>
                <a:spcPct val="80000"/>
              </a:lnSpc>
              <a:buFontTx/>
              <a:buChar char="•"/>
              <a:defRPr/>
            </a:pPr>
            <a:r>
              <a:rPr lang="pl-PL" sz="800" dirty="0" smtClean="0"/>
              <a:t>Uczniom niewidomym należy zapewnić możliwość korzystania z brajlowskich książek i książek mówionych, a uczniom słabo widzącym książek z powiększoną czcionką.</a:t>
            </a:r>
          </a:p>
          <a:p>
            <a:pPr eaLnBrk="1" hangingPunct="1">
              <a:lnSpc>
                <a:spcPct val="80000"/>
              </a:lnSpc>
              <a:buFontTx/>
              <a:buChar char="•"/>
              <a:defRPr/>
            </a:pPr>
            <a:r>
              <a:rPr lang="pl-PL" sz="800" dirty="0" smtClean="0"/>
              <a:t>Na zajęciach z wychowania fizycznego demonstrując różne ćwiczenia fizyczne nauczyciel musi zadbać o to, aby uczniowie słabo widzący byli blisko osoby prezentującej, a uczniom niewidomym należy indywidualnie pokazać sposób wykonywania danych ćwiczeń. Bezwzględnie trzeba przestrzegać zaleceń okulistycznych odnośnie wykonywania niektórych ćwiczeń fizycznych (np. gwałtowne skłony, dynamiczne podskoki itp.). Zalecenia te wynikają z oceny stanu wzroku ucznia i nie przestrzeganie ich może przyśpieszyć proces chorobowy.</a:t>
            </a:r>
          </a:p>
          <a:p>
            <a:pPr eaLnBrk="1" hangingPunct="1">
              <a:lnSpc>
                <a:spcPct val="80000"/>
              </a:lnSpc>
              <a:buFontTx/>
              <a:buChar char="•"/>
              <a:defRPr/>
            </a:pPr>
            <a:r>
              <a:rPr lang="pl-PL" sz="800" dirty="0" smtClean="0"/>
              <a:t>Stanowisko komputerowe dla ucznia niewidomego lub słabo widzącego należy wyposażyć w specjalny program powiększający znaki na ekranie i syntezator mowy. Uczniowie niewidomi mogą dodatkowo posiadać monitor brajlowski. </a:t>
            </a:r>
          </a:p>
          <a:p>
            <a:pPr eaLnBrk="1" hangingPunct="1">
              <a:lnSpc>
                <a:spcPct val="80000"/>
              </a:lnSpc>
              <a:buFontTx/>
              <a:buChar char="•"/>
              <a:defRPr/>
            </a:pPr>
            <a:r>
              <a:rPr lang="pl-PL" sz="800" dirty="0" smtClean="0"/>
              <a:t>W działaniach edukacyjnych i terapeutycznych dla ucznia z wadą wzroku nauczyciel powinien zaplanować intensywny proces poznawania.</a:t>
            </a:r>
          </a:p>
          <a:p>
            <a:pPr eaLnBrk="1" hangingPunct="1">
              <a:lnSpc>
                <a:spcPct val="80000"/>
              </a:lnSpc>
              <a:buFontTx/>
              <a:buChar char="•"/>
              <a:defRPr/>
            </a:pPr>
            <a:r>
              <a:rPr lang="pl-PL" sz="800" dirty="0" smtClean="0"/>
              <a:t>Dzieci niewidome od urodzenia lub słabo widzące mają znaczne opóźnienie w poznawaniu struktur przestrzennych. Orientacja kierunkowa, schemat ciała, orientacja w przestrzeni są często zaburzone. Percepcja organizacji przestrzennej przebiega trudniej i wolniej, ponieważ opiera się na doświadczeniach dotykowych, które nie zapewniają bezpośredniego i całościowego ujmowania układów przestrzennych, a informacje o świecie opierają się w znacznym stopniu na informacjach werbalnych.</a:t>
            </a:r>
          </a:p>
          <a:p>
            <a:pPr eaLnBrk="1" hangingPunct="1">
              <a:lnSpc>
                <a:spcPct val="80000"/>
              </a:lnSpc>
              <a:buFontTx/>
              <a:buChar char="•"/>
              <a:defRPr/>
            </a:pPr>
            <a:r>
              <a:rPr lang="pl-PL" sz="800" dirty="0" smtClean="0"/>
              <a:t>Wiadomo, że brak wzroku u dziecka uniemożliwia naśladownictwo. Stąd słowo ma dla dziecka ogromne znaczenie. Słowo jest jego przewodnikiem w orientacji przestrzennej i innych procesach poznawczych. I dobrze jest, jeśli słowo – opowiadanie ma charakter fotograficzny i kinetyczny.</a:t>
            </a:r>
          </a:p>
          <a:p>
            <a:pPr eaLnBrk="1" hangingPunct="1">
              <a:lnSpc>
                <a:spcPct val="80000"/>
              </a:lnSpc>
              <a:buFontTx/>
              <a:buChar char="•"/>
              <a:defRPr/>
            </a:pPr>
            <a:r>
              <a:rPr lang="pl-PL" sz="800" dirty="0" smtClean="0"/>
              <a:t>Dla ucznia z uszkodzonym analizatorem wzroku pozostałe obszary edukacji i kierunki działań w terapii dydaktycznej są tak samo ważne, gdyż ich działania to rozbudzanie zainteresowań ucznia, doskonalenie mechanizmu podejmowania decyzji.</a:t>
            </a:r>
          </a:p>
          <a:p>
            <a:pPr eaLnBrk="1" hangingPunct="1">
              <a:lnSpc>
                <a:spcPct val="80000"/>
              </a:lnSpc>
              <a:defRPr/>
            </a:pPr>
            <a:r>
              <a:rPr lang="pl-PL" sz="800" b="1" dirty="0" smtClean="0">
                <a:effectLst>
                  <a:outerShdw blurRad="38100" dist="38100" dir="2700000" algn="tl">
                    <a:srgbClr val="C0C0C0"/>
                  </a:outerShdw>
                </a:effectLst>
              </a:rPr>
              <a:t>Pracę pedagogiczną z uczniem niewidomym lub słabo widzącym należy realizować z wykorzystaniem ważnych zasad:</a:t>
            </a:r>
          </a:p>
          <a:p>
            <a:pPr eaLnBrk="1" hangingPunct="1">
              <a:lnSpc>
                <a:spcPct val="80000"/>
              </a:lnSpc>
              <a:buFontTx/>
              <a:buChar char="•"/>
              <a:defRPr/>
            </a:pPr>
            <a:r>
              <a:rPr lang="pl-PL" sz="800" u="sng" dirty="0" smtClean="0"/>
              <a:t>Zasada zapewnienia bezpieczeństwa</a:t>
            </a:r>
            <a:r>
              <a:rPr lang="pl-PL" sz="800" dirty="0" smtClean="0"/>
              <a:t>, życzliwości, akceptacji, tolerancji i zaufania ucznia do nauczyciela.</a:t>
            </a:r>
          </a:p>
          <a:p>
            <a:pPr eaLnBrk="1" hangingPunct="1">
              <a:lnSpc>
                <a:spcPct val="80000"/>
              </a:lnSpc>
              <a:buFontTx/>
              <a:buChar char="•"/>
              <a:defRPr/>
            </a:pPr>
            <a:r>
              <a:rPr lang="pl-PL" sz="800" u="sng" dirty="0" smtClean="0"/>
              <a:t>Zasada indywidualizacji</a:t>
            </a:r>
            <a:r>
              <a:rPr lang="pl-PL" sz="800" dirty="0" smtClean="0"/>
              <a:t> – maksymalna indywidualizacja pracy uwzględniająca możliwości wzrokowe i intelektualne ucznia, jego wolniejsze tempo spostrzegania, poznawania zjawiska, pracy (czytania, pisania), dostosowanie sposobów poznawania rzeczywistości do możliwości ucznia.</a:t>
            </a:r>
          </a:p>
          <a:p>
            <a:pPr eaLnBrk="1" hangingPunct="1">
              <a:lnSpc>
                <a:spcPct val="80000"/>
              </a:lnSpc>
              <a:buFontTx/>
              <a:buChar char="•"/>
              <a:defRPr/>
            </a:pPr>
            <a:r>
              <a:rPr lang="pl-PL" sz="800" u="sng" dirty="0" smtClean="0"/>
              <a:t>Zasada stopniowania trudności</a:t>
            </a:r>
            <a:r>
              <a:rPr lang="pl-PL" sz="800" dirty="0" smtClean="0"/>
              <a:t> – dostosowanie do poziomu sprawności i umiejętności, przechodzenie od zadań prostych do bardziej złożonych. </a:t>
            </a:r>
          </a:p>
          <a:p>
            <a:pPr eaLnBrk="1" hangingPunct="1">
              <a:lnSpc>
                <a:spcPct val="80000"/>
              </a:lnSpc>
              <a:buFontTx/>
              <a:buChar char="•"/>
              <a:defRPr/>
            </a:pPr>
            <a:r>
              <a:rPr lang="pl-PL" sz="800" u="sng" dirty="0" smtClean="0"/>
              <a:t>Zasada korekcji i kompensacji</a:t>
            </a:r>
            <a:r>
              <a:rPr lang="pl-PL" sz="800" dirty="0" smtClean="0"/>
              <a:t> polegająca na tworzeniu mechanizmów kompensacyjnych czyli zastępowaniu wzroku innymi zmysłami, wspieraniu zaburzonej funkcji przez sprawną lub mniej zaburzoną (ćwiczenia powinny być układane tak, aby w ciągu jednostki lekcyjnej były usprawniane wszystkie funkcje).</a:t>
            </a:r>
          </a:p>
          <a:p>
            <a:pPr eaLnBrk="1" hangingPunct="1">
              <a:lnSpc>
                <a:spcPct val="80000"/>
              </a:lnSpc>
              <a:buFontTx/>
              <a:buChar char="•"/>
              <a:defRPr/>
            </a:pPr>
            <a:r>
              <a:rPr lang="pl-PL" sz="800" dirty="0" smtClean="0"/>
              <a:t>Podczas pracy na lekcji </a:t>
            </a:r>
            <a:r>
              <a:rPr lang="pl-PL" sz="800" u="sng" dirty="0" smtClean="0"/>
              <a:t>stosujemy zmienność rodzaju zajęć</a:t>
            </a:r>
            <a:r>
              <a:rPr lang="pl-PL" sz="800" dirty="0" smtClean="0"/>
              <a:t>, ćwiczenia angażujące receptor wzrokowy nie powinny trwać dłużej niż 15 minut.</a:t>
            </a:r>
          </a:p>
          <a:p>
            <a:pPr eaLnBrk="1" hangingPunct="1">
              <a:lnSpc>
                <a:spcPct val="80000"/>
              </a:lnSpc>
              <a:buFontTx/>
              <a:buChar char="•"/>
              <a:defRPr/>
            </a:pPr>
            <a:r>
              <a:rPr lang="pl-PL" sz="800" u="sng" dirty="0" smtClean="0"/>
              <a:t>Zasada kształtowania u ucznia pozytywnej motywacji do nauki</a:t>
            </a:r>
            <a:r>
              <a:rPr lang="pl-PL" sz="800" dirty="0" smtClean="0"/>
              <a:t>, kształtowania wiary we własne siły i umiejętności przezwyciężania trudności (krok po kroku).</a:t>
            </a:r>
          </a:p>
          <a:p>
            <a:pPr eaLnBrk="1" hangingPunct="1">
              <a:lnSpc>
                <a:spcPct val="80000"/>
              </a:lnSpc>
              <a:buFontTx/>
              <a:buChar char="•"/>
              <a:defRPr/>
            </a:pPr>
            <a:r>
              <a:rPr lang="pl-PL" sz="800" u="sng" dirty="0" smtClean="0"/>
              <a:t>Zasada optymizmu pedagogicznego</a:t>
            </a:r>
            <a:r>
              <a:rPr lang="pl-PL" sz="800" dirty="0" smtClean="0"/>
              <a:t> polegająca na wierze we własne możliwości ucznia, dostrzeganiu najdrobniejszych sukcesów, atmosferze sympatii, pozytywnym oddziaływaniu.</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p:spPr>
        <p:txBody>
          <a:bodyPr/>
          <a:lstStyle/>
          <a:p>
            <a:fld id="{43DCBD66-581C-4723-A294-52FAA6E6117D}" type="slidenum">
              <a:rPr lang="pl-PL" smtClean="0"/>
              <a:pPr/>
              <a:t>56</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03185E16-4B69-47B1-9008-149EAC908DB4}" type="slidenum">
              <a:rPr lang="pl-PL" sz="1200">
                <a:latin typeface="+mn-lt"/>
              </a:rPr>
              <a:pPr algn="r" fontAlgn="auto">
                <a:spcBef>
                  <a:spcPts val="0"/>
                </a:spcBef>
                <a:spcAft>
                  <a:spcPts val="0"/>
                </a:spcAft>
                <a:defRPr/>
              </a:pPr>
              <a:t>56</a:t>
            </a:fld>
            <a:endParaRPr lang="pl-PL" sz="1200">
              <a:latin typeface="+mn-lt"/>
            </a:endParaRPr>
          </a:p>
        </p:txBody>
      </p:sp>
      <p:sp>
        <p:nvSpPr>
          <p:cNvPr id="171012"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normAutofit/>
          </a:bodyPr>
          <a:lstStyle/>
          <a:p>
            <a:pPr eaLnBrk="1" hangingPunct="1">
              <a:lnSpc>
                <a:spcPct val="80000"/>
              </a:lnSpc>
              <a:defRPr/>
            </a:pPr>
            <a:r>
              <a:rPr lang="pl-PL" dirty="0" smtClean="0"/>
              <a:t>Dziubińska, R. (2010).</a:t>
            </a:r>
            <a:r>
              <a:rPr lang="pl-PL" b="1" dirty="0" smtClean="0"/>
              <a:t> </a:t>
            </a:r>
            <a:r>
              <a:rPr lang="pl-PL" i="1" dirty="0" smtClean="0"/>
              <a:t>Model pracy z uczniem niewidomym lub słabo widzącym.</a:t>
            </a:r>
          </a:p>
          <a:p>
            <a:pPr eaLnBrk="1" hangingPunct="1">
              <a:lnSpc>
                <a:spcPct val="80000"/>
              </a:lnSpc>
              <a:defRPr/>
            </a:pPr>
            <a:r>
              <a:rPr lang="pl-PL" dirty="0" smtClean="0"/>
              <a:t>W: Materiały szkoleniowe: Podniesienie efektywności kształcenia uczniów ze specjalnymi potrzebami edukacyjnymi. Część II.</a:t>
            </a:r>
            <a:endParaRPr lang="pl-PL" b="1" dirty="0" smtClean="0"/>
          </a:p>
          <a:p>
            <a:pPr eaLnBrk="1" hangingPunct="1">
              <a:lnSpc>
                <a:spcPct val="80000"/>
              </a:lnSpc>
              <a:defRPr/>
            </a:pPr>
            <a:endParaRPr lang="pl-PL" sz="800" b="1" dirty="0" smtClean="0"/>
          </a:p>
          <a:p>
            <a:pPr eaLnBrk="1" hangingPunct="1">
              <a:lnSpc>
                <a:spcPct val="80000"/>
              </a:lnSpc>
              <a:defRPr/>
            </a:pPr>
            <a:r>
              <a:rPr lang="pl-PL" sz="800" b="1" dirty="0" smtClean="0"/>
              <a:t>Organizacja miejsca</a:t>
            </a:r>
          </a:p>
          <a:p>
            <a:pPr eaLnBrk="1" hangingPunct="1">
              <a:lnSpc>
                <a:spcPct val="80000"/>
              </a:lnSpc>
              <a:buFontTx/>
              <a:buChar char="•"/>
              <a:defRPr/>
            </a:pPr>
            <a:r>
              <a:rPr lang="pl-PL" sz="800" dirty="0" smtClean="0"/>
              <a:t>Oświetlenie zgodne z zaleceniami lekarza okulisty (pełne światło, półcień, światło wspomagające).</a:t>
            </a:r>
          </a:p>
          <a:p>
            <a:pPr eaLnBrk="1" hangingPunct="1">
              <a:lnSpc>
                <a:spcPct val="80000"/>
              </a:lnSpc>
              <a:buFontTx/>
              <a:buChar char="•"/>
              <a:defRPr/>
            </a:pPr>
            <a:r>
              <a:rPr lang="pl-PL" sz="800" dirty="0" smtClean="0"/>
              <a:t>Usytuowanie ucznia w klasie – najczęściej w pierwszej ławce z dogodnym dostępem do tablicy.</a:t>
            </a:r>
          </a:p>
          <a:p>
            <a:pPr eaLnBrk="1" hangingPunct="1">
              <a:lnSpc>
                <a:spcPct val="80000"/>
              </a:lnSpc>
              <a:buFontTx/>
              <a:buChar char="•"/>
              <a:defRPr/>
            </a:pPr>
            <a:r>
              <a:rPr lang="pl-PL" sz="800" dirty="0" smtClean="0"/>
              <a:t>Ławka to jednoosobowy stolik z regulacją pulpitu, boki stolika powinny posiadać listwę ochronną, by nie spadały z niego przedmioty i przybory szkolne, rogi stolika powinny być zaokrąglone.</a:t>
            </a:r>
          </a:p>
          <a:p>
            <a:pPr eaLnBrk="1" hangingPunct="1">
              <a:lnSpc>
                <a:spcPct val="80000"/>
              </a:lnSpc>
              <a:buFontTx/>
              <a:buChar char="•"/>
              <a:defRPr/>
            </a:pPr>
            <a:r>
              <a:rPr lang="pl-PL" sz="800" dirty="0" smtClean="0"/>
              <a:t>Należy zorganizować zajęcia orientacyjne tzw. topograficzne – poznanie budynku oraz bliżej i dalej położonych pomieszczeń, rozkład swojej klasy lekcyjnej, usytuowanie mebli, sprzętu itp.</a:t>
            </a:r>
          </a:p>
          <a:p>
            <a:pPr eaLnBrk="1" hangingPunct="1">
              <a:lnSpc>
                <a:spcPct val="80000"/>
              </a:lnSpc>
              <a:buFontTx/>
              <a:buChar char="•"/>
              <a:defRPr/>
            </a:pPr>
            <a:r>
              <a:rPr lang="pl-PL" sz="800" dirty="0" smtClean="0"/>
              <a:t>Należy oznakować wszelkie rogi, kanty, zakręty, schody, gdyż stanowią niebezpieczeństwo dla ucznia słabo widzącego.</a:t>
            </a:r>
          </a:p>
          <a:p>
            <a:pPr eaLnBrk="1" hangingPunct="1">
              <a:lnSpc>
                <a:spcPct val="80000"/>
              </a:lnSpc>
              <a:buFontTx/>
              <a:buChar char="•"/>
              <a:defRPr/>
            </a:pPr>
            <a:r>
              <a:rPr lang="pl-PL" sz="800" dirty="0" smtClean="0"/>
              <a:t>Pomoce optyczne – najczęściej to są szkła optyczne, lupa, liniały optyczne, folie pryzmatyczne, </a:t>
            </a:r>
            <a:r>
              <a:rPr lang="pl-PL" sz="800" dirty="0" err="1" smtClean="0"/>
              <a:t>monookulary</a:t>
            </a:r>
            <a:r>
              <a:rPr lang="pl-PL" sz="800" dirty="0" smtClean="0"/>
              <a:t>, lupy elektroniczne, powiększalniki TV, odpowiednie oprogramowanie komputerowe.</a:t>
            </a:r>
          </a:p>
          <a:p>
            <a:pPr eaLnBrk="1" hangingPunct="1">
              <a:lnSpc>
                <a:spcPct val="80000"/>
              </a:lnSpc>
              <a:buFontTx/>
              <a:buChar char="•"/>
              <a:defRPr/>
            </a:pPr>
            <a:r>
              <a:rPr lang="pl-PL" sz="800" dirty="0" smtClean="0"/>
              <a:t>Przybory szkolne – zeszyt (gładki, o powiększonej liniaturze, grubszym zaznaczaniu linii), narzędzie do pisania (miękki ołówek, mazak, cienkopis), podręczniki w brajlu albo o powiększonym druku (wielkość czcionki 16-18 punktów).</a:t>
            </a:r>
          </a:p>
          <a:p>
            <a:pPr eaLnBrk="1" hangingPunct="1">
              <a:lnSpc>
                <a:spcPct val="80000"/>
              </a:lnSpc>
              <a:defRPr/>
            </a:pPr>
            <a:r>
              <a:rPr lang="pl-PL" sz="800" b="1" dirty="0" smtClean="0"/>
              <a:t>Umiejętne i zasadne ocenianie</a:t>
            </a:r>
          </a:p>
          <a:p>
            <a:pPr eaLnBrk="1" hangingPunct="1">
              <a:lnSpc>
                <a:spcPct val="80000"/>
              </a:lnSpc>
              <a:buFontTx/>
              <a:buChar char="•"/>
              <a:defRPr/>
            </a:pPr>
            <a:r>
              <a:rPr lang="pl-PL" sz="800" dirty="0" smtClean="0"/>
              <a:t>Ocena pracy ucznia powinna uwzględniać nie tylko efekt, ale także możliwości dziecka i włożony przez niego wysiłek.</a:t>
            </a:r>
          </a:p>
          <a:p>
            <a:pPr eaLnBrk="1" hangingPunct="1">
              <a:lnSpc>
                <a:spcPct val="80000"/>
              </a:lnSpc>
              <a:buFontTx/>
              <a:buChar char="•"/>
              <a:defRPr/>
            </a:pPr>
            <a:r>
              <a:rPr lang="pl-PL" sz="800" dirty="0" smtClean="0"/>
              <a:t>Z uwagi na wolne tempo pracy wzrokowej należy wydłużać limit czasu przeznaczonego na pisanie klasówek, sprawdzianów, egzaminów, w sytuacjach egzaminacyjnych należy brudnopisy  oceniać na równi z czystopisami.</a:t>
            </a:r>
          </a:p>
          <a:p>
            <a:pPr eaLnBrk="1" hangingPunct="1">
              <a:lnSpc>
                <a:spcPct val="80000"/>
              </a:lnSpc>
              <a:buFontTx/>
              <a:buChar char="•"/>
              <a:defRPr/>
            </a:pPr>
            <a:r>
              <a:rPr lang="pl-PL" sz="800" dirty="0" smtClean="0"/>
              <a:t>W uzasadnionych przypadkach (dysgrafia, głębokie zaburzenie widzenia) nie należy przy ocenie brać pod uwagę strony graficznej pisma.</a:t>
            </a:r>
          </a:p>
          <a:p>
            <a:pPr eaLnBrk="1" hangingPunct="1">
              <a:lnSpc>
                <a:spcPct val="80000"/>
              </a:lnSpc>
              <a:buFontTx/>
              <a:buChar char="•"/>
              <a:defRPr/>
            </a:pPr>
            <a:r>
              <a:rPr lang="pl-PL" sz="800" dirty="0" smtClean="0"/>
              <a:t>W sytuacjach uzasadnionych można zastąpić pracę pisemną ustną formą wypowiedzi.</a:t>
            </a:r>
          </a:p>
          <a:p>
            <a:pPr eaLnBrk="1" hangingPunct="1">
              <a:lnSpc>
                <a:spcPct val="80000"/>
              </a:lnSpc>
              <a:buFontTx/>
              <a:buChar char="•"/>
              <a:defRPr/>
            </a:pPr>
            <a:r>
              <a:rPr lang="pl-PL" sz="800" dirty="0" smtClean="0"/>
              <a:t>Uczniom, którzy biegle piszą na komputerze  należy pozwolić sporządzać prace pisemne z wykorzystaniem tego urządzenia.</a:t>
            </a:r>
          </a:p>
          <a:p>
            <a:pPr eaLnBrk="1" hangingPunct="1">
              <a:lnSpc>
                <a:spcPct val="80000"/>
              </a:lnSpc>
              <a:defRPr/>
            </a:pPr>
            <a:r>
              <a:rPr lang="pl-PL" sz="800" b="1" dirty="0" smtClean="0">
                <a:effectLst>
                  <a:outerShdw blurRad="38100" dist="38100" dir="2700000" algn="tl">
                    <a:srgbClr val="C0C0C0"/>
                  </a:outerShdw>
                </a:effectLst>
              </a:rPr>
              <a:t>Formułowanie celów edukacyjno-terapeutycznych</a:t>
            </a:r>
          </a:p>
          <a:p>
            <a:pPr eaLnBrk="1" hangingPunct="1">
              <a:lnSpc>
                <a:spcPct val="80000"/>
              </a:lnSpc>
              <a:buFontTx/>
              <a:buChar char="•"/>
              <a:defRPr/>
            </a:pPr>
            <a:r>
              <a:rPr lang="pl-PL" sz="800" dirty="0" smtClean="0"/>
              <a:t>Ogólny cel kształcenia uczniów - maksymalny rozwój, przygotowanie do pełnienia ról społecznych (zawodowej, rodzinnej), życia społecznego i kulturalnego w integracji ze środowiskiem pełnosprawnych.</a:t>
            </a:r>
          </a:p>
          <a:p>
            <a:pPr eaLnBrk="1" hangingPunct="1">
              <a:lnSpc>
                <a:spcPct val="80000"/>
              </a:lnSpc>
              <a:buFontTx/>
              <a:buChar char="•"/>
              <a:defRPr/>
            </a:pPr>
            <a:r>
              <a:rPr lang="pl-PL" sz="800" dirty="0" smtClean="0"/>
              <a:t>Cele rewalidacyjne eksponują: maksymalną aktywność i usamodzielnienie uczniów, rozbudzenie potrzeb i aspiracji z jednoczesną oceną realnych możliwości, systematyczną korektę wad i zaburzeń funkcji organizmu, usprawnianie zachowanych funkcji organizmu i możliwości psychofizycznych.</a:t>
            </a:r>
          </a:p>
          <a:p>
            <a:pPr eaLnBrk="1" hangingPunct="1">
              <a:lnSpc>
                <a:spcPct val="80000"/>
              </a:lnSpc>
              <a:defRPr/>
            </a:pPr>
            <a:r>
              <a:rPr lang="pl-PL" sz="800" b="1" dirty="0" smtClean="0">
                <a:effectLst>
                  <a:outerShdw blurRad="38100" dist="38100" dir="2700000" algn="tl">
                    <a:srgbClr val="C0C0C0"/>
                  </a:outerShdw>
                </a:effectLst>
              </a:rPr>
              <a:t>Usprawnienie komunikacji</a:t>
            </a:r>
          </a:p>
          <a:p>
            <a:pPr eaLnBrk="1" hangingPunct="1">
              <a:lnSpc>
                <a:spcPct val="80000"/>
              </a:lnSpc>
              <a:buFontTx/>
              <a:buChar char="•"/>
              <a:defRPr/>
            </a:pPr>
            <a:r>
              <a:rPr lang="pl-PL" sz="800" dirty="0" smtClean="0"/>
              <a:t>należy wykorzystywać specjalistyczne urządzenia służące do rejestrowania i odtwarzania informacji za pomocą dźwięku (dyktafony odtwarzacze kompaktowe, radiomagnetofony, programy komputerowe), a także w nauczaniu stosować modele. </a:t>
            </a:r>
          </a:p>
          <a:p>
            <a:pPr eaLnBrk="1" hangingPunct="1">
              <a:lnSpc>
                <a:spcPct val="80000"/>
              </a:lnSpc>
              <a:buFontTx/>
              <a:buChar char="•"/>
              <a:defRPr/>
            </a:pPr>
            <a:r>
              <a:rPr lang="pl-PL" sz="800" dirty="0" smtClean="0"/>
              <a:t>utrudnienia w komunikacji interpersonalnej spowodowane ograniczoną zdolnością odbioru sygnałów pozawerbalnych (mimika, gestykulacja) nie będą występowały, gdy będziemy się starali, aby ich nie stosować przy osobach z dysfunkcją wzroku.</a:t>
            </a:r>
          </a:p>
          <a:p>
            <a:pPr eaLnBrk="1" hangingPunct="1">
              <a:lnSpc>
                <a:spcPct val="80000"/>
              </a:lnSpc>
              <a:buFontTx/>
              <a:buChar char="•"/>
              <a:defRPr/>
            </a:pPr>
            <a:r>
              <a:rPr lang="pl-PL" sz="800" dirty="0" smtClean="0"/>
              <a:t>należy pamiętać, zwracając się do ucznia niewidomego, aby wymienić jego imię. </a:t>
            </a:r>
          </a:p>
          <a:p>
            <a:pPr eaLnBrk="1" hangingPunct="1">
              <a:lnSpc>
                <a:spcPct val="80000"/>
              </a:lnSpc>
              <a:buFontTx/>
              <a:buChar char="•"/>
              <a:defRPr/>
            </a:pPr>
            <a:r>
              <a:rPr lang="pl-PL" sz="800" dirty="0" smtClean="0"/>
              <a:t>problemy w orientacji przestrzennej oraz utrudnienia w samodzielnym i bezpiecznym poruszaniu się wyrównujemy w ramach zajęć z orientacji przestrzennej </a:t>
            </a:r>
          </a:p>
          <a:p>
            <a:pPr eaLnBrk="1" hangingPunct="1">
              <a:lnSpc>
                <a:spcPct val="80000"/>
              </a:lnSpc>
              <a:defRPr/>
            </a:pPr>
            <a:r>
              <a:rPr lang="pl-PL" sz="800" b="1" dirty="0" smtClean="0">
                <a:effectLst>
                  <a:outerShdw blurRad="38100" dist="38100" dir="2700000" algn="tl">
                    <a:srgbClr val="C0C0C0"/>
                  </a:outerShdw>
                </a:effectLst>
              </a:rPr>
              <a:t>Pomoce techniczne, środki dydaktyczne</a:t>
            </a:r>
          </a:p>
          <a:p>
            <a:pPr eaLnBrk="1" hangingPunct="1">
              <a:lnSpc>
                <a:spcPct val="80000"/>
              </a:lnSpc>
              <a:buFontTx/>
              <a:buChar char="•"/>
              <a:defRPr/>
            </a:pPr>
            <a:r>
              <a:rPr lang="pl-PL" sz="800" dirty="0" smtClean="0"/>
              <a:t>Pomoce wspomagające przemieszczanie się: białe laski, urządzenia do wykrywania przeszkód, sygnalizatory i informatory dźwiękowe naprowadzające na kierunek.</a:t>
            </a:r>
          </a:p>
          <a:p>
            <a:pPr eaLnBrk="1" hangingPunct="1">
              <a:lnSpc>
                <a:spcPct val="80000"/>
              </a:lnSpc>
              <a:buFontTx/>
              <a:buChar char="•"/>
              <a:defRPr/>
            </a:pPr>
            <a:r>
              <a:rPr lang="pl-PL" sz="800" dirty="0" smtClean="0"/>
              <a:t>Pomoce optyczne i elektrooptyczne wspomagające wzrok: lupy, folie optyczne, lunetki, </a:t>
            </a:r>
            <a:r>
              <a:rPr lang="pl-PL" sz="800" dirty="0" err="1" smtClean="0"/>
              <a:t>monookulary</a:t>
            </a:r>
            <a:r>
              <a:rPr lang="pl-PL" sz="800" dirty="0" smtClean="0"/>
              <a:t>, </a:t>
            </a:r>
            <a:r>
              <a:rPr lang="pl-PL" sz="800" dirty="0" err="1" smtClean="0"/>
              <a:t>turmony</a:t>
            </a:r>
            <a:r>
              <a:rPr lang="pl-PL" sz="800" dirty="0" smtClean="0"/>
              <a:t>, filtry koloru oraz systemy powiększające obraz czyli powiększalniki stacjonarne, telewizyjne, przenośne, komputerowe.</a:t>
            </a:r>
          </a:p>
          <a:p>
            <a:pPr eaLnBrk="1" hangingPunct="1">
              <a:lnSpc>
                <a:spcPct val="80000"/>
              </a:lnSpc>
              <a:buFontTx/>
              <a:buChar char="•"/>
              <a:defRPr/>
            </a:pPr>
            <a:r>
              <a:rPr lang="pl-PL" sz="800" dirty="0" smtClean="0"/>
              <a:t>Pomoce do pisania i rysowania: tabliczki i rysiki brajlowskie, modele </a:t>
            </a:r>
            <a:r>
              <a:rPr lang="pl-PL" sz="800" dirty="0" err="1" smtClean="0"/>
              <a:t>sześciopunktów</a:t>
            </a:r>
            <a:r>
              <a:rPr lang="pl-PL" sz="800" dirty="0" smtClean="0"/>
              <a:t> i kostki do nauki pisma brajla, papier brajlowski i specjalna folia plastikowa.</a:t>
            </a:r>
          </a:p>
          <a:p>
            <a:pPr eaLnBrk="1" hangingPunct="1">
              <a:lnSpc>
                <a:spcPct val="80000"/>
              </a:lnSpc>
              <a:buFontTx/>
              <a:buChar char="•"/>
              <a:defRPr/>
            </a:pPr>
            <a:r>
              <a:rPr lang="pl-PL" sz="800" dirty="0" smtClean="0"/>
              <a:t>Urządzenia służące do rejestrowania i odtwarzania informacji za pomocą dźwięku: magnetofony, dyktafony, elektroniczne notatniki dźwiękowe, radiomagnetofony, odtwarzacze kompaktowe, programy komputerowe.</a:t>
            </a:r>
          </a:p>
          <a:p>
            <a:pPr eaLnBrk="1" hangingPunct="1">
              <a:lnSpc>
                <a:spcPct val="80000"/>
              </a:lnSpc>
              <a:buFontTx/>
              <a:buChar char="•"/>
              <a:defRPr/>
            </a:pPr>
            <a:r>
              <a:rPr lang="pl-PL" sz="800" dirty="0" smtClean="0"/>
              <a:t>Urządzenia elektroniczne wykorzystujące pismo brajla: monitory brajlowskie, notatniki brajlowskie, drukarki brajlowskie.</a:t>
            </a:r>
          </a:p>
          <a:p>
            <a:pPr eaLnBrk="1" hangingPunct="1">
              <a:lnSpc>
                <a:spcPct val="80000"/>
              </a:lnSpc>
              <a:buFontTx/>
              <a:buChar char="•"/>
              <a:defRPr/>
            </a:pPr>
            <a:r>
              <a:rPr lang="pl-PL" sz="800" dirty="0" smtClean="0"/>
              <a:t>Pomoce umożliwiające wzajemną komunikację pomiędzy komputerem i jego użytkownikiem. Do nich zaliczamy: syntezatory mowy, mówiące słowniki, urządzenia czytające na głos tekst drukowany, programy powiększające znaki na komputerowym ekranie. </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p:spPr>
        <p:txBody>
          <a:bodyPr/>
          <a:lstStyle/>
          <a:p>
            <a:fld id="{551A8DCB-56D1-4152-A07F-69435D46786E}" type="slidenum">
              <a:rPr lang="pl-PL" smtClean="0"/>
              <a:pPr/>
              <a:t>57</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29D58862-4473-44DB-82C0-1BE155DD9796}" type="slidenum">
              <a:rPr lang="pl-PL" sz="1200">
                <a:latin typeface="+mn-lt"/>
              </a:rPr>
              <a:pPr algn="r" fontAlgn="auto">
                <a:spcBef>
                  <a:spcPts val="0"/>
                </a:spcBef>
                <a:spcAft>
                  <a:spcPts val="0"/>
                </a:spcAft>
                <a:defRPr/>
              </a:pPr>
              <a:t>57</a:t>
            </a:fld>
            <a:endParaRPr lang="pl-PL" sz="1200">
              <a:latin typeface="+mn-lt"/>
            </a:endParaRPr>
          </a:p>
        </p:txBody>
      </p:sp>
      <p:sp>
        <p:nvSpPr>
          <p:cNvPr id="172036" name="Rectangle 2"/>
          <p:cNvSpPr>
            <a:spLocks noGrp="1" noRot="1" noChangeAspect="1" noChangeArrowheads="1" noTextEdit="1"/>
          </p:cNvSpPr>
          <p:nvPr>
            <p:ph type="sldImg"/>
          </p:nvPr>
        </p:nvSpPr>
        <p:spPr>
          <a:ln/>
        </p:spPr>
      </p:sp>
      <p:sp>
        <p:nvSpPr>
          <p:cNvPr id="172037" name="Rectangle 3"/>
          <p:cNvSpPr>
            <a:spLocks noGrp="1" noChangeArrowheads="1"/>
          </p:cNvSpPr>
          <p:nvPr>
            <p:ph type="body" idx="1"/>
          </p:nvPr>
        </p:nvSpPr>
        <p:spPr>
          <a:noFill/>
          <a:ln/>
        </p:spPr>
        <p:txBody>
          <a:bodyPr/>
          <a:lstStyle/>
          <a:p>
            <a:pPr eaLnBrk="1" hangingPunct="1"/>
            <a:r>
              <a:rPr lang="pl-PL" smtClean="0"/>
              <a:t>Gąstoł, A. (2010). </a:t>
            </a:r>
            <a:r>
              <a:rPr lang="pl-PL" i="1" smtClean="0"/>
              <a:t>Model pracy z uczniem z niepełnosprawnością ruchową. </a:t>
            </a:r>
          </a:p>
          <a:p>
            <a:pPr eaLnBrk="1" hangingPunct="1"/>
            <a:r>
              <a:rPr lang="pl-PL" smtClean="0"/>
              <a:t> W: Materiały szkoleniowe: Podniesienie efektywności kształcenia uczniów ze specjalnymi potrzebami edukacyjnymi. Część II.</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p:spPr>
        <p:txBody>
          <a:bodyPr/>
          <a:lstStyle/>
          <a:p>
            <a:fld id="{88C3841F-C5D8-4FB4-B47B-96758B6C12EB}" type="slidenum">
              <a:rPr lang="pl-PL" smtClean="0"/>
              <a:pPr/>
              <a:t>58</a:t>
            </a:fld>
            <a:endParaRPr lang="pl-PL" smtClean="0"/>
          </a:p>
        </p:txBody>
      </p:sp>
      <p:sp>
        <p:nvSpPr>
          <p:cNvPr id="173059" name="Rectangle 2"/>
          <p:cNvSpPr>
            <a:spLocks noRot="1" noChangeArrowheads="1" noTextEdit="1"/>
          </p:cNvSpPr>
          <p:nvPr>
            <p:ph type="sldImg"/>
          </p:nvPr>
        </p:nvSpPr>
        <p:spPr>
          <a:ln/>
        </p:spPr>
      </p:sp>
      <p:sp>
        <p:nvSpPr>
          <p:cNvPr id="173060" name="Rectangle 3"/>
          <p:cNvSpPr>
            <a:spLocks noGrp="1" noChangeArrowheads="1"/>
          </p:cNvSpPr>
          <p:nvPr>
            <p:ph type="body" idx="1"/>
          </p:nvPr>
        </p:nvSpPr>
        <p:spPr>
          <a:noFill/>
          <a:ln/>
        </p:spPr>
        <p:txBody>
          <a:bodyPr/>
          <a:lstStyle/>
          <a:p>
            <a:pPr eaLnBrk="1" hangingPunct="1"/>
            <a:r>
              <a:rPr lang="pl-PL" smtClean="0"/>
              <a:t>Gąstoł, A. (2010). </a:t>
            </a:r>
            <a:r>
              <a:rPr lang="pl-PL" i="1" smtClean="0"/>
              <a:t>Model pracy z uczniem z niepełnosprawnością ruchową. </a:t>
            </a:r>
          </a:p>
          <a:p>
            <a:pPr eaLnBrk="1" hangingPunct="1"/>
            <a:r>
              <a:rPr lang="pl-PL" smtClean="0"/>
              <a:t>W: Materiały szkoleniowe: Podniesienie efektywności kształcenia uczniów ze specjalnymi potrzebami edukacyjnymi. Część II.</a:t>
            </a:r>
          </a:p>
          <a:p>
            <a:pPr eaLnBrk="1" hangingPunct="1"/>
            <a:endParaRPr lang="pl-PL"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a:noFill/>
        </p:spPr>
        <p:txBody>
          <a:bodyPr/>
          <a:lstStyle/>
          <a:p>
            <a:fld id="{84E9320B-E91B-44E0-A96C-36F524039842}" type="slidenum">
              <a:rPr lang="pl-PL" smtClean="0"/>
              <a:pPr/>
              <a:t>59</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2F491BD7-51F1-43CF-9F08-0DEDA4E8EE76}" type="slidenum">
              <a:rPr lang="pl-PL" sz="1200">
                <a:latin typeface="+mn-lt"/>
              </a:rPr>
              <a:pPr algn="r" fontAlgn="auto">
                <a:spcBef>
                  <a:spcPts val="0"/>
                </a:spcBef>
                <a:spcAft>
                  <a:spcPts val="0"/>
                </a:spcAft>
                <a:defRPr/>
              </a:pPr>
              <a:t>59</a:t>
            </a:fld>
            <a:endParaRPr lang="pl-PL" sz="1200">
              <a:latin typeface="+mn-lt"/>
            </a:endParaRPr>
          </a:p>
        </p:txBody>
      </p:sp>
      <p:sp>
        <p:nvSpPr>
          <p:cNvPr id="174084" name="Rectangle 2"/>
          <p:cNvSpPr>
            <a:spLocks noGrp="1" noRot="1" noChangeAspect="1" noChangeArrowheads="1" noTextEdit="1"/>
          </p:cNvSpPr>
          <p:nvPr>
            <p:ph type="sldImg"/>
          </p:nvPr>
        </p:nvSpPr>
        <p:spPr>
          <a:ln/>
        </p:spPr>
      </p:sp>
      <p:sp>
        <p:nvSpPr>
          <p:cNvPr id="174085" name="Rectangle 3"/>
          <p:cNvSpPr>
            <a:spLocks noGrp="1" noChangeArrowheads="1"/>
          </p:cNvSpPr>
          <p:nvPr>
            <p:ph type="body" idx="1"/>
          </p:nvPr>
        </p:nvSpPr>
        <p:spPr>
          <a:noFill/>
          <a:ln/>
        </p:spPr>
        <p:txBody>
          <a:bodyPr/>
          <a:lstStyle/>
          <a:p>
            <a:pPr eaLnBrk="1" hangingPunct="1">
              <a:lnSpc>
                <a:spcPct val="80000"/>
              </a:lnSpc>
            </a:pPr>
            <a:r>
              <a:rPr lang="pl-PL" sz="900" smtClean="0"/>
              <a:t>Gąstoł, A. (2010). </a:t>
            </a:r>
            <a:r>
              <a:rPr lang="pl-PL" sz="900" i="1" smtClean="0"/>
              <a:t>Model pracy z uczniem z niepełnosprawnością ruchową. </a:t>
            </a:r>
          </a:p>
          <a:p>
            <a:pPr eaLnBrk="1" hangingPunct="1">
              <a:lnSpc>
                <a:spcPct val="80000"/>
              </a:lnSpc>
            </a:pPr>
            <a:r>
              <a:rPr lang="pl-PL" sz="900" smtClean="0"/>
              <a:t>W: Materiały szkoleniowe: Podniesienie efektywności kształcenia uczniów ze specjalnymi potrzebami edukacyjnymi. Część II.</a:t>
            </a:r>
          </a:p>
          <a:p>
            <a:pPr eaLnBrk="1" hangingPunct="1">
              <a:lnSpc>
                <a:spcPct val="80000"/>
              </a:lnSpc>
            </a:pPr>
            <a:endParaRPr lang="pl-PL" sz="900" b="1" smtClean="0"/>
          </a:p>
          <a:p>
            <a:pPr eaLnBrk="1" hangingPunct="1">
              <a:lnSpc>
                <a:spcPct val="80000"/>
              </a:lnSpc>
            </a:pPr>
            <a:r>
              <a:rPr lang="pl-PL" sz="900" b="1" smtClean="0"/>
              <a:t>Do problemów tych uczniów można zaliczyć:</a:t>
            </a:r>
            <a:r>
              <a:rPr lang="pl-PL" sz="900" smtClean="0"/>
              <a:t> </a:t>
            </a:r>
          </a:p>
          <a:p>
            <a:pPr eaLnBrk="1" hangingPunct="1">
              <a:lnSpc>
                <a:spcPct val="80000"/>
              </a:lnSpc>
            </a:pPr>
            <a:r>
              <a:rPr lang="pl-PL" sz="900" smtClean="0"/>
              <a:t>słabą koncentrację uwagi, dysharmonię rozwoju, nadpobudliwość, męczliwość, bierność, niekiedy zachowania agresywne i buntownicze, niską lub zbyt wysoką (nieadekwatną) samoocenę, trudności w relacjach społecznych, zaburzenia komunikacyjne, obniżenie nastroju czy występowanie lęków o własne zdrowie i przyszłość.</a:t>
            </a:r>
          </a:p>
          <a:p>
            <a:pPr eaLnBrk="1" hangingPunct="1">
              <a:lnSpc>
                <a:spcPct val="80000"/>
              </a:lnSpc>
              <a:buFontTx/>
              <a:buChar char="•"/>
            </a:pPr>
            <a:r>
              <a:rPr lang="pl-PL" sz="900" smtClean="0"/>
              <a:t>Dzieci mające problemy w obrębie układu oddechowego lub fonacyjnego mogą mieć niekiedy spore trudności w opanowaniu mowy, a tym samym również umiejętności właściwego artykułowania głosek i głośnego czytania. Wówczas zadaniem nauczyciela będzie znalezienie metody umożliwiającej komunikację z uczniem.</a:t>
            </a:r>
          </a:p>
          <a:p>
            <a:pPr eaLnBrk="1" hangingPunct="1">
              <a:lnSpc>
                <a:spcPct val="80000"/>
              </a:lnSpc>
            </a:pPr>
            <a:r>
              <a:rPr lang="pl-PL" sz="900" b="1" smtClean="0"/>
              <a:t>Ocenianie</a:t>
            </a:r>
          </a:p>
          <a:p>
            <a:pPr eaLnBrk="1" hangingPunct="1">
              <a:lnSpc>
                <a:spcPct val="80000"/>
              </a:lnSpc>
              <a:buFontTx/>
              <a:buChar char="•"/>
            </a:pPr>
            <a:r>
              <a:rPr lang="pl-PL" sz="900" smtClean="0"/>
              <a:t>Na podstawie </a:t>
            </a:r>
            <a:r>
              <a:rPr lang="pl-PL" sz="900" i="1" smtClean="0"/>
              <a:t>Rozporządzenia MENiS z dnia 7 września 2004 roku w sprawie warunków i sposobu oceniania, klasyfikowania i promowania uczniów i słuchaczy oraz przeprowadzania egzaminów i sprawdzianów w szkołach publicznych</a:t>
            </a:r>
          </a:p>
          <a:p>
            <a:pPr eaLnBrk="1" hangingPunct="1">
              <a:lnSpc>
                <a:spcPct val="80000"/>
              </a:lnSpc>
              <a:buFontTx/>
              <a:buChar char="•"/>
            </a:pPr>
            <a:r>
              <a:rPr lang="pl-PL" sz="900" smtClean="0"/>
              <a:t>Prace pisemne z języka polskiego oceniane są głównie pod kątem poprawności stylistycznej i gramatycznej, podczas gdy błędy ortograficzne, pomimo zaznaczenia, nie mają istotnego wpływu na pracę. Prace z przedmiotów innych niż język polski oceniane są pod kątem zawartych w nich treści, a błędy ortograficzne i gramatyczne nie mają w tym przypadku wpływu na ocenę. Jednakże ocena pracy pisemnej powinna zawierać krótkie uzasadnienie oceny oraz wskazówki do poprawy. Czas pisania sprawdzianów dla dziecka z niepełnosprawnością ruchową wydłużany jest odpowiednio do jego potrzeb psychofizycznych.</a:t>
            </a:r>
          </a:p>
          <a:p>
            <a:pPr eaLnBrk="1" hangingPunct="1">
              <a:lnSpc>
                <a:spcPct val="80000"/>
              </a:lnSpc>
              <a:buFontTx/>
              <a:buChar char="•"/>
            </a:pPr>
            <a:r>
              <a:rPr lang="pl-PL" sz="900" smtClean="0"/>
              <a:t>Uczeń niepełnosprawny ma prawo odpowiadać ustnie, jeśli wolne tempo pisania uniemożliwia mu płynne zrealizowanie zadań podczas sprawdzianu. Uczeń może wówczas odpowiedzieć na zakończenie lekcji lub ustalić z nauczycielem inny możliwy termin odpowiedzi.</a:t>
            </a:r>
          </a:p>
          <a:p>
            <a:pPr eaLnBrk="1" hangingPunct="1">
              <a:lnSpc>
                <a:spcPct val="80000"/>
              </a:lnSpc>
              <a:buFontTx/>
              <a:buChar char="•"/>
            </a:pPr>
            <a:r>
              <a:rPr lang="pl-PL" sz="900" smtClean="0"/>
              <a:t>Zgodnie z komunikatem </a:t>
            </a:r>
            <a:r>
              <a:rPr lang="pl-PL" sz="900" i="1" smtClean="0"/>
              <a:t>Dyrektora Centralnej Komisji Egzaminacyjnej z dnia 31 marca 2010 r. w sprawie sposobu dostosowania warunków i formy przeprowadzania sprawdzianu i egzaminu gimnazjalnego do potrzeb uczniów (słuchaczy) ze specjalnymi potrzebami edukacyjnymi od roku szkolnego 2010/2011</a:t>
            </a:r>
            <a:r>
              <a:rPr lang="pl-PL" sz="900" smtClean="0"/>
              <a:t>, uczniowie niepełnosprawni mogą przystępować do sprawdzianu w szóstej klasie szkoły podstawowej i egzaminu w trzeciej klasie gimnazjum w warunkach i formach dostosowanych do ich możliwości psychofizycznych oraz potrzeb edukacyjnych, na podstawie orzeczenia o potrzebie kształcenia specjalnego. </a:t>
            </a:r>
          </a:p>
          <a:p>
            <a:pPr eaLnBrk="1" hangingPunct="1">
              <a:lnSpc>
                <a:spcPct val="80000"/>
              </a:lnSpc>
              <a:buFontTx/>
              <a:buChar char="•"/>
            </a:pPr>
            <a:endParaRPr lang="pl-PL" sz="900"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p:spPr>
        <p:txBody>
          <a:bodyPr/>
          <a:lstStyle/>
          <a:p>
            <a:fld id="{461289E9-A09C-4788-8565-67A027495CFF}" type="slidenum">
              <a:rPr lang="pl-PL" smtClean="0"/>
              <a:pPr/>
              <a:t>60</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B61701AA-2326-4129-AD29-37197C8071E4}" type="slidenum">
              <a:rPr lang="pl-PL" sz="1200">
                <a:latin typeface="+mn-lt"/>
              </a:rPr>
              <a:pPr algn="r" fontAlgn="auto">
                <a:spcBef>
                  <a:spcPts val="0"/>
                </a:spcBef>
                <a:spcAft>
                  <a:spcPts val="0"/>
                </a:spcAft>
                <a:defRPr/>
              </a:pPr>
              <a:t>60</a:t>
            </a:fld>
            <a:endParaRPr lang="pl-PL" sz="1200">
              <a:latin typeface="+mn-lt"/>
            </a:endParaRPr>
          </a:p>
        </p:txBody>
      </p:sp>
      <p:sp>
        <p:nvSpPr>
          <p:cNvPr id="175108" name="Rectangle 2"/>
          <p:cNvSpPr>
            <a:spLocks noGrp="1" noRot="1" noChangeAspect="1" noChangeArrowheads="1" noTextEdit="1"/>
          </p:cNvSpPr>
          <p:nvPr>
            <p:ph type="sldImg"/>
          </p:nvPr>
        </p:nvSpPr>
        <p:spPr>
          <a:ln/>
        </p:spPr>
      </p:sp>
      <p:sp>
        <p:nvSpPr>
          <p:cNvPr id="175109" name="Rectangle 3"/>
          <p:cNvSpPr>
            <a:spLocks noGrp="1" noChangeArrowheads="1"/>
          </p:cNvSpPr>
          <p:nvPr>
            <p:ph type="body" idx="1"/>
          </p:nvPr>
        </p:nvSpPr>
        <p:spPr>
          <a:noFill/>
          <a:ln/>
        </p:spPr>
        <p:txBody>
          <a:bodyPr/>
          <a:lstStyle/>
          <a:p>
            <a:pPr eaLnBrk="1" hangingPunct="1">
              <a:lnSpc>
                <a:spcPct val="80000"/>
              </a:lnSpc>
            </a:pPr>
            <a:r>
              <a:rPr lang="pl-PL" sz="800" smtClean="0"/>
              <a:t>Gąstoł, A. (2010). </a:t>
            </a:r>
            <a:r>
              <a:rPr lang="pl-PL" sz="800" i="1" smtClean="0"/>
              <a:t>Model pracy z uczniem z niepełnosprawnością ruchową. </a:t>
            </a:r>
          </a:p>
          <a:p>
            <a:pPr eaLnBrk="1" hangingPunct="1">
              <a:lnSpc>
                <a:spcPct val="80000"/>
              </a:lnSpc>
            </a:pPr>
            <a:r>
              <a:rPr lang="pl-PL" sz="800" smtClean="0"/>
              <a:t>W: Materiały szkoleniowe: Podniesienie efektywności kształcenia uczniów ze specjalnymi potrzebami edukacyjnymi. Część II.</a:t>
            </a:r>
          </a:p>
          <a:p>
            <a:pPr eaLnBrk="1" hangingPunct="1">
              <a:lnSpc>
                <a:spcPct val="80000"/>
              </a:lnSpc>
            </a:pPr>
            <a:endParaRPr lang="pl-PL" sz="1000" b="1" smtClean="0"/>
          </a:p>
          <a:p>
            <a:pPr eaLnBrk="1" hangingPunct="1">
              <a:lnSpc>
                <a:spcPct val="80000"/>
              </a:lnSpc>
            </a:pPr>
            <a:r>
              <a:rPr lang="pl-PL" sz="1000" b="1" smtClean="0"/>
              <a:t>Sala, w której odbywają się zajęcia powinna spełniać wymogi: </a:t>
            </a:r>
          </a:p>
          <a:p>
            <a:pPr eaLnBrk="1" hangingPunct="1">
              <a:lnSpc>
                <a:spcPct val="80000"/>
              </a:lnSpc>
              <a:buFontTx/>
              <a:buChar char="•"/>
            </a:pPr>
            <a:r>
              <a:rPr lang="pl-PL" sz="800" smtClean="0"/>
              <a:t>Dobre oświetlenie światłem naturalnym (światło musi padać ze strony prawej u ucznia leworęcznego).</a:t>
            </a:r>
          </a:p>
          <a:p>
            <a:pPr eaLnBrk="1" hangingPunct="1">
              <a:lnSpc>
                <a:spcPct val="80000"/>
              </a:lnSpc>
              <a:buFontTx/>
              <a:buChar char="•"/>
            </a:pPr>
            <a:r>
              <a:rPr lang="pl-PL" sz="800" smtClean="0"/>
              <a:t>Wielkość klasy umożliwiająca poruszanie się dzieciom na wózkach inwalidzkich i z innym sprzętem ortopedycznym.</a:t>
            </a:r>
          </a:p>
          <a:p>
            <a:pPr eaLnBrk="1" hangingPunct="1">
              <a:lnSpc>
                <a:spcPct val="80000"/>
              </a:lnSpc>
              <a:buFontTx/>
              <a:buChar char="•"/>
            </a:pPr>
            <a:r>
              <a:rPr lang="pl-PL" sz="800" smtClean="0"/>
              <a:t>Barierki ułatwiające poruszanie się na każdej ze ścian.</a:t>
            </a:r>
          </a:p>
          <a:p>
            <a:pPr eaLnBrk="1" hangingPunct="1">
              <a:lnSpc>
                <a:spcPct val="80000"/>
              </a:lnSpc>
              <a:buFontTx/>
              <a:buChar char="•"/>
            </a:pPr>
            <a:r>
              <a:rPr lang="pl-PL" sz="800" smtClean="0"/>
              <a:t>Uchwyty w drzwiach i w szafkach na wysokości osób poruszających się na wózkach inwalidzkich.</a:t>
            </a:r>
          </a:p>
          <a:p>
            <a:pPr eaLnBrk="1" hangingPunct="1">
              <a:lnSpc>
                <a:spcPct val="80000"/>
              </a:lnSpc>
              <a:buFontTx/>
              <a:buChar char="•"/>
            </a:pPr>
            <a:r>
              <a:rPr lang="pl-PL" sz="800" smtClean="0"/>
              <a:t>Tablica i miejsce ekspozycji dekoracji powinny być bardzo dobrze widoczne z każdego miejsca sali.</a:t>
            </a:r>
          </a:p>
          <a:p>
            <a:pPr eaLnBrk="1" hangingPunct="1">
              <a:lnSpc>
                <a:spcPct val="80000"/>
              </a:lnSpc>
              <a:buFontTx/>
              <a:buChar char="•"/>
            </a:pPr>
            <a:r>
              <a:rPr lang="pl-PL" sz="800" smtClean="0"/>
              <a:t>Ściana z tablicą pozbawiona elementów dekoracyjnych.</a:t>
            </a:r>
          </a:p>
          <a:p>
            <a:pPr eaLnBrk="1" hangingPunct="1">
              <a:lnSpc>
                <a:spcPct val="80000"/>
              </a:lnSpc>
              <a:buFontTx/>
              <a:buChar char="•"/>
            </a:pPr>
            <a:r>
              <a:rPr lang="pl-PL" sz="800" smtClean="0"/>
              <a:t>Barwy ścian powinny być ciepłe i stonowane, gdyż jaskrawe działają pobudzająco na układ nerwowy dzieci, co może okazać się niekorzystne dla ich funkcjonowania w trakcie lekcji.</a:t>
            </a:r>
          </a:p>
          <a:p>
            <a:pPr eaLnBrk="1" hangingPunct="1">
              <a:lnSpc>
                <a:spcPct val="80000"/>
              </a:lnSpc>
              <a:buFontTx/>
              <a:buChar char="•"/>
            </a:pPr>
            <a:r>
              <a:rPr lang="pl-PL" sz="800" smtClean="0"/>
              <a:t>Stanowiska pracy powinny być dobrane indywidualnie do potrzeba każdego z uczniów. Bardzo wiele ma tutaj do powiedzenia rehabilitant prowadzący zajęcia z dziećmi. </a:t>
            </a:r>
          </a:p>
          <a:p>
            <a:pPr eaLnBrk="1" hangingPunct="1">
              <a:lnSpc>
                <a:spcPct val="80000"/>
              </a:lnSpc>
            </a:pPr>
            <a:r>
              <a:rPr lang="pl-PL" sz="800" b="1" smtClean="0"/>
              <a:t>Projektując takie miejsce pracy należy uwzględnić:</a:t>
            </a:r>
          </a:p>
          <a:p>
            <a:pPr eaLnBrk="1" hangingPunct="1">
              <a:lnSpc>
                <a:spcPct val="80000"/>
              </a:lnSpc>
              <a:buFontTx/>
              <a:buChar char="•"/>
            </a:pPr>
            <a:r>
              <a:rPr lang="pl-PL" sz="800" smtClean="0"/>
              <a:t>Wielkość, wysokość oraz możliwość regulacji kąta nachylenia blatu (w przypadku wózka i stolika), a także ułożenie rąk i łokci przez dziecko na tym stanowisku.</a:t>
            </a:r>
          </a:p>
          <a:p>
            <a:pPr eaLnBrk="1" hangingPunct="1">
              <a:lnSpc>
                <a:spcPct val="80000"/>
              </a:lnSpc>
              <a:buFontTx/>
              <a:buChar char="•"/>
            </a:pPr>
            <a:r>
              <a:rPr lang="pl-PL" sz="800" smtClean="0"/>
              <a:t>Blat ławki powinien mieć ograniczniki, tak by wszelkie przybory szkolne nie spadały w sytuacji wystąpienia ruchów mimowolnych.</a:t>
            </a:r>
          </a:p>
          <a:p>
            <a:pPr eaLnBrk="1" hangingPunct="1">
              <a:lnSpc>
                <a:spcPct val="80000"/>
              </a:lnSpc>
              <a:buFontTx/>
              <a:buChar char="•"/>
            </a:pPr>
            <a:r>
              <a:rPr lang="pl-PL" sz="800" smtClean="0"/>
              <a:t>Blat powinien mieć uchwyt umożliwiający stabilizację (dla dzieci z występującymi ruchami mimowolnymi).</a:t>
            </a:r>
          </a:p>
          <a:p>
            <a:pPr eaLnBrk="1" hangingPunct="1">
              <a:lnSpc>
                <a:spcPct val="80000"/>
              </a:lnSpc>
              <a:buFontTx/>
              <a:buChar char="•"/>
            </a:pPr>
            <a:r>
              <a:rPr lang="pl-PL" sz="800" smtClean="0"/>
              <a:t>Siedzenie powinno być wyposażone w regulację wysokości, szerokości i głębokości (często dokonywane za pomocą wkładów gąbczastych).</a:t>
            </a:r>
          </a:p>
          <a:p>
            <a:pPr eaLnBrk="1" hangingPunct="1">
              <a:lnSpc>
                <a:spcPct val="80000"/>
              </a:lnSpc>
              <a:buFontTx/>
              <a:buChar char="•"/>
            </a:pPr>
            <a:r>
              <a:rPr lang="pl-PL" sz="800" smtClean="0"/>
              <a:t>Utrzymywanie prawidłowego zgięcia kończyn dolnych (zarówno w stawach biodrowych, jak i kolanowych – kąt 90°).</a:t>
            </a:r>
          </a:p>
          <a:p>
            <a:pPr eaLnBrk="1" hangingPunct="1">
              <a:lnSpc>
                <a:spcPct val="80000"/>
              </a:lnSpc>
              <a:buFontTx/>
              <a:buChar char="•"/>
            </a:pPr>
            <a:r>
              <a:rPr lang="pl-PL" sz="800" smtClean="0"/>
              <a:t>W razie potrzeby umieszczenie klinu pomiędzy nogami tak, aby nogi dziecka znajdowały się w odwiedzeniu.</a:t>
            </a:r>
          </a:p>
          <a:p>
            <a:pPr eaLnBrk="1" hangingPunct="1">
              <a:lnSpc>
                <a:spcPct val="80000"/>
              </a:lnSpc>
              <a:buFontTx/>
              <a:buChar char="•"/>
            </a:pPr>
            <a:r>
              <a:rPr lang="pl-PL" sz="800" smtClean="0"/>
              <a:t>Stopy, dla utrzymania równowagi, powinny być ustabilizowane.</a:t>
            </a:r>
          </a:p>
          <a:p>
            <a:pPr eaLnBrk="1" hangingPunct="1">
              <a:lnSpc>
                <a:spcPct val="80000"/>
              </a:lnSpc>
              <a:buFontTx/>
              <a:buChar char="•"/>
            </a:pPr>
            <a:r>
              <a:rPr lang="pl-PL" sz="800" smtClean="0"/>
              <a:t>W razie konieczności, obecność pasów ułatwiających utrzymanie właściwej pozycji i zapobiegające przypadkowemu zsunięciu się. </a:t>
            </a:r>
          </a:p>
          <a:p>
            <a:pPr eaLnBrk="1" hangingPunct="1">
              <a:lnSpc>
                <a:spcPct val="80000"/>
              </a:lnSpc>
              <a:buFontTx/>
              <a:buChar char="•"/>
            </a:pPr>
            <a:r>
              <a:rPr lang="pl-PL" sz="800" smtClean="0"/>
              <a:t>Niektóre dzieci mogą pracować stojąc w pionizatorze utrzymującym sylwetkę w pozycji stojącej, do którego dołączany jest na wysokości brzucha dziecka blat z podłużnym klinem, umożliwiający utrzymanie właściwej pozycji do manipulacji.</a:t>
            </a:r>
          </a:p>
          <a:p>
            <a:pPr eaLnBrk="1" hangingPunct="1">
              <a:lnSpc>
                <a:spcPct val="80000"/>
              </a:lnSpc>
              <a:buFontTx/>
              <a:buChar char="•"/>
            </a:pPr>
            <a:r>
              <a:rPr lang="pl-PL" sz="800" smtClean="0"/>
              <a:t>W razie potrzeby powinny być zastosowane również stabilizatory głowy.</a:t>
            </a:r>
          </a:p>
          <a:p>
            <a:pPr eaLnBrk="1" hangingPunct="1">
              <a:lnSpc>
                <a:spcPct val="80000"/>
              </a:lnSpc>
              <a:buFontTx/>
              <a:buChar char="•"/>
            </a:pPr>
            <a:r>
              <a:rPr lang="pl-PL" sz="800" smtClean="0"/>
              <a:t>Nogi siedziska powinny być pokryte filcem (lub być wyposażone w kółka), tak by dziecko mogło się na nim samodzielnie przesuwać.</a:t>
            </a:r>
          </a:p>
          <a:p>
            <a:pPr eaLnBrk="1" hangingPunct="1">
              <a:lnSpc>
                <a:spcPct val="80000"/>
              </a:lnSpc>
              <a:buFontTx/>
              <a:buChar char="•"/>
            </a:pPr>
            <a:r>
              <a:rPr lang="pl-PL" sz="800" smtClean="0"/>
              <a:t>Niektóre z dzieci mogą wymagać specjalnych nakładek na ręce, umożliwiających utrzymanie dłoni w pozycji otwartej.</a:t>
            </a:r>
          </a:p>
          <a:p>
            <a:pPr eaLnBrk="1" hangingPunct="1">
              <a:lnSpc>
                <a:spcPct val="80000"/>
              </a:lnSpc>
              <a:buFontTx/>
              <a:buChar char="•"/>
            </a:pPr>
            <a:r>
              <a:rPr lang="pl-PL" sz="800" smtClean="0"/>
              <a:t>Zarówno blat, jak i siedzenie powinno być pokryte materiałem antypoślizgowym, które z jednej strony utrzyma ucznia we właściwej pozycji, z drugie zapobiegnie przypadkowemu strąceniu przedmiotów znajdujących się na ławce, jak również utrzyma podręcznik i zeszyt we właściwej pozycji (jeśli nie stosujemy taśmy przylepnej).</a:t>
            </a:r>
          </a:p>
          <a:p>
            <a:pPr eaLnBrk="1" hangingPunct="1">
              <a:lnSpc>
                <a:spcPct val="80000"/>
              </a:lnSpc>
            </a:pPr>
            <a:r>
              <a:rPr lang="pl-PL" sz="800" b="1" smtClean="0"/>
              <a:t>Zniesienie barier architektonicznych</a:t>
            </a:r>
            <a:r>
              <a:rPr lang="pl-PL" sz="800" smtClean="0"/>
              <a:t> stanowią zewnętrzne uwarunkowania procesu edukacyjnego. </a:t>
            </a:r>
          </a:p>
          <a:p>
            <a:pPr eaLnBrk="1" hangingPunct="1">
              <a:lnSpc>
                <a:spcPct val="80000"/>
              </a:lnSpc>
            </a:pPr>
            <a:r>
              <a:rPr lang="pl-PL" sz="800" smtClean="0"/>
              <a:t>Jednym z często pomijanych, ale bardzo ważnym uwarunkowaniem zewnętrznym jest </a:t>
            </a:r>
            <a:r>
              <a:rPr lang="pl-PL" sz="800" b="1" smtClean="0"/>
              <a:t>włączenie w funkcjonowanie szkoły rehabilitantów</a:t>
            </a:r>
            <a:r>
              <a:rPr lang="pl-PL" sz="800" smtClean="0"/>
              <a:t>. </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p:spPr>
        <p:txBody>
          <a:bodyPr/>
          <a:lstStyle/>
          <a:p>
            <a:fld id="{94C8FB01-A061-4961-959C-4F0FA9DCF5DD}" type="slidenum">
              <a:rPr lang="pl-PL" smtClean="0"/>
              <a:pPr/>
              <a:t>61</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4D8CEA89-146F-4F7E-81B6-C056397F59C0}" type="slidenum">
              <a:rPr lang="pl-PL" sz="1200">
                <a:latin typeface="+mn-lt"/>
              </a:rPr>
              <a:pPr algn="r" fontAlgn="auto">
                <a:spcBef>
                  <a:spcPts val="0"/>
                </a:spcBef>
                <a:spcAft>
                  <a:spcPts val="0"/>
                </a:spcAft>
                <a:defRPr/>
              </a:pPr>
              <a:t>61</a:t>
            </a:fld>
            <a:endParaRPr lang="pl-PL" sz="1200">
              <a:latin typeface="+mn-lt"/>
            </a:endParaRPr>
          </a:p>
        </p:txBody>
      </p:sp>
      <p:sp>
        <p:nvSpPr>
          <p:cNvPr id="176132" name="Rectangle 2"/>
          <p:cNvSpPr>
            <a:spLocks noGrp="1" noRot="1" noChangeAspect="1" noChangeArrowheads="1" noTextEdit="1"/>
          </p:cNvSpPr>
          <p:nvPr>
            <p:ph type="sldImg"/>
          </p:nvPr>
        </p:nvSpPr>
        <p:spPr>
          <a:ln/>
        </p:spPr>
      </p:sp>
      <p:sp>
        <p:nvSpPr>
          <p:cNvPr id="176133" name="Rectangle 3"/>
          <p:cNvSpPr>
            <a:spLocks noGrp="1" noChangeArrowheads="1"/>
          </p:cNvSpPr>
          <p:nvPr>
            <p:ph type="body" idx="1"/>
          </p:nvPr>
        </p:nvSpPr>
        <p:spPr>
          <a:noFill/>
          <a:ln/>
        </p:spPr>
        <p:txBody>
          <a:bodyPr/>
          <a:lstStyle/>
          <a:p>
            <a:pPr eaLnBrk="1" hangingPunct="1">
              <a:lnSpc>
                <a:spcPct val="80000"/>
              </a:lnSpc>
            </a:pPr>
            <a:r>
              <a:rPr lang="pl-PL" sz="800" smtClean="0"/>
              <a:t>Gąstoł, A. (2010). </a:t>
            </a:r>
            <a:r>
              <a:rPr lang="pl-PL" sz="800" i="1" smtClean="0"/>
              <a:t>Model pracy z uczniem z niepełnosprawnością ruchową. </a:t>
            </a:r>
          </a:p>
          <a:p>
            <a:pPr eaLnBrk="1" hangingPunct="1">
              <a:lnSpc>
                <a:spcPct val="80000"/>
              </a:lnSpc>
            </a:pPr>
            <a:r>
              <a:rPr lang="pl-PL" sz="800" smtClean="0"/>
              <a:t>W: Materiały szkoleniowe: Podniesienie efektywności kształcenia uczniów ze specjalnymi potrzebami edukacyjnymi. Część II.</a:t>
            </a:r>
          </a:p>
          <a:p>
            <a:pPr eaLnBrk="1" hangingPunct="1">
              <a:lnSpc>
                <a:spcPct val="80000"/>
              </a:lnSpc>
            </a:pPr>
            <a:endParaRPr lang="pl-PL" sz="800" b="1" smtClean="0"/>
          </a:p>
          <a:p>
            <a:pPr eaLnBrk="1" hangingPunct="1">
              <a:lnSpc>
                <a:spcPct val="80000"/>
              </a:lnSpc>
            </a:pPr>
            <a:r>
              <a:rPr lang="pl-PL" sz="800" b="1" smtClean="0"/>
              <a:t>Wśród cech korzystnych dla rozwoju dziecka z niepełnosprawnością ruchową wymienić można między innymi</a:t>
            </a:r>
            <a:r>
              <a:rPr lang="pl-PL" sz="800" smtClean="0"/>
              <a:t>:</a:t>
            </a:r>
          </a:p>
          <a:p>
            <a:pPr eaLnBrk="1" hangingPunct="1">
              <a:lnSpc>
                <a:spcPct val="80000"/>
              </a:lnSpc>
              <a:buFontTx/>
              <a:buChar char="•"/>
            </a:pPr>
            <a:r>
              <a:rPr lang="pl-PL" sz="800" smtClean="0"/>
              <a:t>duży zasób wiedzy ogólnej o otaczającym świecie i zachodzących w nim zjawiskach,</a:t>
            </a:r>
          </a:p>
          <a:p>
            <a:pPr eaLnBrk="1" hangingPunct="1">
              <a:lnSpc>
                <a:spcPct val="80000"/>
              </a:lnSpc>
              <a:buFontTx/>
              <a:buChar char="•"/>
            </a:pPr>
            <a:r>
              <a:rPr lang="pl-PL" sz="800" smtClean="0"/>
              <a:t>posiadanie przez dziecko zainteresowań i hobby,</a:t>
            </a:r>
          </a:p>
          <a:p>
            <a:pPr eaLnBrk="1" hangingPunct="1">
              <a:lnSpc>
                <a:spcPct val="80000"/>
              </a:lnSpc>
              <a:buFontTx/>
              <a:buChar char="•"/>
            </a:pPr>
            <a:r>
              <a:rPr lang="pl-PL" sz="800" smtClean="0"/>
              <a:t>duża liczba posiadanych doświadczeń własnych,</a:t>
            </a:r>
          </a:p>
          <a:p>
            <a:pPr eaLnBrk="1" hangingPunct="1">
              <a:lnSpc>
                <a:spcPct val="80000"/>
              </a:lnSpc>
              <a:buFontTx/>
              <a:buChar char="•"/>
            </a:pPr>
            <a:r>
              <a:rPr lang="pl-PL" sz="800" smtClean="0"/>
              <a:t>wysokie umiejętności w zakresie czytania i pisania, w tym posługiwania się książką,</a:t>
            </a:r>
          </a:p>
          <a:p>
            <a:pPr eaLnBrk="1" hangingPunct="1">
              <a:lnSpc>
                <a:spcPct val="80000"/>
              </a:lnSpc>
              <a:buFontTx/>
              <a:buChar char="•"/>
            </a:pPr>
            <a:r>
              <a:rPr lang="pl-PL" sz="800" smtClean="0"/>
              <a:t>wysoki poziom dojrzałości społecznej,</a:t>
            </a:r>
          </a:p>
          <a:p>
            <a:pPr eaLnBrk="1" hangingPunct="1">
              <a:lnSpc>
                <a:spcPct val="80000"/>
              </a:lnSpc>
              <a:buFontTx/>
              <a:buChar char="•"/>
            </a:pPr>
            <a:r>
              <a:rPr lang="pl-PL" sz="800" smtClean="0"/>
              <a:t>odważne i badawcze podejście do otoczenia,</a:t>
            </a:r>
          </a:p>
          <a:p>
            <a:pPr eaLnBrk="1" hangingPunct="1">
              <a:lnSpc>
                <a:spcPct val="80000"/>
              </a:lnSpc>
              <a:buFontTx/>
              <a:buChar char="•"/>
            </a:pPr>
            <a:r>
              <a:rPr lang="pl-PL" sz="800" smtClean="0"/>
              <a:t>łatwe i częste nawiązywanie kontaktów interpersonalnych,</a:t>
            </a:r>
          </a:p>
          <a:p>
            <a:pPr eaLnBrk="1" hangingPunct="1">
              <a:lnSpc>
                <a:spcPct val="80000"/>
              </a:lnSpc>
              <a:buFontTx/>
              <a:buChar char="•"/>
            </a:pPr>
            <a:r>
              <a:rPr lang="pl-PL" sz="800" smtClean="0"/>
              <a:t>dążenie dziecka do samodzielności i podejmowanie działań w tym zakresie,</a:t>
            </a:r>
          </a:p>
          <a:p>
            <a:pPr eaLnBrk="1" hangingPunct="1">
              <a:lnSpc>
                <a:spcPct val="80000"/>
              </a:lnSpc>
              <a:buFontTx/>
              <a:buChar char="•"/>
            </a:pPr>
            <a:r>
              <a:rPr lang="pl-PL" sz="800" smtClean="0"/>
              <a:t>wysoka motywacja wewnętrzna do uczenia się,</a:t>
            </a:r>
          </a:p>
          <a:p>
            <a:pPr eaLnBrk="1" hangingPunct="1">
              <a:lnSpc>
                <a:spcPct val="80000"/>
              </a:lnSpc>
              <a:buFontTx/>
              <a:buChar char="•"/>
            </a:pPr>
            <a:r>
              <a:rPr lang="pl-PL" sz="800" smtClean="0"/>
              <a:t>optymistyczne (a przy tym racjonalne) podejście do życia i spraw codziennych,</a:t>
            </a:r>
          </a:p>
          <a:p>
            <a:pPr eaLnBrk="1" hangingPunct="1">
              <a:lnSpc>
                <a:spcPct val="80000"/>
              </a:lnSpc>
              <a:buFontTx/>
              <a:buChar char="•"/>
            </a:pPr>
            <a:r>
              <a:rPr lang="pl-PL" sz="800" smtClean="0"/>
              <a:t>współpraca ze strony rodziny,</a:t>
            </a:r>
          </a:p>
          <a:p>
            <a:pPr eaLnBrk="1" hangingPunct="1">
              <a:lnSpc>
                <a:spcPct val="80000"/>
              </a:lnSpc>
              <a:buFontTx/>
              <a:buChar char="•"/>
            </a:pPr>
            <a:r>
              <a:rPr lang="pl-PL" sz="800" smtClean="0"/>
              <a:t>dobre warunki środowiska rodzinnego,</a:t>
            </a:r>
          </a:p>
          <a:p>
            <a:pPr eaLnBrk="1" hangingPunct="1">
              <a:lnSpc>
                <a:spcPct val="80000"/>
              </a:lnSpc>
            </a:pPr>
            <a:r>
              <a:rPr lang="pl-PL" sz="800" b="1" smtClean="0"/>
              <a:t>Wśród cech niekorzystnych dla rozwoju dziecka z niepełnosprawnością ruchową wymienić można między innymi:</a:t>
            </a:r>
            <a:r>
              <a:rPr lang="pl-PL" sz="800" smtClean="0"/>
              <a:t> </a:t>
            </a:r>
          </a:p>
          <a:p>
            <a:pPr eaLnBrk="1" hangingPunct="1">
              <a:lnSpc>
                <a:spcPct val="80000"/>
              </a:lnSpc>
              <a:buFontTx/>
              <a:buChar char="•"/>
            </a:pPr>
            <a:r>
              <a:rPr lang="pl-PL" sz="800" smtClean="0"/>
              <a:t>znacznie obniżona dojrzałość społeczną, </a:t>
            </a:r>
          </a:p>
          <a:p>
            <a:pPr eaLnBrk="1" hangingPunct="1">
              <a:lnSpc>
                <a:spcPct val="80000"/>
              </a:lnSpc>
              <a:buFontTx/>
              <a:buChar char="•"/>
            </a:pPr>
            <a:r>
              <a:rPr lang="pl-PL" sz="800" smtClean="0"/>
              <a:t>zaburzoną integrację procesów wzrokowo-ruchowych, </a:t>
            </a:r>
          </a:p>
          <a:p>
            <a:pPr eaLnBrk="1" hangingPunct="1">
              <a:lnSpc>
                <a:spcPct val="80000"/>
              </a:lnSpc>
              <a:buFontTx/>
              <a:buChar char="•"/>
            </a:pPr>
            <a:r>
              <a:rPr lang="pl-PL" sz="800" smtClean="0"/>
              <a:t>wzmożoną męczliwość, </a:t>
            </a:r>
          </a:p>
          <a:p>
            <a:pPr eaLnBrk="1" hangingPunct="1">
              <a:lnSpc>
                <a:spcPct val="80000"/>
              </a:lnSpc>
              <a:buFontTx/>
              <a:buChar char="•"/>
            </a:pPr>
            <a:r>
              <a:rPr lang="pl-PL" sz="800" smtClean="0"/>
              <a:t>nadwrażliwość i labilność emocjonalną, podwyższony poziom lęku społecznego (w szczególności wobec nowych osób i sytuacji), </a:t>
            </a:r>
          </a:p>
          <a:p>
            <a:pPr eaLnBrk="1" hangingPunct="1">
              <a:lnSpc>
                <a:spcPct val="80000"/>
              </a:lnSpc>
              <a:buFontTx/>
              <a:buChar char="•"/>
            </a:pPr>
            <a:r>
              <a:rPr lang="pl-PL" sz="800" smtClean="0"/>
              <a:t>trudności w kontaktach interpersonalnych, (w tym wymuszony kontakt słowny), </a:t>
            </a:r>
          </a:p>
          <a:p>
            <a:pPr eaLnBrk="1" hangingPunct="1">
              <a:lnSpc>
                <a:spcPct val="80000"/>
              </a:lnSpc>
              <a:buFontTx/>
              <a:buChar char="•"/>
            </a:pPr>
            <a:r>
              <a:rPr lang="pl-PL" sz="800" smtClean="0"/>
              <a:t>postawę roszczeniową wobec otoczenia i niecierpliwość, </a:t>
            </a:r>
          </a:p>
          <a:p>
            <a:pPr eaLnBrk="1" hangingPunct="1">
              <a:lnSpc>
                <a:spcPct val="80000"/>
              </a:lnSpc>
              <a:buFontTx/>
              <a:buChar char="•"/>
            </a:pPr>
            <a:r>
              <a:rPr lang="pl-PL" sz="800" smtClean="0"/>
              <a:t>nieumiejętność kontroli emocjonalnej (połączona z występowaniem zachowań agresywnych i autoagresywnych),</a:t>
            </a:r>
          </a:p>
          <a:p>
            <a:pPr eaLnBrk="1" hangingPunct="1">
              <a:lnSpc>
                <a:spcPct val="80000"/>
              </a:lnSpc>
              <a:buFontTx/>
              <a:buChar char="•"/>
            </a:pPr>
            <a:r>
              <a:rPr lang="pl-PL" sz="800" smtClean="0"/>
              <a:t>trudne warunki środowiskowe rodziny i brak wsparcia w rodzinie.</a:t>
            </a:r>
          </a:p>
          <a:p>
            <a:pPr eaLnBrk="1" hangingPunct="1">
              <a:lnSpc>
                <a:spcPct val="80000"/>
              </a:lnSpc>
            </a:pPr>
            <a:r>
              <a:rPr lang="pl-PL" sz="800" b="1" smtClean="0"/>
              <a:t>Dziecko z niepełnosprawnością ruchową wymaga wsparcia w zakresie: </a:t>
            </a:r>
          </a:p>
          <a:p>
            <a:pPr eaLnBrk="1" hangingPunct="1">
              <a:lnSpc>
                <a:spcPct val="80000"/>
              </a:lnSpc>
              <a:buFontTx/>
              <a:buChar char="•"/>
            </a:pPr>
            <a:r>
              <a:rPr lang="pl-PL" sz="800" smtClean="0"/>
              <a:t>Dostosowania otoczenia w taki sposób, aby mogło się samodzielnie poruszać.</a:t>
            </a:r>
          </a:p>
          <a:p>
            <a:pPr eaLnBrk="1" hangingPunct="1">
              <a:lnSpc>
                <a:spcPct val="80000"/>
              </a:lnSpc>
              <a:buFontTx/>
              <a:buChar char="•"/>
            </a:pPr>
            <a:r>
              <a:rPr lang="pl-PL" sz="800" smtClean="0"/>
              <a:t>Dostosowania i zmodyfikowania pomocy szkolnych tak, by mogło z nich w pełni korzystać.</a:t>
            </a:r>
          </a:p>
          <a:p>
            <a:pPr eaLnBrk="1" hangingPunct="1">
              <a:lnSpc>
                <a:spcPct val="80000"/>
              </a:lnSpc>
              <a:buFontTx/>
              <a:buChar char="•"/>
            </a:pPr>
            <a:r>
              <a:rPr lang="pl-PL" sz="800" smtClean="0"/>
              <a:t>Dostosowania miejsca pracy, tak aby  mogło przyjąć prawidłową pozycję siedzącą, zwłaszcza przez dłuższy czas, bez zmęczenia.</a:t>
            </a:r>
          </a:p>
          <a:p>
            <a:pPr eaLnBrk="1" hangingPunct="1">
              <a:lnSpc>
                <a:spcPct val="80000"/>
              </a:lnSpc>
              <a:buFontTx/>
              <a:buChar char="•"/>
            </a:pPr>
            <a:r>
              <a:rPr lang="pl-PL" sz="800" smtClean="0"/>
              <a:t>Dostosowania podręczników i zeszytów ćwiczeń tak, by dziecko mające trudności z czytaniem, kontrolowaniem wykonywanych czynności oraz prowadzeniem obserwacji mogło dać sobie (w miarę samodzielnie) radę.</a:t>
            </a:r>
          </a:p>
          <a:p>
            <a:pPr eaLnBrk="1" hangingPunct="1">
              <a:lnSpc>
                <a:spcPct val="80000"/>
              </a:lnSpc>
              <a:buFontTx/>
              <a:buChar char="•"/>
            </a:pPr>
            <a:r>
              <a:rPr lang="pl-PL" sz="800" smtClean="0"/>
              <a:t>Dostosowania celów edukacyjno-terapeutycznych tak, by odpowiadały indywidualnym potrzebom i możliwościom  dziecka.</a:t>
            </a:r>
          </a:p>
          <a:p>
            <a:pPr eaLnBrk="1" hangingPunct="1">
              <a:lnSpc>
                <a:spcPct val="80000"/>
              </a:lnSpc>
              <a:buFontTx/>
              <a:buChar char="•"/>
            </a:pPr>
            <a:r>
              <a:rPr lang="pl-PL" sz="800" smtClean="0"/>
              <a:t>Stosowania aktywizujących metod i form pracy dydaktycznej i  terapeutycznej.</a:t>
            </a:r>
          </a:p>
          <a:p>
            <a:pPr eaLnBrk="1" hangingPunct="1">
              <a:lnSpc>
                <a:spcPct val="80000"/>
              </a:lnSpc>
              <a:buFontTx/>
              <a:buChar char="•"/>
            </a:pPr>
            <a:r>
              <a:rPr lang="pl-PL" sz="800" smtClean="0"/>
              <a:t>Zapewnienia odpowiedniej rehabilitacji ruchowej.</a:t>
            </a:r>
          </a:p>
          <a:p>
            <a:pPr eaLnBrk="1" hangingPunct="1">
              <a:lnSpc>
                <a:spcPct val="80000"/>
              </a:lnSpc>
              <a:buFontTx/>
              <a:buChar char="•"/>
            </a:pPr>
            <a:r>
              <a:rPr lang="pl-PL" sz="800" smtClean="0"/>
              <a:t>Umożliwienia dziecku pełnej komunikacji, zgłasza jeśli dziecko jest niemówiące, lub mowa jego jest znacznie zniekształcona.</a:t>
            </a:r>
          </a:p>
          <a:p>
            <a:pPr eaLnBrk="1" hangingPunct="1">
              <a:lnSpc>
                <a:spcPct val="80000"/>
              </a:lnSpc>
              <a:buFontTx/>
              <a:buChar char="•"/>
            </a:pPr>
            <a:r>
              <a:rPr lang="pl-PL" sz="800" smtClean="0"/>
              <a:t>Większego niż standardowe użycia w edukacji środków informatycznych.</a:t>
            </a:r>
          </a:p>
          <a:p>
            <a:pPr eaLnBrk="1" hangingPunct="1">
              <a:lnSpc>
                <a:spcPct val="80000"/>
              </a:lnSpc>
              <a:buFontTx/>
              <a:buChar char="•"/>
            </a:pPr>
            <a:r>
              <a:rPr lang="pl-PL" sz="800" smtClean="0"/>
              <a:t>Rozwijania zainteresowań dziecka i zdobywania przez niego doświadczeń.</a:t>
            </a:r>
          </a:p>
          <a:p>
            <a:pPr eaLnBrk="1" hangingPunct="1">
              <a:lnSpc>
                <a:spcPct val="80000"/>
              </a:lnSpc>
              <a:buFontTx/>
              <a:buChar char="•"/>
            </a:pPr>
            <a:r>
              <a:rPr lang="pl-PL" sz="800" smtClean="0"/>
              <a:t>Zachęcania dziecka do podejmowania częstych interakcji społecznych i zawierania przyjaźni.</a:t>
            </a:r>
          </a:p>
          <a:p>
            <a:pPr eaLnBrk="1" hangingPunct="1">
              <a:lnSpc>
                <a:spcPct val="80000"/>
              </a:lnSpc>
              <a:buFontTx/>
              <a:buChar char="•"/>
            </a:pPr>
            <a:r>
              <a:rPr lang="pl-PL" sz="800" smtClean="0"/>
              <a:t>Rozbudzania chęci eksperymentowania w otoczeniu zewnętrznym.</a:t>
            </a:r>
          </a:p>
          <a:p>
            <a:pPr eaLnBrk="1" hangingPunct="1">
              <a:lnSpc>
                <a:spcPct val="80000"/>
              </a:lnSpc>
              <a:buFontTx/>
              <a:buChar char="•"/>
            </a:pPr>
            <a:r>
              <a:rPr lang="pl-PL" sz="800" smtClean="0"/>
              <a:t>Dawania okazji do wykazywania się samodzielnością.</a:t>
            </a:r>
          </a:p>
          <a:p>
            <a:pPr eaLnBrk="1" hangingPunct="1">
              <a:lnSpc>
                <a:spcPct val="80000"/>
              </a:lnSpc>
              <a:buFontTx/>
              <a:buChar char="•"/>
            </a:pPr>
            <a:r>
              <a:rPr lang="pl-PL" sz="800" smtClean="0"/>
              <a:t>Zwiększania motywacji do nauki i terapii.</a:t>
            </a:r>
          </a:p>
          <a:p>
            <a:pPr eaLnBrk="1" hangingPunct="1">
              <a:lnSpc>
                <a:spcPct val="80000"/>
              </a:lnSpc>
              <a:buFontTx/>
              <a:buChar char="•"/>
            </a:pPr>
            <a:r>
              <a:rPr lang="pl-PL" sz="800" smtClean="0"/>
              <a:t>Uczenia umiejętności kontroli emocjonalnej i wyrażania emocji.</a:t>
            </a:r>
          </a:p>
          <a:p>
            <a:pPr eaLnBrk="1" hangingPunct="1">
              <a:lnSpc>
                <a:spcPct val="80000"/>
              </a:lnSpc>
              <a:buFontTx/>
              <a:buChar char="•"/>
            </a:pPr>
            <a:r>
              <a:rPr lang="pl-PL" sz="800" smtClean="0"/>
              <a:t>Wzmacniania samooceny dziecka.</a:t>
            </a:r>
          </a:p>
          <a:p>
            <a:pPr eaLnBrk="1" hangingPunct="1">
              <a:lnSpc>
                <a:spcPct val="80000"/>
              </a:lnSpc>
              <a:buFontTx/>
              <a:buChar char="•"/>
            </a:pPr>
            <a:r>
              <a:rPr lang="pl-PL" sz="800" smtClean="0"/>
              <a:t>Zapewnienia dziecku dostępu do szerokiej sieci wsparcia społecznego w szkole, środowisku domowym i rówieśniczym.</a:t>
            </a:r>
          </a:p>
          <a:p>
            <a:pPr eaLnBrk="1" hangingPunct="1">
              <a:lnSpc>
                <a:spcPct val="80000"/>
              </a:lnSpc>
            </a:pPr>
            <a:endParaRPr lang="pl-PL" sz="800"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p:spPr>
        <p:txBody>
          <a:bodyPr/>
          <a:lstStyle/>
          <a:p>
            <a:fld id="{61337D87-92E3-4063-9992-F459F3CEA730}" type="slidenum">
              <a:rPr lang="pl-PL" smtClean="0"/>
              <a:pPr/>
              <a:t>62</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054AC917-50E1-46AB-8488-8B2EC7143F8D}" type="slidenum">
              <a:rPr lang="pl-PL" sz="1200">
                <a:latin typeface="+mn-lt"/>
              </a:rPr>
              <a:pPr algn="r" fontAlgn="auto">
                <a:spcBef>
                  <a:spcPts val="0"/>
                </a:spcBef>
                <a:spcAft>
                  <a:spcPts val="0"/>
                </a:spcAft>
                <a:defRPr/>
              </a:pPr>
              <a:t>62</a:t>
            </a:fld>
            <a:endParaRPr lang="pl-PL" sz="1200">
              <a:latin typeface="+mn-lt"/>
            </a:endParaRPr>
          </a:p>
        </p:txBody>
      </p:sp>
      <p:sp>
        <p:nvSpPr>
          <p:cNvPr id="177156" name="Rectangle 2"/>
          <p:cNvSpPr>
            <a:spLocks noGrp="1" noRot="1" noChangeAspect="1" noChangeArrowheads="1" noTextEdit="1"/>
          </p:cNvSpPr>
          <p:nvPr>
            <p:ph type="sldImg"/>
          </p:nvPr>
        </p:nvSpPr>
        <p:spPr>
          <a:ln/>
        </p:spPr>
      </p:sp>
      <p:sp>
        <p:nvSpPr>
          <p:cNvPr id="177157" name="Rectangle 3"/>
          <p:cNvSpPr>
            <a:spLocks noGrp="1" noChangeArrowheads="1"/>
          </p:cNvSpPr>
          <p:nvPr>
            <p:ph type="body" idx="1"/>
          </p:nvPr>
        </p:nvSpPr>
        <p:spPr>
          <a:noFill/>
          <a:ln/>
        </p:spPr>
        <p:txBody>
          <a:bodyPr/>
          <a:lstStyle/>
          <a:p>
            <a:pPr eaLnBrk="1" hangingPunct="1">
              <a:lnSpc>
                <a:spcPct val="80000"/>
              </a:lnSpc>
            </a:pPr>
            <a:r>
              <a:rPr lang="pl-PL" sz="800" smtClean="0"/>
              <a:t>Gąstoł, A. (2010). </a:t>
            </a:r>
            <a:r>
              <a:rPr lang="pl-PL" sz="800" i="1" smtClean="0"/>
              <a:t>Model pracy z uczniem z niepełnosprawnością ruchową.</a:t>
            </a:r>
          </a:p>
          <a:p>
            <a:pPr eaLnBrk="1" hangingPunct="1">
              <a:lnSpc>
                <a:spcPct val="80000"/>
              </a:lnSpc>
            </a:pPr>
            <a:r>
              <a:rPr lang="pl-PL" sz="800" smtClean="0"/>
              <a:t> W: Materiały szkoleniowe: Podniesienie efektywności kształcenia uczniów ze specjalnymi potrzebami edukacyjnymi. Część II.</a:t>
            </a:r>
          </a:p>
          <a:p>
            <a:pPr eaLnBrk="1" hangingPunct="1">
              <a:lnSpc>
                <a:spcPct val="80000"/>
              </a:lnSpc>
            </a:pPr>
            <a:endParaRPr lang="pl-PL" sz="800" b="1" smtClean="0"/>
          </a:p>
          <a:p>
            <a:pPr eaLnBrk="1" hangingPunct="1">
              <a:lnSpc>
                <a:spcPct val="80000"/>
              </a:lnSpc>
            </a:pPr>
            <a:r>
              <a:rPr lang="pl-PL" sz="800" b="1" smtClean="0"/>
              <a:t>Zasady podnoszenia efektywności procesu dydaktycznego, które eksponuje pedagogika terapeutyczna, formułowane są następująco:</a:t>
            </a:r>
          </a:p>
          <a:p>
            <a:pPr eaLnBrk="1" hangingPunct="1">
              <a:lnSpc>
                <a:spcPct val="80000"/>
              </a:lnSpc>
              <a:buFontTx/>
              <a:buChar char="•"/>
            </a:pPr>
            <a:r>
              <a:rPr lang="pl-PL" sz="800" u="sng" smtClean="0"/>
              <a:t>zasada podmiotowości i indywidualizacji</a:t>
            </a:r>
            <a:r>
              <a:rPr lang="pl-PL" sz="800" smtClean="0"/>
              <a:t>,</a:t>
            </a:r>
          </a:p>
          <a:p>
            <a:pPr eaLnBrk="1" hangingPunct="1">
              <a:lnSpc>
                <a:spcPct val="80000"/>
              </a:lnSpc>
              <a:buFontTx/>
              <a:buChar char="•"/>
            </a:pPr>
            <a:r>
              <a:rPr lang="pl-PL" sz="800" u="sng" smtClean="0"/>
              <a:t>zasada oszczędzania zbytecznego wysiłku i aktywizacji terapeutycznej</a:t>
            </a:r>
            <a:r>
              <a:rPr lang="pl-PL" sz="800" smtClean="0"/>
              <a:t> - </a:t>
            </a:r>
            <a:r>
              <a:rPr lang="pl-PL" sz="900" smtClean="0"/>
              <a:t>to taki wpływ działań nauczyciela na zachowanie ucznia, aby z jednej strony nie zostało ono przeciążone przez liczbę zadań do wykonania w procesie edukacyjnym, a z drugiej na tyle częste i silne oddziaływania, by wzmagały ogólną energię dziecka do radzenia sobie z negatywnymi skutkami niepełnosprawności. Stosowanie tej zasady wymaga, aby nauczyciel,  konstruując proces edukacyjny, brał pod uwagę aktualny stan samopoczucia ucznia, oraz umiał rozpoznać objawy zmęczenia i zniechęcenia u dziecka.</a:t>
            </a:r>
            <a:endParaRPr lang="pl-PL" sz="800" smtClean="0"/>
          </a:p>
          <a:p>
            <a:pPr eaLnBrk="1" hangingPunct="1">
              <a:lnSpc>
                <a:spcPct val="80000"/>
              </a:lnSpc>
              <a:buFontTx/>
              <a:buChar char="•"/>
            </a:pPr>
            <a:r>
              <a:rPr lang="pl-PL" sz="800" u="sng" smtClean="0"/>
              <a:t>zasada wyzwalania ekspresji i wzmagania procesu samorealizacji</a:t>
            </a:r>
            <a:r>
              <a:rPr lang="pl-PL" sz="800" smtClean="0"/>
              <a:t>,</a:t>
            </a:r>
          </a:p>
          <a:p>
            <a:pPr eaLnBrk="1" hangingPunct="1">
              <a:lnSpc>
                <a:spcPct val="80000"/>
              </a:lnSpc>
              <a:buFontTx/>
              <a:buChar char="•"/>
            </a:pPr>
            <a:r>
              <a:rPr lang="pl-PL" sz="800" u="sng" smtClean="0"/>
              <a:t>zasada reintegracji funkcjonalnej i rewaloryzacji społecznej</a:t>
            </a:r>
            <a:r>
              <a:rPr lang="pl-PL" sz="800" smtClean="0"/>
              <a:t> - by zasada ta mogła być zrealizowana, nauczyciel powinien: </a:t>
            </a:r>
          </a:p>
          <a:p>
            <a:pPr eaLnBrk="1" hangingPunct="1">
              <a:lnSpc>
                <a:spcPct val="80000"/>
              </a:lnSpc>
            </a:pPr>
            <a:r>
              <a:rPr lang="pl-PL" sz="800" smtClean="0"/>
              <a:t>-umieć rozładować u dziecka napięcie psychoruchowe (np. poprzez ćwiczenia rozluźniające). </a:t>
            </a:r>
          </a:p>
          <a:p>
            <a:pPr eaLnBrk="1" hangingPunct="1">
              <a:lnSpc>
                <a:spcPct val="80000"/>
              </a:lnSpc>
            </a:pPr>
            <a:r>
              <a:rPr lang="pl-PL" sz="800" smtClean="0"/>
              <a:t>-dostosować tempo pracy uczniów do aktualnej dynamiki procesów nerwowych.</a:t>
            </a:r>
          </a:p>
          <a:p>
            <a:pPr eaLnBrk="1" hangingPunct="1">
              <a:lnSpc>
                <a:spcPct val="80000"/>
              </a:lnSpc>
            </a:pPr>
            <a:r>
              <a:rPr lang="pl-PL" sz="800" smtClean="0"/>
              <a:t>-wprowadzać ćwiczenia wzmacniające koordynacje psychoruchową. </a:t>
            </a:r>
          </a:p>
          <a:p>
            <a:pPr eaLnBrk="1" hangingPunct="1">
              <a:lnSpc>
                <a:spcPct val="80000"/>
              </a:lnSpc>
            </a:pPr>
            <a:r>
              <a:rPr lang="pl-PL" sz="800" smtClean="0"/>
              <a:t>--kompensować ograniczenia ucznia.</a:t>
            </a:r>
          </a:p>
          <a:p>
            <a:pPr eaLnBrk="1" hangingPunct="1">
              <a:lnSpc>
                <a:spcPct val="80000"/>
              </a:lnSpc>
            </a:pPr>
            <a:r>
              <a:rPr lang="pl-PL" sz="800" smtClean="0"/>
              <a:t>-unikać gwałtownych zmian w aktywnościach dziecka.</a:t>
            </a:r>
          </a:p>
          <a:p>
            <a:pPr eaLnBrk="1" hangingPunct="1">
              <a:lnSpc>
                <a:spcPct val="80000"/>
              </a:lnSpc>
              <a:buFontTx/>
              <a:buChar char="•"/>
            </a:pPr>
            <a:r>
              <a:rPr lang="pl-PL" sz="800" u="sng" smtClean="0"/>
              <a:t>zasada plastyczności i kompleksowości działania,</a:t>
            </a:r>
          </a:p>
          <a:p>
            <a:pPr eaLnBrk="1" hangingPunct="1">
              <a:lnSpc>
                <a:spcPct val="80000"/>
              </a:lnSpc>
              <a:buFontTx/>
              <a:buChar char="•"/>
            </a:pPr>
            <a:r>
              <a:rPr lang="pl-PL" sz="800" u="sng" smtClean="0"/>
              <a:t>zasada waloryzacji środowiska rodzinnego</a:t>
            </a:r>
            <a:r>
              <a:rPr lang="pl-PL" sz="800" smtClean="0"/>
              <a:t>.</a:t>
            </a:r>
          </a:p>
          <a:p>
            <a:pPr eaLnBrk="1" hangingPunct="1">
              <a:lnSpc>
                <a:spcPct val="80000"/>
              </a:lnSpc>
            </a:pPr>
            <a:r>
              <a:rPr lang="pl-PL" sz="800" smtClean="0"/>
              <a:t>Aby proces leczenia dziecka z niepełnosprawnością ruchową przebiegał pomyślnie, w zespole powinni współdziałać nie tylko nauczyciel i wychowawca, ale również rehabilitant i psycholog. System kształcenia i wychowania w placówkach służby zdrowia powinien uwzględniać stanu zdrowia dziecka i jego indywidualne potrzeby edukacyjne. Nauczyciel musi więc brać pod uwagę:</a:t>
            </a:r>
          </a:p>
          <a:p>
            <a:pPr eaLnBrk="1" hangingPunct="1">
              <a:lnSpc>
                <a:spcPct val="80000"/>
              </a:lnSpc>
            </a:pPr>
            <a:r>
              <a:rPr lang="pl-PL" sz="800" smtClean="0"/>
              <a:t>rodzaj niepełnosprawności dziecka,</a:t>
            </a:r>
          </a:p>
          <a:p>
            <a:pPr eaLnBrk="1" hangingPunct="1">
              <a:lnSpc>
                <a:spcPct val="80000"/>
              </a:lnSpc>
            </a:pPr>
            <a:r>
              <a:rPr lang="pl-PL" sz="800" smtClean="0"/>
              <a:t>stosowane metody leczenia,</a:t>
            </a:r>
          </a:p>
          <a:p>
            <a:pPr eaLnBrk="1" hangingPunct="1">
              <a:lnSpc>
                <a:spcPct val="80000"/>
              </a:lnSpc>
            </a:pPr>
            <a:r>
              <a:rPr lang="pl-PL" sz="800" smtClean="0"/>
              <a:t>stopień samodzielnego funkcjonowania,</a:t>
            </a:r>
          </a:p>
          <a:p>
            <a:pPr eaLnBrk="1" hangingPunct="1">
              <a:lnSpc>
                <a:spcPct val="80000"/>
              </a:lnSpc>
            </a:pPr>
            <a:r>
              <a:rPr lang="pl-PL" sz="800" smtClean="0"/>
              <a:t>wiek dziecka i możliwości rozwojowe,</a:t>
            </a:r>
          </a:p>
          <a:p>
            <a:pPr eaLnBrk="1" hangingPunct="1">
              <a:lnSpc>
                <a:spcPct val="80000"/>
              </a:lnSpc>
            </a:pPr>
            <a:r>
              <a:rPr lang="pl-PL" sz="800" smtClean="0"/>
              <a:t>osobowość i temperament.</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p:spPr>
        <p:txBody>
          <a:bodyPr/>
          <a:lstStyle/>
          <a:p>
            <a:fld id="{E1710E44-5B56-4D97-8FD2-76453C6621FA}" type="slidenum">
              <a:rPr lang="pl-PL" smtClean="0"/>
              <a:pPr/>
              <a:t>63</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8996D092-DD83-413F-BCCD-CE722168DEEC}" type="slidenum">
              <a:rPr lang="pl-PL" sz="1200">
                <a:latin typeface="+mn-lt"/>
              </a:rPr>
              <a:pPr algn="r" fontAlgn="auto">
                <a:spcBef>
                  <a:spcPts val="0"/>
                </a:spcBef>
                <a:spcAft>
                  <a:spcPts val="0"/>
                </a:spcAft>
                <a:defRPr/>
              </a:pPr>
              <a:t>63</a:t>
            </a:fld>
            <a:endParaRPr lang="pl-PL" sz="1200">
              <a:latin typeface="+mn-lt"/>
            </a:endParaRPr>
          </a:p>
        </p:txBody>
      </p:sp>
      <p:sp>
        <p:nvSpPr>
          <p:cNvPr id="178180" name="Rectangle 2"/>
          <p:cNvSpPr>
            <a:spLocks noGrp="1" noRot="1" noChangeAspect="1" noChangeArrowheads="1" noTextEdit="1"/>
          </p:cNvSpPr>
          <p:nvPr>
            <p:ph type="sldImg"/>
          </p:nvPr>
        </p:nvSpPr>
        <p:spPr>
          <a:ln/>
        </p:spPr>
      </p:sp>
      <p:sp>
        <p:nvSpPr>
          <p:cNvPr id="178181" name="Rectangle 3"/>
          <p:cNvSpPr>
            <a:spLocks noGrp="1" noChangeArrowheads="1"/>
          </p:cNvSpPr>
          <p:nvPr>
            <p:ph type="body" idx="1"/>
          </p:nvPr>
        </p:nvSpPr>
        <p:spPr>
          <a:noFill/>
          <a:ln/>
        </p:spPr>
        <p:txBody>
          <a:bodyPr/>
          <a:lstStyle/>
          <a:p>
            <a:pPr eaLnBrk="1" hangingPunct="1"/>
            <a:r>
              <a:rPr lang="pl-PL" smtClean="0"/>
              <a:t>Gąstoł, A. (2010). </a:t>
            </a:r>
            <a:r>
              <a:rPr lang="pl-PL" i="1" smtClean="0"/>
              <a:t>Model pracy z uczniem z niepełnosprawnością ruchową. </a:t>
            </a:r>
          </a:p>
          <a:p>
            <a:pPr eaLnBrk="1" hangingPunct="1"/>
            <a:r>
              <a:rPr lang="pl-PL" smtClean="0"/>
              <a:t> W: Materiały szkoleniowe: Podniesienie efektywności kształcenia uczniów ze specjalnymi potrzebami edukacyjnymi. Część II.</a:t>
            </a:r>
          </a:p>
          <a:p>
            <a:pPr eaLnBrk="1" hangingPunct="1"/>
            <a:endParaRPr lang="pl-PL"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a:spLocks noGrp="1" noChangeArrowheads="1"/>
          </p:cNvSpPr>
          <p:nvPr>
            <p:ph type="sldNum" sz="quarter" idx="5"/>
          </p:nvPr>
        </p:nvSpPr>
        <p:spPr>
          <a:noFill/>
        </p:spPr>
        <p:txBody>
          <a:bodyPr/>
          <a:lstStyle/>
          <a:p>
            <a:fld id="{AE506D00-E0BC-48C2-8E97-0D36307E0B69}" type="slidenum">
              <a:rPr lang="pl-PL" smtClean="0"/>
              <a:pPr/>
              <a:t>64</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518D59FE-616B-4E61-A05C-9FC51D64B0A0}" type="slidenum">
              <a:rPr lang="pl-PL" sz="1200">
                <a:latin typeface="+mn-lt"/>
              </a:rPr>
              <a:pPr algn="r" fontAlgn="auto">
                <a:spcBef>
                  <a:spcPts val="0"/>
                </a:spcBef>
                <a:spcAft>
                  <a:spcPts val="0"/>
                </a:spcAft>
                <a:defRPr/>
              </a:pPr>
              <a:t>64</a:t>
            </a:fld>
            <a:endParaRPr lang="pl-PL" sz="1200">
              <a:latin typeface="+mn-lt"/>
            </a:endParaRPr>
          </a:p>
        </p:txBody>
      </p:sp>
      <p:sp>
        <p:nvSpPr>
          <p:cNvPr id="179204" name="Rectangle 2"/>
          <p:cNvSpPr>
            <a:spLocks noGrp="1" noRot="1" noChangeAspect="1" noChangeArrowheads="1" noTextEdit="1"/>
          </p:cNvSpPr>
          <p:nvPr>
            <p:ph type="sldImg"/>
          </p:nvPr>
        </p:nvSpPr>
        <p:spPr>
          <a:ln/>
        </p:spPr>
      </p:sp>
      <p:sp>
        <p:nvSpPr>
          <p:cNvPr id="179205" name="Rectangle 3"/>
          <p:cNvSpPr>
            <a:spLocks noGrp="1" noChangeArrowheads="1"/>
          </p:cNvSpPr>
          <p:nvPr>
            <p:ph type="body" idx="1"/>
          </p:nvPr>
        </p:nvSpPr>
        <p:spPr>
          <a:noFill/>
          <a:ln/>
        </p:spPr>
        <p:txBody>
          <a:bodyPr/>
          <a:lstStyle/>
          <a:p>
            <a:pPr eaLnBrk="1" hangingPunct="1">
              <a:lnSpc>
                <a:spcPct val="80000"/>
              </a:lnSpc>
            </a:pPr>
            <a:r>
              <a:rPr lang="pl-PL" sz="800" smtClean="0"/>
              <a:t>Gąstoł, A. (2010). </a:t>
            </a:r>
            <a:r>
              <a:rPr lang="pl-PL" sz="800" i="1" smtClean="0"/>
              <a:t>Model pracy z uczniem z niepełnosprawnością ruchową. </a:t>
            </a:r>
          </a:p>
          <a:p>
            <a:pPr eaLnBrk="1" hangingPunct="1">
              <a:lnSpc>
                <a:spcPct val="80000"/>
              </a:lnSpc>
            </a:pPr>
            <a:r>
              <a:rPr lang="pl-PL" sz="800" smtClean="0"/>
              <a:t>W: Materiały szkoleniowe: Podniesienie efektywności kształcenia uczniów ze specjalnymi potrzebami edukacyjnymi. Część II.</a:t>
            </a:r>
          </a:p>
          <a:p>
            <a:pPr eaLnBrk="1" hangingPunct="1">
              <a:lnSpc>
                <a:spcPct val="80000"/>
              </a:lnSpc>
            </a:pPr>
            <a:endParaRPr lang="pl-PL" sz="800" b="1" smtClean="0"/>
          </a:p>
          <a:p>
            <a:pPr eaLnBrk="1" hangingPunct="1">
              <a:lnSpc>
                <a:spcPct val="80000"/>
              </a:lnSpc>
            </a:pPr>
            <a:r>
              <a:rPr lang="pl-PL" sz="800" b="1" smtClean="0"/>
              <a:t>Środki słowne</a:t>
            </a:r>
            <a:r>
              <a:rPr lang="pl-PL" sz="800" smtClean="0"/>
              <a:t>, czyli podręczniki, zeszyty ćwiczeń i inne teksty drukowane powinny zostać dostosowane w następujący sposób:</a:t>
            </a:r>
          </a:p>
          <a:p>
            <a:pPr eaLnBrk="1" hangingPunct="1">
              <a:lnSpc>
                <a:spcPct val="80000"/>
              </a:lnSpc>
              <a:buFontTx/>
              <a:buChar char="•"/>
            </a:pPr>
            <a:r>
              <a:rPr lang="pl-PL" sz="800" smtClean="0"/>
              <a:t>Wprowadzenie książki mówionej typu </a:t>
            </a:r>
            <a:r>
              <a:rPr lang="pl-PL" sz="800" i="1" smtClean="0"/>
              <a:t>audiobook</a:t>
            </a:r>
            <a:r>
              <a:rPr lang="pl-PL" sz="800" smtClean="0"/>
              <a:t>.</a:t>
            </a:r>
          </a:p>
          <a:p>
            <a:pPr eaLnBrk="1" hangingPunct="1">
              <a:lnSpc>
                <a:spcPct val="80000"/>
              </a:lnSpc>
              <a:buFontTx/>
              <a:buChar char="•"/>
            </a:pPr>
            <a:r>
              <a:rPr lang="pl-PL" sz="800" smtClean="0"/>
              <a:t>Opcjonalne korzystanie z podręcznika w wersji elektronicznej[1], </a:t>
            </a:r>
          </a:p>
          <a:p>
            <a:pPr eaLnBrk="1" hangingPunct="1">
              <a:lnSpc>
                <a:spcPct val="80000"/>
              </a:lnSpc>
              <a:buFontTx/>
              <a:buChar char="•"/>
            </a:pPr>
            <a:r>
              <a:rPr lang="pl-PL" sz="800" smtClean="0"/>
              <a:t>Podręcznika w postaci pojedynczych kartek do czytania (wprowadzenie segregatora zamiast tradycyjnego formatu książki).</a:t>
            </a:r>
          </a:p>
          <a:p>
            <a:pPr eaLnBrk="1" hangingPunct="1">
              <a:lnSpc>
                <a:spcPct val="80000"/>
              </a:lnSpc>
              <a:buFontTx/>
              <a:buChar char="•"/>
            </a:pPr>
            <a:r>
              <a:rPr lang="pl-PL" sz="800" smtClean="0"/>
              <a:t>Umieszczenie kart do czytania i pisania na kontrastowym, nierozpraszającym tle.</a:t>
            </a:r>
          </a:p>
          <a:p>
            <a:pPr eaLnBrk="1" hangingPunct="1">
              <a:lnSpc>
                <a:spcPct val="80000"/>
              </a:lnSpc>
              <a:buFontTx/>
              <a:buChar char="•"/>
            </a:pPr>
            <a:r>
              <a:rPr lang="pl-PL" sz="800" smtClean="0"/>
              <a:t>Dostosowanie wielkości czcionki i odstępów pomiędzy liniami w tekście.</a:t>
            </a:r>
          </a:p>
          <a:p>
            <a:pPr eaLnBrk="1" hangingPunct="1">
              <a:lnSpc>
                <a:spcPct val="80000"/>
              </a:lnSpc>
              <a:buFontTx/>
              <a:buChar char="•"/>
            </a:pPr>
            <a:r>
              <a:rPr lang="pl-PL" sz="800" smtClean="0"/>
              <a:t>Dostosowanie wielkości liniatury w zależności od możliwości manualnych dzieci.</a:t>
            </a:r>
          </a:p>
          <a:p>
            <a:pPr eaLnBrk="1" hangingPunct="1">
              <a:lnSpc>
                <a:spcPct val="80000"/>
              </a:lnSpc>
              <a:buFontTx/>
              <a:buChar char="•"/>
            </a:pPr>
            <a:r>
              <a:rPr lang="pl-PL" sz="800" smtClean="0"/>
              <a:t>Wprowadzenie w zadaniach zawierających uzupełnianie tekstu możliwość wklejania liter i słów.</a:t>
            </a:r>
          </a:p>
          <a:p>
            <a:pPr eaLnBrk="1" hangingPunct="1">
              <a:lnSpc>
                <a:spcPct val="80000"/>
              </a:lnSpc>
              <a:buFontTx/>
              <a:buChar char="•"/>
            </a:pPr>
            <a:r>
              <a:rPr lang="pl-PL" sz="800" smtClean="0"/>
              <a:t>Polecenie i odpowiadające im ćwiczenia powinny znajdować się na tej samej stronie, bez konieczności odwracania kartki.</a:t>
            </a:r>
          </a:p>
          <a:p>
            <a:pPr eaLnBrk="1" hangingPunct="1">
              <a:lnSpc>
                <a:spcPct val="80000"/>
              </a:lnSpc>
            </a:pPr>
            <a:r>
              <a:rPr lang="pl-PL" sz="800" b="1" smtClean="0"/>
              <a:t>Środki wzrokowe</a:t>
            </a:r>
            <a:r>
              <a:rPr lang="pl-PL" sz="800" smtClean="0"/>
              <a:t>, czyli modele, obrazy, wykresy oraz mapy powinny zostać dostosowane w następujący sposób:</a:t>
            </a:r>
          </a:p>
          <a:p>
            <a:pPr eaLnBrk="1" hangingPunct="1">
              <a:lnSpc>
                <a:spcPct val="80000"/>
              </a:lnSpc>
              <a:buFontTx/>
              <a:buChar char="•"/>
            </a:pPr>
            <a:r>
              <a:rPr lang="pl-PL" sz="800" smtClean="0"/>
              <a:t>Umieszczanie na mapach ściennych i atlasach jaskrawych etykiet z nazwami kierunków głównych i pośrednich oraz widoczne oznaczenie obszaru, który jest na bieżąco omawiany na lekcji.</a:t>
            </a:r>
          </a:p>
          <a:p>
            <a:pPr eaLnBrk="1" hangingPunct="1">
              <a:lnSpc>
                <a:spcPct val="80000"/>
              </a:lnSpc>
              <a:buFontTx/>
              <a:buChar char="•"/>
            </a:pPr>
            <a:r>
              <a:rPr lang="pl-PL" sz="800" smtClean="0"/>
              <a:t>Oferowanie dziecku na zajęciach lekcyjnych gotowych formatek wykresów, tabel oraz modeli tak, aby mogło je ono same wypełnić, bez konieczności rozrysowywania całego schematu.</a:t>
            </a:r>
          </a:p>
          <a:p>
            <a:pPr eaLnBrk="1" hangingPunct="1">
              <a:lnSpc>
                <a:spcPct val="80000"/>
              </a:lnSpc>
            </a:pPr>
            <a:r>
              <a:rPr lang="pl-PL" sz="800" b="1" smtClean="0"/>
              <a:t>Mechaniczne środki wzrokowe</a:t>
            </a:r>
            <a:r>
              <a:rPr lang="pl-PL" sz="800" smtClean="0"/>
              <a:t>, to znaczy umożliwiające przekazywanie obrazów za pomocą urządzeń technicznych, jak np. aparat fotograficzny, mikroskop, powinny być tak dostosowane, aby uczeń mógł z nich skorzystać sam lub z niewielką pomocą nauczyciela.</a:t>
            </a:r>
          </a:p>
          <a:p>
            <a:pPr eaLnBrk="1" hangingPunct="1">
              <a:lnSpc>
                <a:spcPct val="80000"/>
              </a:lnSpc>
            </a:pPr>
            <a:r>
              <a:rPr lang="pl-PL" sz="800" b="1" smtClean="0"/>
              <a:t>Środki słuchowe</a:t>
            </a:r>
            <a:r>
              <a:rPr lang="pl-PL" sz="800" smtClean="0"/>
              <a:t> (magnetofon, radio, odtwarzacz płyt CD i mp3) oraz słuchowo-wzrokowe (inaczej audiowizualne, jak na przykład telewizor) nie wymagają specjalnego dostosowania, natomiast środki automatyzujące proces uczenia się, jak na przykład komputer, wymagają odpowiedniego przygotowania użytkownika, oprogramowania, osprzętu oraz otoczenia. Informacja o tym w jaki sposób tego dokonać znajduje się w części poświęconej uwarunkowaniom zewnętrznym procesu edukacyjnego.</a:t>
            </a:r>
          </a:p>
          <a:p>
            <a:pPr eaLnBrk="1" hangingPunct="1">
              <a:lnSpc>
                <a:spcPct val="80000"/>
              </a:lnSpc>
            </a:pPr>
            <a:r>
              <a:rPr lang="pl-PL" sz="800" smtClean="0"/>
              <a:t>By </a:t>
            </a:r>
            <a:r>
              <a:rPr lang="pl-PL" sz="800" b="1" smtClean="0"/>
              <a:t>umożliwić dziecku pełne wykorzystanie komputera</a:t>
            </a:r>
            <a:r>
              <a:rPr lang="pl-PL" sz="800" smtClean="0"/>
              <a:t> należy zwrócić uwagę w jaki sposób dysfunkcje ograniczają jego możliwości ruchowe. Jeśli obsługiwanie myszy i standardowej klawiatury jest niemożliwe należy zastosować specjalistyczne urządzenia peryferyjne, do których należą: </a:t>
            </a:r>
          </a:p>
          <a:p>
            <a:pPr eaLnBrk="1" hangingPunct="1">
              <a:lnSpc>
                <a:spcPct val="80000"/>
              </a:lnSpc>
              <a:buFontTx/>
              <a:buChar char="•"/>
            </a:pPr>
            <a:r>
              <a:rPr lang="pl-PL" sz="800" smtClean="0"/>
              <a:t>Head Pointer, Systemy wykorzystujące ruchy gałek ocznych, np. </a:t>
            </a:r>
            <a:r>
              <a:rPr lang="en-US" sz="800" smtClean="0"/>
              <a:t>FRS ComLink LT3G Enable Eyes, </a:t>
            </a:r>
            <a:endParaRPr lang="pl-PL" sz="800" smtClean="0"/>
          </a:p>
          <a:p>
            <a:pPr eaLnBrk="1" hangingPunct="1">
              <a:lnSpc>
                <a:spcPct val="80000"/>
              </a:lnSpc>
              <a:buFontTx/>
              <a:buChar char="•"/>
            </a:pPr>
            <a:r>
              <a:rPr lang="pl-PL" sz="800" smtClean="0"/>
              <a:t>Urządzenia odtwarzające lub generujące mowę, np. SpeakOut, na podobnej zasadzie działa również FRS ALT-Chat Dedicated Plus, który posiada dodatkowo możliwość posługiwania się symbolami i piktogramami. </a:t>
            </a:r>
          </a:p>
          <a:p>
            <a:pPr eaLnBrk="1" hangingPunct="1">
              <a:lnSpc>
                <a:spcPct val="80000"/>
              </a:lnSpc>
              <a:buFontTx/>
              <a:buChar char="•"/>
            </a:pPr>
            <a:r>
              <a:rPr lang="pl-PL" sz="800" smtClean="0"/>
              <a:t>Wyłączniki (switches), Joysticki i tablice dotykowe (touchpad), </a:t>
            </a:r>
          </a:p>
          <a:p>
            <a:pPr eaLnBrk="1" hangingPunct="1">
              <a:lnSpc>
                <a:spcPct val="80000"/>
              </a:lnSpc>
            </a:pPr>
            <a:r>
              <a:rPr lang="pl-PL" sz="800" smtClean="0"/>
              <a:t>Zasadniczą trudnością dla większości uczniów mających niesprawne ręce jest samodzielne używanie standardowej klawiatury. </a:t>
            </a:r>
          </a:p>
          <a:p>
            <a:pPr eaLnBrk="1" hangingPunct="1">
              <a:lnSpc>
                <a:spcPct val="80000"/>
              </a:lnSpc>
            </a:pPr>
            <a:r>
              <a:rPr lang="pl-PL" sz="800" smtClean="0"/>
              <a:t/>
            </a:r>
            <a:br>
              <a:rPr lang="pl-PL" sz="800" smtClean="0"/>
            </a:br>
            <a:endParaRPr lang="pl-PL" sz="800"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p:spPr>
        <p:txBody>
          <a:bodyPr/>
          <a:lstStyle/>
          <a:p>
            <a:fld id="{B8D00564-5034-46FC-9124-7D8DE85C0451}" type="slidenum">
              <a:rPr lang="pl-PL" smtClean="0"/>
              <a:pPr/>
              <a:t>65</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A8DBB184-B17A-4243-8B6D-EAFC30186AB5}" type="slidenum">
              <a:rPr lang="pl-PL" sz="1200">
                <a:latin typeface="+mn-lt"/>
              </a:rPr>
              <a:pPr algn="r" fontAlgn="auto">
                <a:spcBef>
                  <a:spcPts val="0"/>
                </a:spcBef>
                <a:spcAft>
                  <a:spcPts val="0"/>
                </a:spcAft>
                <a:defRPr/>
              </a:pPr>
              <a:t>65</a:t>
            </a:fld>
            <a:endParaRPr lang="pl-PL" sz="1200">
              <a:latin typeface="+mn-lt"/>
            </a:endParaRPr>
          </a:p>
        </p:txBody>
      </p:sp>
      <p:sp>
        <p:nvSpPr>
          <p:cNvPr id="180228" name="Rectangle 2"/>
          <p:cNvSpPr>
            <a:spLocks noGrp="1" noRot="1" noChangeAspect="1" noChangeArrowheads="1" noTextEdit="1"/>
          </p:cNvSpPr>
          <p:nvPr>
            <p:ph type="sldImg"/>
          </p:nvPr>
        </p:nvSpPr>
        <p:spPr>
          <a:ln/>
        </p:spPr>
      </p:sp>
      <p:sp>
        <p:nvSpPr>
          <p:cNvPr id="180229" name="Rectangle 3"/>
          <p:cNvSpPr>
            <a:spLocks noGrp="1" noChangeArrowheads="1"/>
          </p:cNvSpPr>
          <p:nvPr>
            <p:ph type="body" idx="1"/>
          </p:nvPr>
        </p:nvSpPr>
        <p:spPr>
          <a:noFill/>
          <a:ln/>
        </p:spPr>
        <p:txBody>
          <a:bodyPr/>
          <a:lstStyle/>
          <a:p>
            <a:pPr eaLnBrk="1" hangingPunct="1"/>
            <a:r>
              <a:rPr lang="pl-PL" smtClean="0"/>
              <a:t>Jurkiewicz, P.,  Rola, B.</a:t>
            </a:r>
            <a:r>
              <a:rPr lang="pl-PL" b="1" smtClean="0"/>
              <a:t>  </a:t>
            </a:r>
            <a:r>
              <a:rPr lang="pl-PL" smtClean="0"/>
              <a:t>(2010). </a:t>
            </a:r>
            <a:r>
              <a:rPr lang="pl-PL" i="1" smtClean="0"/>
              <a:t>Model pracy z uczniem z  upośledzeniem umysłowym w stopniu lekkim.</a:t>
            </a:r>
          </a:p>
          <a:p>
            <a:pPr eaLnBrk="1" hangingPunct="1"/>
            <a:r>
              <a:rPr lang="pl-PL" smtClean="0"/>
              <a:t> W: Materiały szkoleniowe: Podniesienie efektywności kształcenia uczniów ze specjalnymi potrzebami edukacyjnymi. Część II.</a:t>
            </a:r>
            <a:endParaRPr lang="pl-PL" b="1" smtClean="0"/>
          </a:p>
          <a:p>
            <a:pPr eaLnBrk="1" hangingPunct="1"/>
            <a:endParaRPr lang="pl-PL"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7"/>
          <p:cNvSpPr>
            <a:spLocks noGrp="1" noChangeArrowheads="1"/>
          </p:cNvSpPr>
          <p:nvPr>
            <p:ph type="sldNum" sz="quarter" idx="5"/>
          </p:nvPr>
        </p:nvSpPr>
        <p:spPr>
          <a:noFill/>
        </p:spPr>
        <p:txBody>
          <a:bodyPr/>
          <a:lstStyle/>
          <a:p>
            <a:fld id="{9728044F-070A-4F1F-8A10-5F27B2C88948}" type="slidenum">
              <a:rPr lang="pl-PL" smtClean="0"/>
              <a:pPr/>
              <a:t>66</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B606CF62-0169-4B2A-AC64-91E93B59EE7B}" type="slidenum">
              <a:rPr lang="pl-PL" sz="1200">
                <a:latin typeface="+mn-lt"/>
              </a:rPr>
              <a:pPr algn="r" fontAlgn="auto">
                <a:spcBef>
                  <a:spcPts val="0"/>
                </a:spcBef>
                <a:spcAft>
                  <a:spcPts val="0"/>
                </a:spcAft>
                <a:defRPr/>
              </a:pPr>
              <a:t>66</a:t>
            </a:fld>
            <a:endParaRPr lang="pl-PL" sz="1200">
              <a:latin typeface="+mn-lt"/>
            </a:endParaRPr>
          </a:p>
        </p:txBody>
      </p:sp>
      <p:sp>
        <p:nvSpPr>
          <p:cNvPr id="181252" name="Rectangle 2"/>
          <p:cNvSpPr>
            <a:spLocks noGrp="1" noRot="1" noChangeAspect="1" noChangeArrowheads="1" noTextEdit="1"/>
          </p:cNvSpPr>
          <p:nvPr>
            <p:ph type="sldImg"/>
          </p:nvPr>
        </p:nvSpPr>
        <p:spPr>
          <a:ln/>
        </p:spPr>
      </p:sp>
      <p:sp>
        <p:nvSpPr>
          <p:cNvPr id="181253" name="Rectangle 3"/>
          <p:cNvSpPr>
            <a:spLocks noGrp="1" noChangeArrowheads="1"/>
          </p:cNvSpPr>
          <p:nvPr>
            <p:ph type="body" idx="1"/>
          </p:nvPr>
        </p:nvSpPr>
        <p:spPr>
          <a:noFill/>
          <a:ln/>
        </p:spPr>
        <p:txBody>
          <a:bodyPr/>
          <a:lstStyle/>
          <a:p>
            <a:pPr eaLnBrk="1" hangingPunct="1"/>
            <a:r>
              <a:rPr lang="pl-PL" smtClean="0"/>
              <a:t>Jurkiewicz, P.,  Rola, B.</a:t>
            </a:r>
            <a:r>
              <a:rPr lang="pl-PL" b="1" smtClean="0"/>
              <a:t>  </a:t>
            </a:r>
            <a:r>
              <a:rPr lang="pl-PL" smtClean="0"/>
              <a:t>(2010). </a:t>
            </a:r>
            <a:r>
              <a:rPr lang="pl-PL" i="1" smtClean="0"/>
              <a:t>Model pracy z uczniem z  upośledzeniem umysłowym w stopniu lekkim. </a:t>
            </a:r>
          </a:p>
          <a:p>
            <a:pPr eaLnBrk="1" hangingPunct="1"/>
            <a:r>
              <a:rPr lang="pl-PL" smtClean="0"/>
              <a:t> W: Materiały szkoleniowe: Podniesienie efektywności kształcenia uczniów ze specjalnymi potrzebami edukacyjnymi. Część II.</a:t>
            </a:r>
            <a:endParaRPr lang="pl-PL" b="1" smtClean="0"/>
          </a:p>
          <a:p>
            <a:pPr eaLnBrk="1" hangingPunct="1"/>
            <a:endParaRPr lang="pl-PL" smtClean="0"/>
          </a:p>
          <a:p>
            <a:pPr eaLnBrk="1" hangingPunct="1">
              <a:buFontTx/>
              <a:buChar char="•"/>
            </a:pPr>
            <a:r>
              <a:rPr lang="pl-PL" smtClean="0"/>
              <a:t>Sfery wyodrębnione w inwentarzu </a:t>
            </a:r>
            <a:r>
              <a:rPr lang="pl-PL" b="1" smtClean="0"/>
              <a:t>Inwentarzu H.C Gunzburga</a:t>
            </a:r>
            <a:r>
              <a:rPr lang="pl-PL" smtClean="0"/>
              <a:t> to: obsługiwanie siebie,  komunikowanie się,  zajęcia, uspołecznienie. </a:t>
            </a:r>
          </a:p>
          <a:p>
            <a:pPr eaLnBrk="1" hangingPunct="1">
              <a:buFontTx/>
              <a:buChar char="•"/>
            </a:pPr>
            <a:r>
              <a:rPr lang="pl-PL" smtClean="0"/>
              <a:t>Ważne jest poznanie środowiska domowego ucznia. Wychowawca powinien utrzymywać kontakty z rodzinami uczniów na bieżąco. </a:t>
            </a:r>
          </a:p>
          <a:p>
            <a:pPr eaLnBrk="1" hangingPunct="1"/>
            <a:r>
              <a:rPr lang="pl-PL" u="sng" smtClean="0"/>
              <a:t>Coraz częściej opracowywane są w szkołach różne narzędzia, przeznaczone do własnego użytku, takie jak: </a:t>
            </a:r>
          </a:p>
          <a:p>
            <a:pPr eaLnBrk="1" hangingPunct="1">
              <a:buFontTx/>
              <a:buChar char="•"/>
            </a:pPr>
            <a:r>
              <a:rPr lang="pl-PL" smtClean="0"/>
              <a:t>arkusze obserwacyjne, </a:t>
            </a:r>
          </a:p>
          <a:p>
            <a:pPr eaLnBrk="1" hangingPunct="1">
              <a:buFontTx/>
              <a:buChar char="•"/>
            </a:pPr>
            <a:r>
              <a:rPr lang="pl-PL" smtClean="0"/>
              <a:t>bilanse umiejętności i wiadomości. </a:t>
            </a:r>
          </a:p>
          <a:p>
            <a:pPr eaLnBrk="1" hangingPunct="1"/>
            <a:r>
              <a:rPr lang="pl-PL" smtClean="0"/>
              <a:t>Jednym z pierwszych etapów oceny poziomu funkcjonowania ucznia, jest przygotowanie </a:t>
            </a:r>
            <a:r>
              <a:rPr lang="pl-PL" i="1" smtClean="0"/>
              <a:t>Karty wielospecjalistycznej oceny poziomu funkcjonowania ucznia</a:t>
            </a:r>
            <a:r>
              <a:rPr lang="pl-PL" smtClean="0"/>
              <a:t> (Boenish, 2009). To zadanie powinno należeć do wychowawcy klasy.</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p:cNvSpPr>
            <a:spLocks noGrp="1" noChangeArrowheads="1"/>
          </p:cNvSpPr>
          <p:nvPr>
            <p:ph type="sldNum" sz="quarter" idx="5"/>
          </p:nvPr>
        </p:nvSpPr>
        <p:spPr>
          <a:noFill/>
        </p:spPr>
        <p:txBody>
          <a:bodyPr/>
          <a:lstStyle/>
          <a:p>
            <a:fld id="{99EBB32F-C975-4254-974B-31A947E8B7F0}" type="slidenum">
              <a:rPr lang="pl-PL" smtClean="0"/>
              <a:pPr/>
              <a:t>67</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AAA29651-A2F7-4803-9758-C76C6CF371AD}" type="slidenum">
              <a:rPr lang="pl-PL" sz="1200">
                <a:latin typeface="+mn-lt"/>
              </a:rPr>
              <a:pPr algn="r" fontAlgn="auto">
                <a:spcBef>
                  <a:spcPts val="0"/>
                </a:spcBef>
                <a:spcAft>
                  <a:spcPts val="0"/>
                </a:spcAft>
                <a:defRPr/>
              </a:pPr>
              <a:t>67</a:t>
            </a:fld>
            <a:endParaRPr lang="pl-PL" sz="1200">
              <a:latin typeface="+mn-lt"/>
            </a:endParaRPr>
          </a:p>
        </p:txBody>
      </p:sp>
      <p:sp>
        <p:nvSpPr>
          <p:cNvPr id="182276" name="Rectangle 2"/>
          <p:cNvSpPr>
            <a:spLocks noGrp="1" noRot="1" noChangeAspect="1" noChangeArrowheads="1" noTextEdit="1"/>
          </p:cNvSpPr>
          <p:nvPr>
            <p:ph type="sldImg"/>
          </p:nvPr>
        </p:nvSpPr>
        <p:spPr>
          <a:ln/>
        </p:spPr>
      </p:sp>
      <p:sp>
        <p:nvSpPr>
          <p:cNvPr id="182277" name="Rectangle 3"/>
          <p:cNvSpPr>
            <a:spLocks noGrp="1" noChangeArrowheads="1"/>
          </p:cNvSpPr>
          <p:nvPr>
            <p:ph type="body" idx="1"/>
          </p:nvPr>
        </p:nvSpPr>
        <p:spPr>
          <a:noFill/>
          <a:ln/>
        </p:spPr>
        <p:txBody>
          <a:bodyPr/>
          <a:lstStyle/>
          <a:p>
            <a:pPr eaLnBrk="1" hangingPunct="1"/>
            <a:r>
              <a:rPr lang="pl-PL" smtClean="0"/>
              <a:t>Jurkiewicz, P.,  Rola, B.</a:t>
            </a:r>
            <a:r>
              <a:rPr lang="pl-PL" b="1" smtClean="0"/>
              <a:t>  </a:t>
            </a:r>
            <a:r>
              <a:rPr lang="pl-PL" smtClean="0"/>
              <a:t>(2010). </a:t>
            </a:r>
            <a:r>
              <a:rPr lang="pl-PL" i="1" smtClean="0"/>
              <a:t>Model pracy z uczniem z  upośledzeniem umysłowym w stopniu lekkim. </a:t>
            </a:r>
          </a:p>
          <a:p>
            <a:pPr eaLnBrk="1" hangingPunct="1"/>
            <a:r>
              <a:rPr lang="pl-PL" smtClean="0"/>
              <a:t> W: Materiały szkoleniowe: Podniesienie efektywności kształcenia uczniów ze specjalnymi potrzebami edukacyjnymi. Część II.</a:t>
            </a:r>
            <a:endParaRPr lang="pl-PL" b="1" smtClean="0"/>
          </a:p>
          <a:p>
            <a:pPr eaLnBrk="1" hangingPunct="1"/>
            <a:endParaRPr lang="pl-PL"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7"/>
          <p:cNvSpPr>
            <a:spLocks noGrp="1" noChangeArrowheads="1"/>
          </p:cNvSpPr>
          <p:nvPr>
            <p:ph type="sldNum" sz="quarter" idx="5"/>
          </p:nvPr>
        </p:nvSpPr>
        <p:spPr>
          <a:noFill/>
        </p:spPr>
        <p:txBody>
          <a:bodyPr/>
          <a:lstStyle/>
          <a:p>
            <a:fld id="{D4BEE9F6-68AE-4AC7-8336-CC92692E7B5D}" type="slidenum">
              <a:rPr lang="pl-PL" smtClean="0"/>
              <a:pPr/>
              <a:t>68</a:t>
            </a:fld>
            <a:endParaRPr lang="pl-PL" smtClean="0"/>
          </a:p>
        </p:txBody>
      </p:sp>
      <p:sp>
        <p:nvSpPr>
          <p:cNvPr id="183299" name="Rectangle 2"/>
          <p:cNvSpPr>
            <a:spLocks noRot="1" noChangeArrowheads="1" noTextEdit="1"/>
          </p:cNvSpPr>
          <p:nvPr>
            <p:ph type="sldImg"/>
          </p:nvPr>
        </p:nvSpPr>
        <p:spPr>
          <a:ln/>
        </p:spPr>
      </p:sp>
      <p:sp>
        <p:nvSpPr>
          <p:cNvPr id="183300" name="Rectangle 3"/>
          <p:cNvSpPr>
            <a:spLocks noGrp="1" noChangeArrowheads="1"/>
          </p:cNvSpPr>
          <p:nvPr>
            <p:ph type="body" idx="1"/>
          </p:nvPr>
        </p:nvSpPr>
        <p:spPr>
          <a:noFill/>
          <a:ln/>
        </p:spPr>
        <p:txBody>
          <a:bodyPr/>
          <a:lstStyle/>
          <a:p>
            <a:pPr eaLnBrk="1" hangingPunct="1"/>
            <a:r>
              <a:rPr lang="pl-PL" smtClean="0"/>
              <a:t>Jurkiewicz, P.,  Rola, B.</a:t>
            </a:r>
            <a:r>
              <a:rPr lang="pl-PL" b="1" smtClean="0"/>
              <a:t>  </a:t>
            </a:r>
            <a:r>
              <a:rPr lang="pl-PL" smtClean="0"/>
              <a:t>(2010). </a:t>
            </a:r>
            <a:r>
              <a:rPr lang="pl-PL" i="1" smtClean="0"/>
              <a:t>Model pracy z uczniem z  upośledzeniem umysłowym w stopniu lekkim. </a:t>
            </a:r>
          </a:p>
          <a:p>
            <a:pPr eaLnBrk="1" hangingPunct="1"/>
            <a:r>
              <a:rPr lang="pl-PL" smtClean="0"/>
              <a:t> W: Materiały szkoleniowe: Podniesienie efektywności kształcenia uczniów ze specjalnymi potrzebami edukacyjnymi. Część II.</a:t>
            </a:r>
            <a:endParaRPr lang="pl-PL" b="1" smtClean="0"/>
          </a:p>
          <a:p>
            <a:pPr eaLnBrk="1" hangingPunct="1"/>
            <a:endParaRPr lang="pl-PL" smtClean="0"/>
          </a:p>
          <a:p>
            <a:pPr eaLnBrk="1" hangingPunct="1"/>
            <a:endParaRPr lang="pl-PL"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7"/>
          <p:cNvSpPr>
            <a:spLocks noGrp="1" noChangeArrowheads="1"/>
          </p:cNvSpPr>
          <p:nvPr>
            <p:ph type="sldNum" sz="quarter" idx="5"/>
          </p:nvPr>
        </p:nvSpPr>
        <p:spPr>
          <a:noFill/>
        </p:spPr>
        <p:txBody>
          <a:bodyPr/>
          <a:lstStyle/>
          <a:p>
            <a:fld id="{DB4BA96F-47D7-4EB9-B8A4-02425D4AB851}" type="slidenum">
              <a:rPr lang="pl-PL" smtClean="0"/>
              <a:pPr/>
              <a:t>69</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3A8632D1-0996-4056-8561-89FEA549337E}" type="slidenum">
              <a:rPr lang="pl-PL" sz="1200">
                <a:latin typeface="+mn-lt"/>
              </a:rPr>
              <a:pPr algn="r" fontAlgn="auto">
                <a:spcBef>
                  <a:spcPts val="0"/>
                </a:spcBef>
                <a:spcAft>
                  <a:spcPts val="0"/>
                </a:spcAft>
                <a:defRPr/>
              </a:pPr>
              <a:t>69</a:t>
            </a:fld>
            <a:endParaRPr lang="pl-PL" sz="1200">
              <a:latin typeface="+mn-lt"/>
            </a:endParaRPr>
          </a:p>
        </p:txBody>
      </p:sp>
      <p:sp>
        <p:nvSpPr>
          <p:cNvPr id="184324" name="Rectangle 2"/>
          <p:cNvSpPr>
            <a:spLocks noGrp="1" noRot="1" noChangeAspect="1" noChangeArrowheads="1" noTextEdit="1"/>
          </p:cNvSpPr>
          <p:nvPr>
            <p:ph type="sldImg"/>
          </p:nvPr>
        </p:nvSpPr>
        <p:spPr>
          <a:ln/>
        </p:spPr>
      </p:sp>
      <p:sp>
        <p:nvSpPr>
          <p:cNvPr id="184325" name="Rectangle 3"/>
          <p:cNvSpPr>
            <a:spLocks noGrp="1" noChangeArrowheads="1"/>
          </p:cNvSpPr>
          <p:nvPr>
            <p:ph type="body" idx="1"/>
          </p:nvPr>
        </p:nvSpPr>
        <p:spPr>
          <a:noFill/>
          <a:ln/>
        </p:spPr>
        <p:txBody>
          <a:bodyPr/>
          <a:lstStyle/>
          <a:p>
            <a:pPr eaLnBrk="1" hangingPunct="1">
              <a:lnSpc>
                <a:spcPct val="80000"/>
              </a:lnSpc>
            </a:pPr>
            <a:r>
              <a:rPr lang="pl-PL" sz="1000" smtClean="0"/>
              <a:t>Jurkiewicz, P.,  Rola, B.</a:t>
            </a:r>
            <a:r>
              <a:rPr lang="pl-PL" sz="1000" b="1" smtClean="0"/>
              <a:t>  </a:t>
            </a:r>
            <a:r>
              <a:rPr lang="pl-PL" sz="1000" smtClean="0"/>
              <a:t>(2010). </a:t>
            </a:r>
            <a:r>
              <a:rPr lang="pl-PL" sz="1000" i="1" smtClean="0"/>
              <a:t>Model pracy z uczniem z  upośledzeniem umysłowym w stopniu lekkim. </a:t>
            </a:r>
          </a:p>
          <a:p>
            <a:pPr eaLnBrk="1" hangingPunct="1">
              <a:lnSpc>
                <a:spcPct val="80000"/>
              </a:lnSpc>
            </a:pPr>
            <a:r>
              <a:rPr lang="pl-PL" sz="1000" smtClean="0"/>
              <a:t>W: Materiały szkoleniowe: Podniesienie efektywności kształcenia uczniów ze specjalnymi potrzebami edukacyjnymi. Część II.</a:t>
            </a:r>
            <a:endParaRPr lang="pl-PL" sz="1000" b="1" smtClean="0"/>
          </a:p>
          <a:p>
            <a:pPr eaLnBrk="1" hangingPunct="1">
              <a:lnSpc>
                <a:spcPct val="80000"/>
              </a:lnSpc>
            </a:pPr>
            <a:endParaRPr lang="pl-PL" sz="1000" smtClean="0"/>
          </a:p>
          <a:p>
            <a:pPr eaLnBrk="1" hangingPunct="1">
              <a:lnSpc>
                <a:spcPct val="80000"/>
              </a:lnSpc>
              <a:buFontTx/>
              <a:buChar char="•"/>
            </a:pPr>
            <a:r>
              <a:rPr lang="pl-PL" sz="1000" smtClean="0"/>
              <a:t>Przygotowywanie IPET dla ucznia z upośledzeniem umysłowym w stopniu lekkim, należy rozpocząć od określenia celów, jakie każdy nauczyciel chce osiągnąć z dzieckiem w ramach swoich zajęć. </a:t>
            </a:r>
          </a:p>
          <a:p>
            <a:pPr eaLnBrk="1" hangingPunct="1">
              <a:lnSpc>
                <a:spcPct val="80000"/>
              </a:lnSpc>
              <a:buFontTx/>
              <a:buChar char="•"/>
            </a:pPr>
            <a:r>
              <a:rPr lang="pl-PL" sz="1000" smtClean="0"/>
              <a:t>Cele ogólne stanowią kierunki pracy z dzieckiem, natomiast cele szczegółowe są opisem osiągnięć ucznia z zakresu danego przedmiotu czy zadania. </a:t>
            </a:r>
          </a:p>
          <a:p>
            <a:pPr eaLnBrk="1" hangingPunct="1">
              <a:lnSpc>
                <a:spcPct val="80000"/>
              </a:lnSpc>
              <a:buFontTx/>
              <a:buChar char="•"/>
            </a:pPr>
            <a:r>
              <a:rPr lang="pl-PL" sz="1000" smtClean="0"/>
              <a:t>Należy odpowiednio dopasować treści nauczania.</a:t>
            </a:r>
          </a:p>
          <a:p>
            <a:pPr eaLnBrk="1" hangingPunct="1">
              <a:lnSpc>
                <a:spcPct val="80000"/>
              </a:lnSpc>
              <a:buFontTx/>
              <a:buChar char="•"/>
            </a:pPr>
            <a:r>
              <a:rPr lang="pl-PL" sz="1000" smtClean="0"/>
              <a:t>Należy pamiętać o konieczności rozpoczynania procesu poznawczego od treści konkretno- obrazowych i najbliższych dziecku. </a:t>
            </a:r>
          </a:p>
          <a:p>
            <a:pPr eaLnBrk="1" hangingPunct="1">
              <a:lnSpc>
                <a:spcPct val="80000"/>
              </a:lnSpc>
              <a:buFontTx/>
              <a:buChar char="•"/>
            </a:pPr>
            <a:r>
              <a:rPr lang="pl-PL" sz="1000" smtClean="0"/>
              <a:t>W szkole uczeń z upośledzeniem umysłowym w stopniu lekkim może uzyskać wsparcie: logopedy, rehabilitanta, psychologa, terapeuty integracji sensorycznej.</a:t>
            </a:r>
          </a:p>
          <a:p>
            <a:pPr eaLnBrk="1" hangingPunct="1">
              <a:lnSpc>
                <a:spcPct val="80000"/>
              </a:lnSpc>
            </a:pPr>
            <a:r>
              <a:rPr lang="pl-PL" sz="1000" smtClean="0"/>
              <a:t>Realizując IPED nauczyciele </a:t>
            </a:r>
            <a:r>
              <a:rPr lang="pl-PL" sz="1000" b="1" smtClean="0"/>
              <a:t>powinienni kierować się ważnymi założeniami postępowania pedagogicznego</a:t>
            </a:r>
            <a:r>
              <a:rPr lang="pl-PL" sz="1000" smtClean="0"/>
              <a:t>. Szczególną uwagę Zespół powinien skierować na:</a:t>
            </a:r>
          </a:p>
          <a:p>
            <a:pPr eaLnBrk="1" hangingPunct="1">
              <a:lnSpc>
                <a:spcPct val="80000"/>
              </a:lnSpc>
              <a:buFontTx/>
              <a:buChar char="•"/>
            </a:pPr>
            <a:r>
              <a:rPr lang="pl-PL" sz="1000" smtClean="0"/>
              <a:t>kształtowanie motywacji  do uczenia się;</a:t>
            </a:r>
          </a:p>
          <a:p>
            <a:pPr eaLnBrk="1" hangingPunct="1">
              <a:lnSpc>
                <a:spcPct val="80000"/>
              </a:lnSpc>
              <a:buFontTx/>
              <a:buChar char="•"/>
            </a:pPr>
            <a:r>
              <a:rPr lang="pl-PL" sz="1000" smtClean="0"/>
              <a:t>zwiększanie możliwości ucznia w poznawaniu samego siebie i otoczenia;</a:t>
            </a:r>
          </a:p>
          <a:p>
            <a:pPr eaLnBrk="1" hangingPunct="1">
              <a:lnSpc>
                <a:spcPct val="80000"/>
              </a:lnSpc>
              <a:buFontTx/>
              <a:buChar char="•"/>
            </a:pPr>
            <a:r>
              <a:rPr lang="pl-PL" sz="1000" smtClean="0"/>
              <a:t>stwarzanie kreatywnych warunków uczenia się;</a:t>
            </a:r>
          </a:p>
          <a:p>
            <a:pPr eaLnBrk="1" hangingPunct="1">
              <a:lnSpc>
                <a:spcPct val="80000"/>
              </a:lnSpc>
              <a:buFontTx/>
              <a:buChar char="•"/>
            </a:pPr>
            <a:r>
              <a:rPr lang="pl-PL" sz="1000" smtClean="0"/>
              <a:t>kształtowanie umiejętności ucznia w podejmowaniu decyzji;</a:t>
            </a:r>
          </a:p>
          <a:p>
            <a:pPr eaLnBrk="1" hangingPunct="1">
              <a:lnSpc>
                <a:spcPct val="80000"/>
              </a:lnSpc>
              <a:buFontTx/>
              <a:buChar char="•"/>
            </a:pPr>
            <a:r>
              <a:rPr lang="pl-PL" sz="1000" smtClean="0"/>
              <a:t>utrwalanie osiągnięć.</a:t>
            </a:r>
          </a:p>
          <a:p>
            <a:pPr eaLnBrk="1" hangingPunct="1">
              <a:lnSpc>
                <a:spcPct val="80000"/>
              </a:lnSpc>
            </a:pPr>
            <a:endParaRPr lang="pl-PL" sz="1000"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7"/>
          <p:cNvSpPr>
            <a:spLocks noGrp="1" noChangeArrowheads="1"/>
          </p:cNvSpPr>
          <p:nvPr>
            <p:ph type="sldNum" sz="quarter" idx="5"/>
          </p:nvPr>
        </p:nvSpPr>
        <p:spPr>
          <a:noFill/>
        </p:spPr>
        <p:txBody>
          <a:bodyPr/>
          <a:lstStyle/>
          <a:p>
            <a:fld id="{6697F2AD-F1AA-4D84-9A3E-A3C77B62F0AB}" type="slidenum">
              <a:rPr lang="pl-PL" smtClean="0"/>
              <a:pPr/>
              <a:t>70</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EE58CD6B-7BBB-44EF-A9BE-7B4A04103649}" type="slidenum">
              <a:rPr lang="pl-PL" sz="1200">
                <a:latin typeface="+mn-lt"/>
              </a:rPr>
              <a:pPr algn="r" fontAlgn="auto">
                <a:spcBef>
                  <a:spcPts val="0"/>
                </a:spcBef>
                <a:spcAft>
                  <a:spcPts val="0"/>
                </a:spcAft>
                <a:defRPr/>
              </a:pPr>
              <a:t>70</a:t>
            </a:fld>
            <a:endParaRPr lang="pl-PL" sz="1200">
              <a:latin typeface="+mn-lt"/>
            </a:endParaRPr>
          </a:p>
        </p:txBody>
      </p:sp>
      <p:sp>
        <p:nvSpPr>
          <p:cNvPr id="185348" name="Rectangle 2"/>
          <p:cNvSpPr>
            <a:spLocks noGrp="1" noRot="1" noChangeAspect="1" noChangeArrowheads="1" noTextEdit="1"/>
          </p:cNvSpPr>
          <p:nvPr>
            <p:ph type="sldImg"/>
          </p:nvPr>
        </p:nvSpPr>
        <p:spPr>
          <a:ln/>
        </p:spPr>
      </p:sp>
      <p:sp>
        <p:nvSpPr>
          <p:cNvPr id="185349" name="Rectangle 3"/>
          <p:cNvSpPr>
            <a:spLocks noGrp="1" noChangeArrowheads="1"/>
          </p:cNvSpPr>
          <p:nvPr>
            <p:ph type="body" idx="1"/>
          </p:nvPr>
        </p:nvSpPr>
        <p:spPr>
          <a:noFill/>
          <a:ln/>
        </p:spPr>
        <p:txBody>
          <a:bodyPr/>
          <a:lstStyle/>
          <a:p>
            <a:pPr eaLnBrk="1" hangingPunct="1"/>
            <a:r>
              <a:rPr lang="pl-PL" smtClean="0"/>
              <a:t>Lemańska, A. (2010). </a:t>
            </a:r>
            <a:r>
              <a:rPr lang="pl-PL" i="1" smtClean="0"/>
              <a:t>Model pracy z uczniem z autyzmem. </a:t>
            </a:r>
          </a:p>
          <a:p>
            <a:pPr eaLnBrk="1" hangingPunct="1"/>
            <a:r>
              <a:rPr lang="pl-PL" smtClean="0"/>
              <a:t>W: Materiały szkoleniowe: Podniesienie efektywności kształcenia uczniów ze specjalnymi potrzebami edukacyjnymi. Część II.</a:t>
            </a: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7"/>
          <p:cNvSpPr>
            <a:spLocks noGrp="1" noChangeArrowheads="1"/>
          </p:cNvSpPr>
          <p:nvPr>
            <p:ph type="sldNum" sz="quarter" idx="5"/>
          </p:nvPr>
        </p:nvSpPr>
        <p:spPr>
          <a:noFill/>
        </p:spPr>
        <p:txBody>
          <a:bodyPr/>
          <a:lstStyle/>
          <a:p>
            <a:fld id="{A1D190BE-C6A1-4D64-A972-7F36FEF0521E}" type="slidenum">
              <a:rPr lang="pl-PL" smtClean="0"/>
              <a:pPr/>
              <a:t>71</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E30E2D4C-AC42-42A2-A2D9-CE52AF4EB3D0}" type="slidenum">
              <a:rPr lang="pl-PL" sz="1200">
                <a:latin typeface="+mn-lt"/>
              </a:rPr>
              <a:pPr algn="r" fontAlgn="auto">
                <a:spcBef>
                  <a:spcPts val="0"/>
                </a:spcBef>
                <a:spcAft>
                  <a:spcPts val="0"/>
                </a:spcAft>
                <a:defRPr/>
              </a:pPr>
              <a:t>71</a:t>
            </a:fld>
            <a:endParaRPr lang="pl-PL" sz="1200">
              <a:latin typeface="+mn-lt"/>
            </a:endParaRPr>
          </a:p>
        </p:txBody>
      </p:sp>
      <p:sp>
        <p:nvSpPr>
          <p:cNvPr id="186372" name="Rectangle 2"/>
          <p:cNvSpPr>
            <a:spLocks noGrp="1" noRot="1" noChangeAspect="1" noChangeArrowheads="1" noTextEdit="1"/>
          </p:cNvSpPr>
          <p:nvPr>
            <p:ph type="sldImg"/>
          </p:nvPr>
        </p:nvSpPr>
        <p:spPr>
          <a:ln/>
        </p:spPr>
      </p:sp>
      <p:sp>
        <p:nvSpPr>
          <p:cNvPr id="186373" name="Rectangle 3"/>
          <p:cNvSpPr>
            <a:spLocks noGrp="1" noChangeArrowheads="1"/>
          </p:cNvSpPr>
          <p:nvPr>
            <p:ph type="body" idx="1"/>
          </p:nvPr>
        </p:nvSpPr>
        <p:spPr>
          <a:noFill/>
          <a:ln/>
        </p:spPr>
        <p:txBody>
          <a:bodyPr/>
          <a:lstStyle/>
          <a:p>
            <a:pPr eaLnBrk="1" hangingPunct="1"/>
            <a:r>
              <a:rPr lang="pl-PL" smtClean="0"/>
              <a:t>Lemańska, A. (2010). </a:t>
            </a:r>
            <a:r>
              <a:rPr lang="pl-PL" i="1" smtClean="0"/>
              <a:t>Model pracy z uczniem z autyzmem. </a:t>
            </a:r>
          </a:p>
          <a:p>
            <a:pPr eaLnBrk="1" hangingPunct="1"/>
            <a:r>
              <a:rPr lang="pl-PL" smtClean="0"/>
              <a:t>W: Materiały szkoleniowe: Podniesienie efektywności kształcenia uczniów ze specjalnymi potrzebami edukacyjnymi. Część II.</a:t>
            </a:r>
          </a:p>
          <a:p>
            <a:pPr eaLnBrk="1" hangingPunct="1"/>
            <a:endParaRPr lang="pl-PL"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p:spPr>
        <p:txBody>
          <a:bodyPr/>
          <a:lstStyle/>
          <a:p>
            <a:fld id="{CA05CE17-6166-438A-9856-A46D87EFDDD3}" type="slidenum">
              <a:rPr lang="pl-PL" smtClean="0"/>
              <a:pPr/>
              <a:t>72</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1A7C930E-78D4-462E-A610-B43B466B0EAD}" type="slidenum">
              <a:rPr lang="pl-PL" sz="1200">
                <a:latin typeface="+mn-lt"/>
              </a:rPr>
              <a:pPr algn="r" fontAlgn="auto">
                <a:spcBef>
                  <a:spcPts val="0"/>
                </a:spcBef>
                <a:spcAft>
                  <a:spcPts val="0"/>
                </a:spcAft>
                <a:defRPr/>
              </a:pPr>
              <a:t>72</a:t>
            </a:fld>
            <a:endParaRPr lang="pl-PL" sz="1200">
              <a:latin typeface="+mn-lt"/>
            </a:endParaRPr>
          </a:p>
        </p:txBody>
      </p:sp>
      <p:sp>
        <p:nvSpPr>
          <p:cNvPr id="187396" name="Rectangle 2"/>
          <p:cNvSpPr>
            <a:spLocks noGrp="1" noRot="1" noChangeAspect="1" noChangeArrowheads="1" noTextEdit="1"/>
          </p:cNvSpPr>
          <p:nvPr>
            <p:ph type="sldImg"/>
          </p:nvPr>
        </p:nvSpPr>
        <p:spPr>
          <a:ln/>
        </p:spPr>
      </p:sp>
      <p:sp>
        <p:nvSpPr>
          <p:cNvPr id="187397" name="Rectangle 3"/>
          <p:cNvSpPr>
            <a:spLocks noGrp="1" noChangeArrowheads="1"/>
          </p:cNvSpPr>
          <p:nvPr>
            <p:ph type="body" idx="1"/>
          </p:nvPr>
        </p:nvSpPr>
        <p:spPr>
          <a:noFill/>
          <a:ln/>
        </p:spPr>
        <p:txBody>
          <a:bodyPr/>
          <a:lstStyle/>
          <a:p>
            <a:pPr marL="228600" indent="-228600" eaLnBrk="1" hangingPunct="1">
              <a:lnSpc>
                <a:spcPct val="80000"/>
              </a:lnSpc>
            </a:pPr>
            <a:r>
              <a:rPr lang="pl-PL" sz="800" smtClean="0"/>
              <a:t>Lemańska, A. (2010). </a:t>
            </a:r>
            <a:r>
              <a:rPr lang="pl-PL" sz="800" i="1" smtClean="0"/>
              <a:t>Model pracy z uczniem z autyzmem.</a:t>
            </a:r>
          </a:p>
          <a:p>
            <a:pPr marL="228600" indent="-228600" eaLnBrk="1" hangingPunct="1">
              <a:lnSpc>
                <a:spcPct val="80000"/>
              </a:lnSpc>
            </a:pPr>
            <a:r>
              <a:rPr lang="pl-PL" sz="800" smtClean="0"/>
              <a:t> W: Materiały szkoleniowe: Podniesienie efektywności kształcenia uczniów ze specjalnymi potrzebami edukacyjnymi. Część II.</a:t>
            </a:r>
          </a:p>
          <a:p>
            <a:pPr marL="228600" indent="-228600" eaLnBrk="1" hangingPunct="1">
              <a:lnSpc>
                <a:spcPct val="80000"/>
              </a:lnSpc>
            </a:pPr>
            <a:endParaRPr lang="pl-PL" sz="800" b="1" smtClean="0"/>
          </a:p>
          <a:p>
            <a:pPr marL="228600" indent="-228600" eaLnBrk="1" hangingPunct="1">
              <a:lnSpc>
                <a:spcPct val="80000"/>
              </a:lnSpc>
            </a:pPr>
            <a:r>
              <a:rPr lang="pl-PL" sz="800" b="1" smtClean="0"/>
              <a:t>Objawy, dziwne zachowania, które swoją przyczynę mają właśnie w nieprawidłowym funkcjonowaniu sensorycznym (oprac. w oparciu o Judith G. Kimball, Ph.D., OTR):</a:t>
            </a:r>
          </a:p>
          <a:p>
            <a:pPr marL="228600" indent="-228600" eaLnBrk="1" hangingPunct="1">
              <a:lnSpc>
                <a:spcPct val="80000"/>
              </a:lnSpc>
            </a:pPr>
            <a:r>
              <a:rPr lang="pl-PL" sz="800" smtClean="0"/>
              <a:t>1. Obronność dotykowa: dysfunkcja integracji sensorycznej, polegająca na tym, że delikatne bodźce dotykowe powodują nadmierne reakcje emocjonalne, rozproszenie uwagi lub inne problemy behawioralne.</a:t>
            </a:r>
          </a:p>
          <a:p>
            <a:pPr marL="228600" indent="-228600" eaLnBrk="1" hangingPunct="1">
              <a:lnSpc>
                <a:spcPct val="80000"/>
              </a:lnSpc>
            </a:pPr>
            <a:r>
              <a:rPr lang="pl-PL" sz="800" u="sng" smtClean="0"/>
              <a:t>Zachowania (wybrane):</a:t>
            </a:r>
            <a:r>
              <a:rPr lang="pl-PL" sz="800" smtClean="0"/>
              <a:t> </a:t>
            </a:r>
          </a:p>
          <a:p>
            <a:pPr marL="228600" indent="-228600" eaLnBrk="1" hangingPunct="1">
              <a:lnSpc>
                <a:spcPct val="80000"/>
              </a:lnSpc>
              <a:buFontTx/>
              <a:buChar char="•"/>
            </a:pPr>
            <a:r>
              <a:rPr lang="pl-PL" sz="800" smtClean="0"/>
              <a:t>dziecko nie lubi mieć mytej twarzy czy obcinanych paznokci lub mytych włosów</a:t>
            </a:r>
          </a:p>
          <a:p>
            <a:pPr marL="228600" indent="-228600" eaLnBrk="1" hangingPunct="1">
              <a:lnSpc>
                <a:spcPct val="80000"/>
              </a:lnSpc>
              <a:buFontTx/>
              <a:buChar char="•"/>
            </a:pPr>
            <a:r>
              <a:rPr lang="pl-PL" sz="800" smtClean="0"/>
              <a:t>dziecko nie lubi niektórych ubrań: golfów, nowych dżinsów, pasków, czapek itp. Domaga się wycinania metek z większości ubrań</a:t>
            </a:r>
          </a:p>
          <a:p>
            <a:pPr marL="228600" indent="-228600" eaLnBrk="1" hangingPunct="1">
              <a:lnSpc>
                <a:spcPct val="80000"/>
              </a:lnSpc>
              <a:buFontTx/>
              <a:buChar char="•"/>
            </a:pPr>
            <a:r>
              <a:rPr lang="pl-PL" sz="800" smtClean="0"/>
              <a:t>dziecko nie lubi być przytulane ani całowane i odsuwa się, ale czuje się dobrze, kiedy to ono inicjuje dotyk</a:t>
            </a:r>
          </a:p>
          <a:p>
            <a:pPr marL="228600" indent="-228600" eaLnBrk="1" hangingPunct="1">
              <a:lnSpc>
                <a:spcPct val="80000"/>
              </a:lnSpc>
              <a:buFontTx/>
              <a:buChar char="•"/>
            </a:pPr>
            <a:r>
              <a:rPr lang="pl-PL" sz="800" smtClean="0"/>
              <a:t>dziecko nie je niektórych pokarmów i nie lubi mycia zębów</a:t>
            </a:r>
          </a:p>
          <a:p>
            <a:pPr marL="228600" indent="-228600" eaLnBrk="1" hangingPunct="1">
              <a:lnSpc>
                <a:spcPct val="80000"/>
              </a:lnSpc>
              <a:buFontTx/>
              <a:buChar char="•"/>
            </a:pPr>
            <a:r>
              <a:rPr lang="pl-PL" sz="800" smtClean="0"/>
              <a:t>dziecko nie chce chodzić boso, szczególnie po piasku, trawie itp.</a:t>
            </a:r>
          </a:p>
          <a:p>
            <a:pPr marL="228600" indent="-228600" eaLnBrk="1" hangingPunct="1">
              <a:lnSpc>
                <a:spcPct val="80000"/>
              </a:lnSpc>
            </a:pPr>
            <a:endParaRPr lang="pl-PL" sz="800" smtClean="0"/>
          </a:p>
          <a:p>
            <a:pPr marL="228600" indent="-228600" eaLnBrk="1" hangingPunct="1">
              <a:lnSpc>
                <a:spcPct val="80000"/>
              </a:lnSpc>
            </a:pPr>
            <a:r>
              <a:rPr lang="pl-PL" sz="800" smtClean="0"/>
              <a:t>2. Różnicowanie dotykowe: umiejętność uczenia się o rozmiarze, kształcie i fakturze obiektów przez dotyk, bez korzystania ze wzroku</a:t>
            </a:r>
          </a:p>
          <a:p>
            <a:pPr marL="228600" indent="-228600" eaLnBrk="1" hangingPunct="1">
              <a:lnSpc>
                <a:spcPct val="80000"/>
              </a:lnSpc>
            </a:pPr>
            <a:r>
              <a:rPr lang="pl-PL" sz="800" u="sng" smtClean="0"/>
              <a:t>Zachowania (wybrane):</a:t>
            </a:r>
          </a:p>
          <a:p>
            <a:pPr marL="228600" indent="-228600" eaLnBrk="1" hangingPunct="1">
              <a:lnSpc>
                <a:spcPct val="80000"/>
              </a:lnSpc>
              <a:buFontTx/>
              <a:buChar char="•"/>
            </a:pPr>
            <a:r>
              <a:rPr lang="pl-PL" sz="800" smtClean="0"/>
              <a:t>dziecko ma kiepską świadomość swojego ciała i wydaje się nie wiedzieć, jak jego ciało jest umiejscowione w przestrzeni</a:t>
            </a:r>
          </a:p>
          <a:p>
            <a:pPr marL="228600" indent="-228600" eaLnBrk="1" hangingPunct="1">
              <a:lnSpc>
                <a:spcPct val="80000"/>
              </a:lnSpc>
              <a:buFontTx/>
              <a:buChar char="•"/>
            </a:pPr>
            <a:r>
              <a:rPr lang="pl-PL" sz="800" smtClean="0"/>
              <a:t>dziecko je w nieporządny sposób, jedzenie wypada mu z ust</a:t>
            </a:r>
          </a:p>
          <a:p>
            <a:pPr marL="228600" indent="-228600" eaLnBrk="1" hangingPunct="1">
              <a:lnSpc>
                <a:spcPct val="80000"/>
              </a:lnSpc>
            </a:pPr>
            <a:r>
              <a:rPr lang="pl-PL" sz="800" smtClean="0"/>
              <a:t>3.</a:t>
            </a:r>
            <a:r>
              <a:rPr lang="pl-PL" sz="800" b="1" smtClean="0"/>
              <a:t> </a:t>
            </a:r>
            <a:r>
              <a:rPr lang="pl-PL" sz="800" smtClean="0"/>
              <a:t>Niepewność grawitacyjna: anormalny niepokój i stres spowodowane przez nieadekwatną modulację lub tłumienie doznań pojawiających się, kiedy receptory grawitacji systemu przedsionkowego są stymulowane poprzez zmianę pozycji głowy lub ruch stóp poza pewną powierzchnię</a:t>
            </a:r>
          </a:p>
          <a:p>
            <a:pPr marL="228600" indent="-228600" eaLnBrk="1" hangingPunct="1">
              <a:lnSpc>
                <a:spcPct val="80000"/>
              </a:lnSpc>
            </a:pPr>
            <a:r>
              <a:rPr lang="pl-PL" sz="800" u="sng" smtClean="0"/>
              <a:t>Zachowania (wybrane): </a:t>
            </a:r>
          </a:p>
          <a:p>
            <a:pPr marL="228600" indent="-228600" eaLnBrk="1" hangingPunct="1">
              <a:lnSpc>
                <a:spcPct val="80000"/>
              </a:lnSpc>
              <a:buFontTx/>
              <a:buChar char="•"/>
            </a:pPr>
            <a:r>
              <a:rPr lang="pl-PL" sz="800" smtClean="0"/>
              <a:t>dziecko boi się układania w nietypowych pozycjach, szczególnie jeśli jego spoty nie dotykają podłoża</a:t>
            </a:r>
          </a:p>
          <a:p>
            <a:pPr marL="228600" indent="-228600" eaLnBrk="1" hangingPunct="1">
              <a:lnSpc>
                <a:spcPct val="80000"/>
              </a:lnSpc>
              <a:buFontTx/>
              <a:buChar char="•"/>
            </a:pPr>
            <a:r>
              <a:rPr lang="pl-PL" sz="800" smtClean="0"/>
              <a:t>dziecko boi się chodzić po nierównych powierzchniach, takich jak skałki, drabinki na placu zabaw, krawężniki, błoto, żwir itp.</a:t>
            </a:r>
          </a:p>
          <a:p>
            <a:pPr marL="228600" indent="-228600" eaLnBrk="1" hangingPunct="1">
              <a:lnSpc>
                <a:spcPct val="80000"/>
              </a:lnSpc>
              <a:buFontTx/>
              <a:buChar char="•"/>
            </a:pPr>
            <a:r>
              <a:rPr lang="pl-PL" sz="800" smtClean="0"/>
              <a:t>dziecko woli spać na podłodze niż na łóżku</a:t>
            </a:r>
            <a:r>
              <a:rPr lang="pl-PL" sz="800" u="sng" smtClean="0"/>
              <a:t> </a:t>
            </a:r>
            <a:endParaRPr lang="pl-PL" sz="800" smtClean="0"/>
          </a:p>
          <a:p>
            <a:pPr marL="228600" indent="-228600" eaLnBrk="1" hangingPunct="1">
              <a:lnSpc>
                <a:spcPct val="80000"/>
              </a:lnSpc>
              <a:buFontTx/>
              <a:buChar char="•"/>
            </a:pPr>
            <a:r>
              <a:rPr lang="pl-PL" sz="800" smtClean="0"/>
              <a:t>dziecko nie lubi wisieć do góry nogami</a:t>
            </a:r>
          </a:p>
          <a:p>
            <a:pPr marL="228600" indent="-228600" eaLnBrk="1" hangingPunct="1">
              <a:lnSpc>
                <a:spcPct val="80000"/>
              </a:lnSpc>
              <a:buFontTx/>
              <a:buChar char="•"/>
            </a:pPr>
            <a:r>
              <a:rPr lang="pl-PL" sz="800" smtClean="0"/>
              <a:t>dziecko boi się iść po schodach bez barierki lub po metalowej siatce</a:t>
            </a:r>
          </a:p>
          <a:p>
            <a:pPr marL="228600" indent="-228600" eaLnBrk="1" hangingPunct="1">
              <a:lnSpc>
                <a:spcPct val="80000"/>
              </a:lnSpc>
            </a:pPr>
            <a:endParaRPr lang="pl-PL" sz="800" smtClean="0"/>
          </a:p>
          <a:p>
            <a:pPr marL="228600" indent="-228600" eaLnBrk="1" hangingPunct="1">
              <a:lnSpc>
                <a:spcPct val="80000"/>
              </a:lnSpc>
            </a:pPr>
            <a:r>
              <a:rPr lang="pl-PL" sz="800" smtClean="0"/>
              <a:t>4. Niepewność posturalna: reakcja lękowa na zmianę pozycji ciała, spowodowana niewystarczającym wsparciem posturalnym, niezbędnym, aby łatwo zmieniać pozycję ciała; reakcja lękowa nie jest aż tak silna jak w przypadku niepewności grawitacyjnej;</a:t>
            </a:r>
          </a:p>
          <a:p>
            <a:pPr marL="228600" indent="-228600" eaLnBrk="1" hangingPunct="1">
              <a:lnSpc>
                <a:spcPct val="80000"/>
              </a:lnSpc>
            </a:pPr>
            <a:r>
              <a:rPr lang="pl-PL" sz="800" u="sng" smtClean="0"/>
              <a:t>Zachowania (wybrane):</a:t>
            </a:r>
            <a:r>
              <a:rPr lang="pl-PL" sz="800" smtClean="0"/>
              <a:t> </a:t>
            </a:r>
          </a:p>
          <a:p>
            <a:pPr marL="228600" indent="-228600" eaLnBrk="1" hangingPunct="1">
              <a:lnSpc>
                <a:spcPct val="80000"/>
              </a:lnSpc>
              <a:buFontTx/>
              <a:buChar char="•"/>
            </a:pPr>
            <a:r>
              <a:rPr lang="pl-PL" sz="800" smtClean="0"/>
              <a:t>dziecko nie lubi chodzić ani siedzieć na nierównych powierzchniach</a:t>
            </a:r>
          </a:p>
          <a:p>
            <a:pPr marL="228600" indent="-228600" eaLnBrk="1" hangingPunct="1">
              <a:lnSpc>
                <a:spcPct val="80000"/>
              </a:lnSpc>
              <a:buFontTx/>
              <a:buChar char="•"/>
            </a:pPr>
            <a:r>
              <a:rPr lang="pl-PL" sz="800" smtClean="0"/>
              <a:t>dziecko boi się lub nie lubi huśtawek</a:t>
            </a:r>
          </a:p>
          <a:p>
            <a:pPr marL="228600" indent="-228600" eaLnBrk="1" hangingPunct="1">
              <a:lnSpc>
                <a:spcPct val="80000"/>
              </a:lnSpc>
            </a:pPr>
            <a:r>
              <a:rPr lang="pl-PL" sz="800" smtClean="0"/>
              <a:t>5. Niskie napięcie mięśniowe: zmniejszona umiejętność trzymania mięśni w zgiętej lub wyprostowanej pozycji przeciwko sile grawitacji; przeguby, stawy mogą być bardzo ruchome; dotykane mięśnie nie wydają się być twarde;</a:t>
            </a:r>
          </a:p>
          <a:p>
            <a:pPr marL="228600" indent="-228600" eaLnBrk="1" hangingPunct="1">
              <a:lnSpc>
                <a:spcPct val="80000"/>
              </a:lnSpc>
            </a:pPr>
            <a:r>
              <a:rPr lang="pl-PL" sz="800" u="sng" smtClean="0"/>
              <a:t>Zachowania (wybrane): </a:t>
            </a:r>
          </a:p>
          <a:p>
            <a:pPr marL="228600" indent="-228600" eaLnBrk="1" hangingPunct="1">
              <a:lnSpc>
                <a:spcPct val="80000"/>
              </a:lnSpc>
              <a:buFontTx/>
              <a:buChar char="•"/>
            </a:pPr>
            <a:r>
              <a:rPr lang="pl-PL" sz="800" smtClean="0"/>
              <a:t>dziecko wydaje się być niezgrabne, „miękkie”</a:t>
            </a:r>
          </a:p>
          <a:p>
            <a:pPr marL="228600" indent="-228600" eaLnBrk="1" hangingPunct="1">
              <a:lnSpc>
                <a:spcPct val="80000"/>
              </a:lnSpc>
              <a:buFontTx/>
              <a:buChar char="•"/>
            </a:pPr>
            <a:r>
              <a:rPr lang="pl-PL" sz="800" smtClean="0"/>
              <a:t>uścisk dłoni dziecka jest zbyt delikatny</a:t>
            </a:r>
          </a:p>
          <a:p>
            <a:pPr marL="228600" indent="-228600" eaLnBrk="1" hangingPunct="1">
              <a:lnSpc>
                <a:spcPct val="80000"/>
              </a:lnSpc>
              <a:buFontTx/>
              <a:buChar char="•"/>
            </a:pPr>
            <a:r>
              <a:rPr lang="pl-PL" sz="800" smtClean="0"/>
              <a:t>dziecko podtrzymuje głowę siedząc przy biurku czy stole</a:t>
            </a:r>
          </a:p>
          <a:p>
            <a:pPr marL="228600" indent="-228600" eaLnBrk="1" hangingPunct="1">
              <a:lnSpc>
                <a:spcPct val="80000"/>
              </a:lnSpc>
              <a:buFontTx/>
              <a:buChar char="•"/>
            </a:pPr>
            <a:r>
              <a:rPr lang="pl-PL" sz="800" smtClean="0"/>
              <a:t>dziecko ma zawsze otwarte usta</a:t>
            </a:r>
          </a:p>
          <a:p>
            <a:pPr marL="228600" indent="-228600" eaLnBrk="1" hangingPunct="1">
              <a:lnSpc>
                <a:spcPct val="80000"/>
              </a:lnSpc>
              <a:buFontTx/>
              <a:buChar char="•"/>
            </a:pPr>
            <a:r>
              <a:rPr lang="pl-PL" sz="800" smtClean="0"/>
              <a:t>dziecko często się ślini</a:t>
            </a:r>
          </a:p>
          <a:p>
            <a:pPr marL="228600" indent="-228600" eaLnBrk="1" hangingPunct="1">
              <a:lnSpc>
                <a:spcPct val="80000"/>
              </a:lnSpc>
              <a:buFontTx/>
              <a:buChar char="•"/>
            </a:pPr>
            <a:r>
              <a:rPr lang="pl-PL" sz="800" smtClean="0"/>
              <a:t>Dziecko słabo żuje</a:t>
            </a:r>
          </a:p>
          <a:p>
            <a:pPr marL="228600" indent="-228600" eaLnBrk="1" hangingPunct="1">
              <a:lnSpc>
                <a:spcPct val="80000"/>
              </a:lnSpc>
              <a:buFontTx/>
              <a:buChar char="•"/>
            </a:pPr>
            <a:r>
              <a:rPr lang="pl-PL" sz="800" smtClean="0"/>
              <a:t>dziecko wydaje się słabe, gdy korzysta z całego ciała, ale jest silne, gdy każdy mięsień jest sprawdzany oddzielnie</a:t>
            </a:r>
          </a:p>
          <a:p>
            <a:pPr marL="228600" indent="-228600" eaLnBrk="1" hangingPunct="1">
              <a:lnSpc>
                <a:spcPct val="80000"/>
              </a:lnSpc>
            </a:pPr>
            <a:endParaRPr lang="pl-PL" sz="800" smtClean="0"/>
          </a:p>
          <a:p>
            <a:pPr marL="228600" indent="-228600" eaLnBrk="1" hangingPunct="1">
              <a:lnSpc>
                <a:spcPct val="80000"/>
              </a:lnSpc>
            </a:pPr>
            <a:r>
              <a:rPr lang="pl-PL" sz="800" smtClean="0"/>
              <a:t>6. Planowanie motoryczne: zdolność mózgu do wymyślenia, zorganizowania i przeprowadzenia sekwencji nieznanych wcześniej działań; nazywane również praksją;</a:t>
            </a:r>
          </a:p>
          <a:p>
            <a:pPr marL="228600" indent="-228600" eaLnBrk="1" hangingPunct="1">
              <a:lnSpc>
                <a:spcPct val="80000"/>
              </a:lnSpc>
            </a:pPr>
            <a:r>
              <a:rPr lang="pl-PL" sz="800" u="sng" smtClean="0"/>
              <a:t>Zachowania (wybrane): </a:t>
            </a:r>
          </a:p>
          <a:p>
            <a:pPr marL="228600" indent="-228600" eaLnBrk="1" hangingPunct="1">
              <a:lnSpc>
                <a:spcPct val="80000"/>
              </a:lnSpc>
              <a:buFontTx/>
              <a:buChar char="•"/>
            </a:pPr>
            <a:r>
              <a:rPr lang="pl-PL" sz="800" smtClean="0"/>
              <a:t>dziecko brzydko pisze, nie trzyma się linijek, a jego pismo wydaje się falować, trząść się </a:t>
            </a:r>
          </a:p>
          <a:p>
            <a:pPr marL="228600" indent="-228600" eaLnBrk="1" hangingPunct="1">
              <a:lnSpc>
                <a:spcPct val="80000"/>
              </a:lnSpc>
              <a:buFontTx/>
              <a:buChar char="•"/>
            </a:pPr>
            <a:r>
              <a:rPr lang="pl-PL" sz="800" smtClean="0"/>
              <a:t>dziecko jest niezgrabne i często ma urazy, wpada na przedmioty, łamie je</a:t>
            </a:r>
          </a:p>
          <a:p>
            <a:pPr marL="228600" indent="-228600" eaLnBrk="1" hangingPunct="1">
              <a:lnSpc>
                <a:spcPct val="80000"/>
              </a:lnSpc>
              <a:buFontTx/>
              <a:buChar char="•"/>
            </a:pPr>
            <a:r>
              <a:rPr lang="pl-PL" sz="800" smtClean="0"/>
              <a:t>dziecko ma trudności z ubieraniem się, szczególnie z zapięciami (guziki, zamki błyskawiczne, rzepy...); często wygląda niechlujnie</a:t>
            </a:r>
          </a:p>
          <a:p>
            <a:pPr marL="228600" indent="-228600" eaLnBrk="1" hangingPunct="1">
              <a:lnSpc>
                <a:spcPct val="80000"/>
              </a:lnSpc>
              <a:buFontTx/>
              <a:buChar char="•"/>
            </a:pPr>
            <a:r>
              <a:rPr lang="pl-PL" sz="800" smtClean="0"/>
              <a:t>dziecko wolno zaczyna zadania i potrzebuje dodatkowego czasu aby je zrozumieć</a:t>
            </a:r>
          </a:p>
          <a:p>
            <a:pPr marL="228600" indent="-228600" eaLnBrk="1" hangingPunct="1">
              <a:lnSpc>
                <a:spcPct val="80000"/>
              </a:lnSpc>
              <a:buFontTx/>
              <a:buChar char="•"/>
            </a:pPr>
            <a:r>
              <a:rPr lang="pl-PL" sz="800" smtClean="0"/>
              <a:t>dziecko jest impulsywne, działa w pośpiechu; może nie zdawać sobie sprawy z kwestii bezpieczeństwa</a:t>
            </a: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7"/>
          <p:cNvSpPr>
            <a:spLocks noGrp="1" noChangeArrowheads="1"/>
          </p:cNvSpPr>
          <p:nvPr>
            <p:ph type="sldNum" sz="quarter" idx="5"/>
          </p:nvPr>
        </p:nvSpPr>
        <p:spPr>
          <a:noFill/>
        </p:spPr>
        <p:txBody>
          <a:bodyPr/>
          <a:lstStyle/>
          <a:p>
            <a:fld id="{3057E58E-7359-44E9-BDDD-B31284EBB005}" type="slidenum">
              <a:rPr lang="pl-PL" smtClean="0"/>
              <a:pPr/>
              <a:t>73</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D007F85D-5668-430F-9D47-B3702B5F4104}" type="slidenum">
              <a:rPr lang="pl-PL" sz="1200">
                <a:latin typeface="+mn-lt"/>
              </a:rPr>
              <a:pPr algn="r" fontAlgn="auto">
                <a:spcBef>
                  <a:spcPts val="0"/>
                </a:spcBef>
                <a:spcAft>
                  <a:spcPts val="0"/>
                </a:spcAft>
                <a:defRPr/>
              </a:pPr>
              <a:t>73</a:t>
            </a:fld>
            <a:endParaRPr lang="pl-PL" sz="1200">
              <a:latin typeface="+mn-lt"/>
            </a:endParaRPr>
          </a:p>
        </p:txBody>
      </p:sp>
      <p:sp>
        <p:nvSpPr>
          <p:cNvPr id="188420" name="Rectangle 2"/>
          <p:cNvSpPr>
            <a:spLocks noGrp="1" noRot="1" noChangeAspect="1" noChangeArrowheads="1" noTextEdit="1"/>
          </p:cNvSpPr>
          <p:nvPr>
            <p:ph type="sldImg"/>
          </p:nvPr>
        </p:nvSpPr>
        <p:spPr>
          <a:ln/>
        </p:spPr>
      </p:sp>
      <p:sp>
        <p:nvSpPr>
          <p:cNvPr id="188421" name="Rectangle 3"/>
          <p:cNvSpPr>
            <a:spLocks noGrp="1" noChangeArrowheads="1"/>
          </p:cNvSpPr>
          <p:nvPr>
            <p:ph type="body" idx="1"/>
          </p:nvPr>
        </p:nvSpPr>
        <p:spPr>
          <a:noFill/>
          <a:ln/>
        </p:spPr>
        <p:txBody>
          <a:bodyPr/>
          <a:lstStyle/>
          <a:p>
            <a:pPr eaLnBrk="1" hangingPunct="1">
              <a:lnSpc>
                <a:spcPct val="80000"/>
              </a:lnSpc>
            </a:pPr>
            <a:r>
              <a:rPr lang="pl-PL" sz="800" smtClean="0"/>
              <a:t>Lemańska, A. (2010). </a:t>
            </a:r>
            <a:r>
              <a:rPr lang="pl-PL" sz="800" i="1" smtClean="0"/>
              <a:t>Model pracy z uczniem z autyzmem. </a:t>
            </a:r>
          </a:p>
          <a:p>
            <a:pPr eaLnBrk="1" hangingPunct="1">
              <a:lnSpc>
                <a:spcPct val="80000"/>
              </a:lnSpc>
            </a:pPr>
            <a:r>
              <a:rPr lang="pl-PL" sz="800" smtClean="0"/>
              <a:t> W: Materiały szkoleniowe: Podniesienie efektywności kształcenia uczniów ze specjalnymi potrzebami edukacyjnymi. Część II.</a:t>
            </a:r>
          </a:p>
          <a:p>
            <a:pPr eaLnBrk="1" hangingPunct="1">
              <a:lnSpc>
                <a:spcPct val="80000"/>
              </a:lnSpc>
            </a:pPr>
            <a:endParaRPr lang="pl-PL" b="1" smtClean="0"/>
          </a:p>
          <a:p>
            <a:pPr eaLnBrk="1" hangingPunct="1">
              <a:lnSpc>
                <a:spcPct val="80000"/>
              </a:lnSpc>
            </a:pPr>
            <a:r>
              <a:rPr lang="pl-PL" b="1" smtClean="0"/>
              <a:t>Ogólne zasady pracy, czyli klucze do sukcesu:</a:t>
            </a:r>
          </a:p>
          <a:p>
            <a:pPr eaLnBrk="1" hangingPunct="1">
              <a:lnSpc>
                <a:spcPct val="80000"/>
              </a:lnSpc>
              <a:buFontTx/>
              <a:buChar char="•"/>
            </a:pPr>
            <a:r>
              <a:rPr lang="pl-PL" smtClean="0"/>
              <a:t>poświęć czas na nawiązanie pozytywnej relacji i zbudowanie zaufania</a:t>
            </a:r>
          </a:p>
          <a:p>
            <a:pPr eaLnBrk="1" hangingPunct="1">
              <a:lnSpc>
                <a:spcPct val="80000"/>
              </a:lnSpc>
              <a:buFontTx/>
              <a:buChar char="•"/>
            </a:pPr>
            <a:r>
              <a:rPr lang="pl-PL" smtClean="0"/>
              <a:t>bazuj na wzajemnym szacunku dla uczuć, opinii, potrzeb i pragnień</a:t>
            </a:r>
          </a:p>
          <a:p>
            <a:pPr eaLnBrk="1" hangingPunct="1">
              <a:lnSpc>
                <a:spcPct val="80000"/>
              </a:lnSpc>
              <a:buFontTx/>
              <a:buChar char="•"/>
            </a:pPr>
            <a:r>
              <a:rPr lang="pl-PL" smtClean="0"/>
              <a:t>rozwijaj wiarę w możliwości i kompetencje</a:t>
            </a:r>
          </a:p>
          <a:p>
            <a:pPr eaLnBrk="1" hangingPunct="1">
              <a:lnSpc>
                <a:spcPct val="80000"/>
              </a:lnSpc>
              <a:buFontTx/>
              <a:buChar char="•"/>
            </a:pPr>
            <a:r>
              <a:rPr lang="pl-PL" smtClean="0"/>
              <a:t>nie oczekuj ograniczeń zanim do nich dotrzesz</a:t>
            </a:r>
          </a:p>
          <a:p>
            <a:pPr eaLnBrk="1" hangingPunct="1">
              <a:lnSpc>
                <a:spcPct val="80000"/>
              </a:lnSpc>
              <a:buFontTx/>
              <a:buChar char="•"/>
            </a:pPr>
            <a:r>
              <a:rPr lang="pl-PL" smtClean="0"/>
              <a:t>indywidualizuj</a:t>
            </a:r>
          </a:p>
          <a:p>
            <a:pPr eaLnBrk="1" hangingPunct="1">
              <a:lnSpc>
                <a:spcPct val="80000"/>
              </a:lnSpc>
              <a:buFontTx/>
              <a:buChar char="•"/>
            </a:pPr>
            <a:r>
              <a:rPr lang="pl-PL" smtClean="0"/>
              <a:t>bądź kreatywny </a:t>
            </a:r>
          </a:p>
          <a:p>
            <a:pPr eaLnBrk="1" hangingPunct="1">
              <a:lnSpc>
                <a:spcPct val="80000"/>
              </a:lnSpc>
            </a:pPr>
            <a:r>
              <a:rPr lang="pl-PL" b="1" smtClean="0"/>
              <a:t>Zasady pracy w kontekście dysfunkcji komunikacyjnych:</a:t>
            </a:r>
          </a:p>
          <a:p>
            <a:pPr eaLnBrk="1" hangingPunct="1">
              <a:lnSpc>
                <a:spcPct val="80000"/>
              </a:lnSpc>
              <a:buFontTx/>
              <a:buChar char="•"/>
            </a:pPr>
            <a:r>
              <a:rPr lang="pl-PL" smtClean="0"/>
              <a:t>spróbuj zdobyć uwagę dziecka zanim zaczniesz mówić np.: zawołaj je po imieniu, jeśli trzeba fizycznie nakieruj je w swoją stronę</a:t>
            </a:r>
          </a:p>
          <a:p>
            <a:pPr eaLnBrk="1" hangingPunct="1">
              <a:lnSpc>
                <a:spcPct val="80000"/>
              </a:lnSpc>
              <a:buFontTx/>
              <a:buChar char="•"/>
            </a:pPr>
            <a:r>
              <a:rPr lang="pl-PL" smtClean="0"/>
              <a:t>dostosuj złożoność swojego języka do poziomu dziecka, zarówno pod względem struktury języka (jak mówisz?) oraz przekazywanych treści (co mówisz?)</a:t>
            </a:r>
          </a:p>
          <a:p>
            <a:pPr eaLnBrk="1" hangingPunct="1">
              <a:lnSpc>
                <a:spcPct val="80000"/>
              </a:lnSpc>
              <a:buFontTx/>
              <a:buChar char="•"/>
            </a:pPr>
            <a:r>
              <a:rPr lang="pl-PL" smtClean="0"/>
              <a:t>Mów i pokazuj, co masz na myśli, korzystaj z języka gestów i demonstracji, aby pomóc w wykonaniu wymaganych czynności</a:t>
            </a:r>
          </a:p>
          <a:p>
            <a:pPr eaLnBrk="1" hangingPunct="1">
              <a:lnSpc>
                <a:spcPct val="80000"/>
              </a:lnSpc>
              <a:buFontTx/>
              <a:buChar char="•"/>
            </a:pPr>
            <a:r>
              <a:rPr lang="pl-PL" smtClean="0"/>
              <a:t>pokaż dziecku, że jesteś chętnym słuchaczem, staraj się zrozumieć jego próby komunikacyjne np.: dziecko może szarpnąć Cię w kierunku, skąd coś chce; może stanąć obok czegoś co chciałyby otrzymać; może utkwić wzrok w przedmiocie swoich pragnień; kiedy czegoś chce może powtórzyć twoje pytanie: np.: Pytanie - "Czy chcesz ciastko?", Odpowiedź- "Czy chcesz ciastko?"; pamiętaj, że osoby z autyzmem usiłują porozumieć się, najlepiej jak potrafią.</a:t>
            </a:r>
          </a:p>
          <a:p>
            <a:pPr eaLnBrk="1" hangingPunct="1">
              <a:lnSpc>
                <a:spcPct val="80000"/>
              </a:lnSpc>
              <a:buFontTx/>
              <a:buChar char="•"/>
            </a:pPr>
            <a:r>
              <a:rPr lang="pl-PL" smtClean="0"/>
              <a:t>unikaj metafor i przenośni lub pomóż dziecku je zrozumieć </a:t>
            </a:r>
          </a:p>
          <a:p>
            <a:pPr eaLnBrk="1" hangingPunct="1">
              <a:lnSpc>
                <a:spcPct val="80000"/>
              </a:lnSpc>
              <a:buFontTx/>
              <a:buChar char="•"/>
            </a:pPr>
            <a:r>
              <a:rPr lang="pl-PL" smtClean="0"/>
              <a:t>unikaj nadmiernego mówienia</a:t>
            </a:r>
          </a:p>
          <a:p>
            <a:pPr eaLnBrk="1" hangingPunct="1">
              <a:lnSpc>
                <a:spcPct val="80000"/>
              </a:lnSpc>
              <a:buFontTx/>
              <a:buChar char="•"/>
            </a:pPr>
            <a:r>
              <a:rPr lang="pl-PL" smtClean="0"/>
              <a:t>mów o rzeczach ważnych i istotnych dla dziecka np.: co aktualnie robi, na czym skupia swoją uwagę, co zamierza zrobić, jak ma to zrobić, </a:t>
            </a:r>
          </a:p>
          <a:p>
            <a:pPr eaLnBrk="1" hangingPunct="1">
              <a:lnSpc>
                <a:spcPct val="80000"/>
              </a:lnSpc>
              <a:buFontTx/>
              <a:buChar char="•"/>
            </a:pPr>
            <a:r>
              <a:rPr lang="pl-PL" smtClean="0"/>
              <a:t>przekazuj osobie z autyzmem informacje o tym, co i jak ma zrobić; zbyt wiele czasu tracimy na mówienie o tym, czego nie należy robić, czego nie wolno a to bywa bardzo zniechęcające; jasne wskazanie co można zrobić w konkretnej sytuacji, może być bardziej pomocne;</a:t>
            </a:r>
          </a:p>
          <a:p>
            <a:pPr eaLnBrk="1" hangingPunct="1">
              <a:lnSpc>
                <a:spcPct val="80000"/>
              </a:lnSpc>
              <a:buFontTx/>
              <a:buChar char="•"/>
            </a:pPr>
            <a:r>
              <a:rPr lang="pl-PL" smtClean="0"/>
              <a:t>powtarzaj i parafrazuj co powiedziało dziecko, unikając schematów komunikacyjnych</a:t>
            </a:r>
          </a:p>
          <a:p>
            <a:pPr eaLnBrk="1" hangingPunct="1">
              <a:lnSpc>
                <a:spcPct val="80000"/>
              </a:lnSpc>
              <a:buFontTx/>
              <a:buChar char="•"/>
            </a:pPr>
            <a:r>
              <a:rPr lang="pl-PL" smtClean="0"/>
              <a:t>szepnij dziecku do ucha, co ma powiedzieć do innej osoby</a:t>
            </a:r>
          </a:p>
          <a:p>
            <a:pPr eaLnBrk="1" hangingPunct="1">
              <a:lnSpc>
                <a:spcPct val="80000"/>
              </a:lnSpc>
              <a:buFontTx/>
              <a:buChar char="•"/>
            </a:pPr>
            <a:r>
              <a:rPr lang="pl-PL" smtClean="0"/>
              <a:t>jeśli to możliwe odnoś swoje wypowiedzi do konkretnych przedmiotów, zjawisk w otoczeniu dziecka, wskazując na nie, dotykając, pokazując przykłady</a:t>
            </a:r>
          </a:p>
          <a:p>
            <a:pPr eaLnBrk="1" hangingPunct="1">
              <a:lnSpc>
                <a:spcPct val="80000"/>
              </a:lnSpc>
              <a:buFontTx/>
              <a:buChar char="•"/>
            </a:pPr>
            <a:r>
              <a:rPr lang="pl-PL" smtClean="0"/>
              <a:t>jeśli to możliwe odnieś echolalie dziecka do tego co jest „tu i teraz” jednocześnie próbując nakierować jego uwagę na coś na czym Ci zależy np.: dziecko powtarza echolalicznie „nie ma szafy”- rozejrzyj się wnikliwie po otoczeniu i stwierdź zgodnie z prawdą „tak masz rację tu nie ma szafy, ale za to jest ciekawa książka, zabawka … itp.” lub „co Ty mówisz? w tym pokoju jest szafa, ja widzę tu szafę, a w niej jest Twoja ulubiona zabawka, kredki …itp.”</a:t>
            </a:r>
          </a:p>
          <a:p>
            <a:pPr eaLnBrk="1" hangingPunct="1">
              <a:lnSpc>
                <a:spcPct val="80000"/>
              </a:lnSpc>
              <a:buFontTx/>
              <a:buChar char="•"/>
            </a:pPr>
            <a:r>
              <a:rPr lang="pl-PL" smtClean="0"/>
              <a:t>używaj w sposób właściwy zaimków osobowych, unikaj mówienia o sobie lub o dziecku w trzeciej osobie liczby pojedynczej np.: „pani ci poda...”, „pan ci pomoże...”, „Bartek je obiad…”, „Bartek się bawi...” itp.; te zwroty warto zamienić na „ podam ci...”lub nawet ”ja ci podam”, „pomogę ci...” czy ”ja ci pomogę”, „ty jesz obiad...”, „ty się bawisz...”; na tym etapie czasami warto nawet nadużywać zaimków „ja” i „ty”. </a:t>
            </a:r>
          </a:p>
          <a:p>
            <a:pPr eaLnBrk="1" hangingPunct="1">
              <a:lnSpc>
                <a:spcPct val="80000"/>
              </a:lnSpc>
              <a:buFontTx/>
              <a:buChar char="•"/>
            </a:pPr>
            <a:r>
              <a:rPr lang="pl-PL" smtClean="0"/>
              <a:t>naucz właściwych wypowiedzi inicjujących rozmowę</a:t>
            </a:r>
          </a:p>
          <a:p>
            <a:pPr eaLnBrk="1" hangingPunct="1">
              <a:lnSpc>
                <a:spcPct val="80000"/>
              </a:lnSpc>
              <a:buFontTx/>
              <a:buChar char="•"/>
            </a:pPr>
            <a:r>
              <a:rPr lang="pl-PL" smtClean="0"/>
              <a:t>naucz sposobów proszenia o wyjaśnienie lub pomoc w momencie dezorientacji</a:t>
            </a:r>
          </a:p>
          <a:p>
            <a:pPr eaLnBrk="1" hangingPunct="1">
              <a:lnSpc>
                <a:spcPct val="80000"/>
              </a:lnSpc>
              <a:buFontTx/>
              <a:buChar char="•"/>
            </a:pPr>
            <a:r>
              <a:rPr lang="pl-PL" smtClean="0"/>
              <a:t>pamiętaj, o innych poza mową kanałach komunikacyjnych a jest ich aż siedem: oddech, sygnały płynące z ciała, wyraz oczu, mimika, postawa – układ ciała, gestykulacja, odgłosy nieartykułowane.</a:t>
            </a:r>
          </a:p>
          <a:p>
            <a:pPr eaLnBrk="1" hangingPunct="1">
              <a:lnSpc>
                <a:spcPct val="80000"/>
              </a:lnSpc>
            </a:pPr>
            <a:r>
              <a:rPr lang="pl-PL" b="1" smtClean="0"/>
              <a:t>Zasady pracy w kontekście nieprawidłowości funkcjonowania społecznego:</a:t>
            </a:r>
          </a:p>
          <a:p>
            <a:pPr eaLnBrk="1" hangingPunct="1">
              <a:lnSpc>
                <a:spcPct val="80000"/>
              </a:lnSpc>
              <a:buFontTx/>
              <a:buChar char="•"/>
            </a:pPr>
            <a:r>
              <a:rPr lang="pl-PL" smtClean="0"/>
              <a:t>naucz dziecko obserwować zachowanie innych dzieci, aby miało wzór, co należy robić</a:t>
            </a:r>
          </a:p>
          <a:p>
            <a:pPr eaLnBrk="1" hangingPunct="1">
              <a:lnSpc>
                <a:spcPct val="80000"/>
              </a:lnSpc>
              <a:buFontTx/>
              <a:buChar char="•"/>
            </a:pPr>
            <a:r>
              <a:rPr lang="pl-PL" smtClean="0"/>
              <a:t>zachęcaj do zabaw polegających na współpracy, współdziałaniu</a:t>
            </a:r>
          </a:p>
          <a:p>
            <a:pPr eaLnBrk="1" hangingPunct="1">
              <a:lnSpc>
                <a:spcPct val="80000"/>
              </a:lnSpc>
              <a:buFontTx/>
              <a:buChar char="•"/>
            </a:pPr>
            <a:r>
              <a:rPr lang="pl-PL" smtClean="0"/>
              <a:t>modeluj właściwe zachowania w różnych sytuacjach społecznych</a:t>
            </a:r>
          </a:p>
          <a:p>
            <a:pPr eaLnBrk="1" hangingPunct="1">
              <a:lnSpc>
                <a:spcPct val="80000"/>
              </a:lnSpc>
              <a:buFontTx/>
              <a:buChar char="•"/>
            </a:pPr>
            <a:r>
              <a:rPr lang="pl-PL" smtClean="0"/>
              <a:t>zorganizuj aktywności dziecku w tzw. wolnym czasie np.: w czasie przerwy pomiędzy lekcjami, podpowiedz co może robić w trakcie przerw</a:t>
            </a:r>
          </a:p>
          <a:p>
            <a:pPr eaLnBrk="1" hangingPunct="1">
              <a:lnSpc>
                <a:spcPct val="80000"/>
              </a:lnSpc>
              <a:buFontTx/>
              <a:buChar char="•"/>
            </a:pPr>
            <a:r>
              <a:rPr lang="pl-PL" smtClean="0"/>
              <a:t>zachęcaj do zawierania przyjaźni, tłumacz kim jest przyjaciel, jakie są cechy dobrego przyjaciela</a:t>
            </a:r>
          </a:p>
          <a:p>
            <a:pPr eaLnBrk="1" hangingPunct="1">
              <a:lnSpc>
                <a:spcPct val="80000"/>
              </a:lnSpc>
              <a:buFontTx/>
              <a:buChar char="•"/>
            </a:pPr>
            <a:r>
              <a:rPr lang="pl-PL" smtClean="0"/>
              <a:t>prezentuj przykłady wyrażania emocji</a:t>
            </a:r>
          </a:p>
          <a:p>
            <a:pPr eaLnBrk="1" hangingPunct="1">
              <a:lnSpc>
                <a:spcPct val="80000"/>
              </a:lnSpc>
              <a:buFontTx/>
              <a:buChar char="•"/>
            </a:pPr>
            <a:r>
              <a:rPr lang="pl-PL" smtClean="0"/>
              <a:t>pomóż w wyrażaniu emocji np.: stosując umowny „licznik” jako ich wizualną ilustrację</a:t>
            </a:r>
          </a:p>
          <a:p>
            <a:pPr eaLnBrk="1" hangingPunct="1">
              <a:lnSpc>
                <a:spcPct val="80000"/>
              </a:lnSpc>
              <a:buFontTx/>
              <a:buChar char="•"/>
            </a:pPr>
            <a:r>
              <a:rPr lang="pl-PL" smtClean="0"/>
              <a:t>stosuj pytania naprowadzające lub zachęć do dziecko do pisania pamiętnika, aby ułatwić mu mówienie o sobie</a:t>
            </a:r>
          </a:p>
          <a:p>
            <a:pPr eaLnBrk="1" hangingPunct="1">
              <a:lnSpc>
                <a:spcPct val="80000"/>
              </a:lnSpc>
              <a:buFontTx/>
              <a:buChar char="•"/>
            </a:pPr>
            <a:r>
              <a:rPr lang="pl-PL" smtClean="0"/>
              <a:t>naucz, jak zwracać uwagę na niebezpieczeństwa, jak je przewidywać i jak go unikać; pamiętaj, że reakcje osoby z autyzmem mogą być nieodpowiednie do niebezpiecznej sytuacji;</a:t>
            </a:r>
          </a:p>
          <a:p>
            <a:pPr eaLnBrk="1" hangingPunct="1">
              <a:lnSpc>
                <a:spcPct val="80000"/>
              </a:lnSpc>
            </a:pPr>
            <a:r>
              <a:rPr lang="pl-PL" b="1" smtClean="0"/>
              <a:t>Zasady pracy w kontekście braku elastyczności w zachowaniu i myśleniu, występowania sensoryzmów i trudnych zachowań:</a:t>
            </a:r>
          </a:p>
          <a:p>
            <a:pPr eaLnBrk="1" hangingPunct="1">
              <a:lnSpc>
                <a:spcPct val="80000"/>
              </a:lnSpc>
              <a:buFontTx/>
              <a:buChar char="•"/>
            </a:pPr>
            <a:r>
              <a:rPr lang="pl-PL" smtClean="0"/>
              <a:t>redukuj poziom stresu u dziecka</a:t>
            </a:r>
          </a:p>
          <a:p>
            <a:pPr eaLnBrk="1" hangingPunct="1">
              <a:lnSpc>
                <a:spcPct val="80000"/>
              </a:lnSpc>
              <a:buFontTx/>
              <a:buChar char="•"/>
            </a:pPr>
            <a:r>
              <a:rPr lang="pl-PL" smtClean="0"/>
              <a:t>naucz dziecko koncepcji czasu i twórz razem z nim rozkłady zajęć, aby łatwiej mu było przewidzieć co go jeszcze czeka;</a:t>
            </a:r>
          </a:p>
          <a:p>
            <a:pPr eaLnBrk="1" hangingPunct="1">
              <a:lnSpc>
                <a:spcPct val="80000"/>
              </a:lnSpc>
              <a:buFontTx/>
              <a:buChar char="•"/>
            </a:pPr>
            <a:r>
              <a:rPr lang="pl-PL" smtClean="0"/>
              <a:t>zawsze uprzedzaj osobę z autyzmem, kiedy ma nastąpić jakaś zmiana, np.: jeśli bawicie się wspólnie i zabawa dobiega końca, powiedz: "jeszcze jeden raz" lub "za dwie minuty skończymy"</a:t>
            </a:r>
          </a:p>
          <a:p>
            <a:pPr eaLnBrk="1" hangingPunct="1">
              <a:lnSpc>
                <a:spcPct val="80000"/>
              </a:lnSpc>
              <a:buFontTx/>
              <a:buChar char="•"/>
            </a:pPr>
            <a:r>
              <a:rPr lang="pl-PL" smtClean="0"/>
              <a:t>pracuj na pozytywach, nagradzaj pożądane zachowania a ignoruj nie pożądane</a:t>
            </a:r>
          </a:p>
          <a:p>
            <a:pPr eaLnBrk="1" hangingPunct="1">
              <a:lnSpc>
                <a:spcPct val="80000"/>
              </a:lnSpc>
              <a:buFontTx/>
              <a:buChar char="•"/>
            </a:pPr>
            <a:r>
              <a:rPr lang="pl-PL" smtClean="0"/>
              <a:t>pracuj nad elastycznością dziecka, unikając własnych schematycznych działań</a:t>
            </a:r>
          </a:p>
          <a:p>
            <a:pPr eaLnBrk="1" hangingPunct="1">
              <a:lnSpc>
                <a:spcPct val="80000"/>
              </a:lnSpc>
              <a:buFontTx/>
              <a:buChar char="•"/>
            </a:pPr>
            <a:r>
              <a:rPr lang="pl-PL" smtClean="0"/>
              <a:t>spróbuj zrozumieć zachowanie osoby z autyzmem, zachowanie jest często komunikatem np.: dziecko może rzucać grą lub zabawką, jeżeli ta jest zbyt łatwa lub trudna dla niego; może odepchnąć coś czego nie chce, gdy nie umie powiedzieć w tej chwili - "nie"; może okazać agresję jeżeli potrzebuje przerwy; może być opryskliwe, jeśli jest zmęczone lub głodne, a ty nalegasz, by coś zrobiło; może być przestraszone lub zdenerwowane jeśli znajduje się w zatłoczonym, hałaśliwym miejscu;</a:t>
            </a:r>
          </a:p>
          <a:p>
            <a:pPr eaLnBrk="1" hangingPunct="1">
              <a:lnSpc>
                <a:spcPct val="80000"/>
              </a:lnSpc>
            </a:pPr>
            <a:r>
              <a:rPr lang="pl-PL" b="1" smtClean="0"/>
              <a:t>Zasady pracy w kontekście funkcjonowania sensorycznego:</a:t>
            </a:r>
          </a:p>
          <a:p>
            <a:pPr eaLnBrk="1" hangingPunct="1">
              <a:lnSpc>
                <a:spcPct val="80000"/>
              </a:lnSpc>
              <a:buFontTx/>
              <a:buChar char="•"/>
            </a:pPr>
            <a:r>
              <a:rPr lang="pl-PL" smtClean="0"/>
              <a:t>naucz się, które bodźce sensoryczne dziecko uspokajają i organizują a które są dla niego dezintegrujące (wg wskazówek terapeuty integracji sensorycznej)</a:t>
            </a:r>
          </a:p>
          <a:p>
            <a:pPr eaLnBrk="1" hangingPunct="1">
              <a:lnSpc>
                <a:spcPct val="80000"/>
              </a:lnSpc>
              <a:buFontTx/>
              <a:buChar char="•"/>
            </a:pPr>
            <a:r>
              <a:rPr lang="pl-PL" smtClean="0"/>
              <a:t>unikaj bodźców dezintegrujących np.: intensywnego światła, minimalizuj hałas w otoczeniu (wg wskazówek terapeuty integracji sensorycznej)</a:t>
            </a:r>
          </a:p>
          <a:p>
            <a:pPr eaLnBrk="1" hangingPunct="1">
              <a:lnSpc>
                <a:spcPct val="80000"/>
              </a:lnSpc>
              <a:buFontTx/>
              <a:buChar char="•"/>
            </a:pPr>
            <a:r>
              <a:rPr lang="pl-PL" smtClean="0"/>
              <a:t>stosuj bodźce, które są dla danego dziecka organizujące np.: mocny masaż, mały przedmiot na biurku dziecka, którym może ono manipulować, guma do żucia lub lizak w buzi (według wskazówek terapeuty integracji sensorycznej)</a:t>
            </a:r>
          </a:p>
          <a:p>
            <a:pPr eaLnBrk="1" hangingPunct="1">
              <a:lnSpc>
                <a:spcPct val="80000"/>
              </a:lnSpc>
            </a:pPr>
            <a:r>
              <a:rPr lang="pl-PL" b="1" smtClean="0"/>
              <a:t>Zasady pracy w kontekście rozwijania funkcji poznawczych:</a:t>
            </a:r>
          </a:p>
          <a:p>
            <a:pPr eaLnBrk="1" hangingPunct="1">
              <a:lnSpc>
                <a:spcPct val="80000"/>
              </a:lnSpc>
              <a:buFontTx/>
              <a:buChar char="•"/>
            </a:pPr>
            <a:r>
              <a:rPr lang="pl-PL" smtClean="0"/>
              <a:t>odkryj i wykorzystaj mocne strony dziecka, które mogą być pomocne w rozwoju poznawczym np.: dobrą pamięć, zainteresowanie konkretnym tematem, łatwość skupiania uwagi na szczegółach itp.</a:t>
            </a:r>
          </a:p>
          <a:p>
            <a:pPr eaLnBrk="1" hangingPunct="1">
              <a:lnSpc>
                <a:spcPct val="80000"/>
              </a:lnSpc>
              <a:buFontTx/>
              <a:buChar char="•"/>
            </a:pPr>
            <a:r>
              <a:rPr lang="pl-PL" smtClean="0"/>
              <a:t>dowiedz się co dla osoby z autyzmem jest nagrodą, szukaj jej zewnętrznych i wewnętrznych motywacji do zabawy, nauki i pracy</a:t>
            </a:r>
          </a:p>
          <a:p>
            <a:pPr eaLnBrk="1" hangingPunct="1">
              <a:lnSpc>
                <a:spcPct val="80000"/>
              </a:lnSpc>
            </a:pPr>
            <a:endParaRPr lang="pl-PL"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a:spLocks noGrp="1" noChangeArrowheads="1"/>
          </p:cNvSpPr>
          <p:nvPr>
            <p:ph type="sldNum" sz="quarter" idx="5"/>
          </p:nvPr>
        </p:nvSpPr>
        <p:spPr>
          <a:noFill/>
        </p:spPr>
        <p:txBody>
          <a:bodyPr/>
          <a:lstStyle/>
          <a:p>
            <a:fld id="{1DED5EAD-C0C9-4830-A853-CBE4959DCE7B}" type="slidenum">
              <a:rPr lang="pl-PL" smtClean="0"/>
              <a:pPr/>
              <a:t>74</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925D035A-2F3D-4C64-A815-E9685B563A32}" type="slidenum">
              <a:rPr lang="pl-PL" sz="1200">
                <a:latin typeface="+mn-lt"/>
              </a:rPr>
              <a:pPr algn="r" fontAlgn="auto">
                <a:spcBef>
                  <a:spcPts val="0"/>
                </a:spcBef>
                <a:spcAft>
                  <a:spcPts val="0"/>
                </a:spcAft>
                <a:defRPr/>
              </a:pPr>
              <a:t>74</a:t>
            </a:fld>
            <a:endParaRPr lang="pl-PL" sz="1200">
              <a:latin typeface="+mn-lt"/>
            </a:endParaRPr>
          </a:p>
        </p:txBody>
      </p:sp>
      <p:sp>
        <p:nvSpPr>
          <p:cNvPr id="189444" name="Rectangle 2"/>
          <p:cNvSpPr>
            <a:spLocks noGrp="1" noRot="1" noChangeAspect="1" noChangeArrowheads="1" noTextEdit="1"/>
          </p:cNvSpPr>
          <p:nvPr>
            <p:ph type="sldImg"/>
          </p:nvPr>
        </p:nvSpPr>
        <p:spPr>
          <a:ln/>
        </p:spPr>
      </p:sp>
      <p:sp>
        <p:nvSpPr>
          <p:cNvPr id="189445" name="Rectangle 3"/>
          <p:cNvSpPr>
            <a:spLocks noGrp="1" noChangeArrowheads="1"/>
          </p:cNvSpPr>
          <p:nvPr>
            <p:ph type="body" idx="1"/>
          </p:nvPr>
        </p:nvSpPr>
        <p:spPr>
          <a:noFill/>
          <a:ln/>
        </p:spPr>
        <p:txBody>
          <a:bodyPr/>
          <a:lstStyle/>
          <a:p>
            <a:pPr eaLnBrk="1" hangingPunct="1">
              <a:lnSpc>
                <a:spcPct val="80000"/>
              </a:lnSpc>
            </a:pPr>
            <a:r>
              <a:rPr lang="pl-PL" sz="800" smtClean="0"/>
              <a:t>Lemańska, A. (2010). </a:t>
            </a:r>
            <a:r>
              <a:rPr lang="pl-PL" sz="800" i="1" smtClean="0"/>
              <a:t>Model pracy z uczniem z autyzmem. </a:t>
            </a:r>
          </a:p>
          <a:p>
            <a:pPr eaLnBrk="1" hangingPunct="1">
              <a:lnSpc>
                <a:spcPct val="80000"/>
              </a:lnSpc>
            </a:pPr>
            <a:r>
              <a:rPr lang="pl-PL" sz="800" smtClean="0"/>
              <a:t>W: Materiały szkoleniowe: Podniesienie efektywności kształcenia uczniów ze specjalnymi potrzebami edukacyjnymi. Część II.</a:t>
            </a:r>
          </a:p>
          <a:p>
            <a:pPr eaLnBrk="1" hangingPunct="1">
              <a:lnSpc>
                <a:spcPct val="80000"/>
              </a:lnSpc>
            </a:pPr>
            <a:endParaRPr lang="pl-PL" sz="800" smtClean="0"/>
          </a:p>
          <a:p>
            <a:pPr eaLnBrk="1" hangingPunct="1">
              <a:lnSpc>
                <a:spcPct val="80000"/>
              </a:lnSpc>
            </a:pPr>
            <a:r>
              <a:rPr lang="pl-PL" sz="800" smtClean="0"/>
              <a:t>(…) Osoby z autyzmem mają poważne trudności z formułowaniem dłuższych wypowiedzi ustnych. Podczas wypowiedzi słownych mogą potrzebować wsparcia w postaci dodatkowych pytań, które umożliwiają im sprawniejszą aktualizację posiadanej wiedzy. Niektórym z nich łatwiej przekazywać wiedzę w formie pisemnej. Dobrym sposobem sprawdzania wiedzy uczniów z poważnymi zaburzeniami w rozwoju mowy są testy, gdyż dają możliwość wyboru spośród podanych odpowiedzi lub formułowania odpowiedzi na konkretne pytania. Trzeba też pamiętać, że dziecko z autyzmem potrzebuje więcej czasu niż jego rówieśnicy na analizę i zrozumienie pytania lub polecenia, a także na właściwą reakcję (sformułowanie odpowiedzi, wykonanie czynności).</a:t>
            </a:r>
          </a:p>
          <a:p>
            <a:pPr eaLnBrk="1" hangingPunct="1">
              <a:lnSpc>
                <a:spcPct val="80000"/>
              </a:lnSpc>
            </a:pPr>
            <a:r>
              <a:rPr lang="pl-PL" sz="800" b="1" smtClean="0"/>
              <a:t>Cele edukacyjno – terapeutyczne (Przykłady):</a:t>
            </a:r>
          </a:p>
          <a:p>
            <a:pPr eaLnBrk="1" hangingPunct="1">
              <a:lnSpc>
                <a:spcPct val="80000"/>
              </a:lnSpc>
              <a:buFontTx/>
              <a:buChar char="•"/>
            </a:pPr>
            <a:r>
              <a:rPr lang="pl-PL" sz="800" smtClean="0"/>
              <a:t>kształtowanie umiejętności samoobsługowych oraz samodzielności w życiu codziennym,</a:t>
            </a:r>
          </a:p>
          <a:p>
            <a:pPr eaLnBrk="1" hangingPunct="1">
              <a:lnSpc>
                <a:spcPct val="80000"/>
              </a:lnSpc>
              <a:buFontTx/>
              <a:buChar char="•"/>
            </a:pPr>
            <a:r>
              <a:rPr lang="pl-PL" sz="800" smtClean="0"/>
              <a:t>kształtowanie kontaktów społecznych i nauka zachowań społecznie akceptowanych,</a:t>
            </a:r>
          </a:p>
          <a:p>
            <a:pPr eaLnBrk="1" hangingPunct="1">
              <a:lnSpc>
                <a:spcPct val="80000"/>
              </a:lnSpc>
              <a:buFontTx/>
              <a:buChar char="•"/>
            </a:pPr>
            <a:r>
              <a:rPr lang="pl-PL" sz="800" smtClean="0"/>
              <a:t>pomoc dziecku w uwalnianiu się od zachowań niepożądanych (sensory zmów, zachowań agresywnych,</a:t>
            </a:r>
          </a:p>
          <a:p>
            <a:pPr eaLnBrk="1" hangingPunct="1">
              <a:lnSpc>
                <a:spcPct val="80000"/>
              </a:lnSpc>
              <a:buFontTx/>
              <a:buChar char="•"/>
            </a:pPr>
            <a:r>
              <a:rPr lang="pl-PL" sz="800" smtClean="0"/>
              <a:t>nauka umiejętności przebywania w grupie oraz opanowania umiejętności wspólnej zabawy i pracy,</a:t>
            </a:r>
          </a:p>
          <a:p>
            <a:pPr eaLnBrk="1" hangingPunct="1">
              <a:lnSpc>
                <a:spcPct val="80000"/>
              </a:lnSpc>
              <a:buFontTx/>
              <a:buChar char="•"/>
            </a:pPr>
            <a:r>
              <a:rPr lang="pl-PL" sz="800" smtClean="0"/>
              <a:t>kształtowanie rozumienia mowy oraz dostępnych sposobów komunikacji alternatywnej,</a:t>
            </a:r>
          </a:p>
          <a:p>
            <a:pPr eaLnBrk="1" hangingPunct="1">
              <a:lnSpc>
                <a:spcPct val="80000"/>
              </a:lnSpc>
              <a:buFontTx/>
              <a:buChar char="•"/>
            </a:pPr>
            <a:r>
              <a:rPr lang="pl-PL" sz="800" smtClean="0"/>
              <a:t>wykształcenie motywacji do komunikowania się,</a:t>
            </a:r>
          </a:p>
          <a:p>
            <a:pPr eaLnBrk="1" hangingPunct="1">
              <a:lnSpc>
                <a:spcPct val="80000"/>
              </a:lnSpc>
              <a:buFontTx/>
              <a:buChar char="•"/>
            </a:pPr>
            <a:r>
              <a:rPr lang="pl-PL" sz="800" smtClean="0"/>
              <a:t>nauka komunikowania się z otoczeniem,</a:t>
            </a:r>
          </a:p>
          <a:p>
            <a:pPr eaLnBrk="1" hangingPunct="1">
              <a:lnSpc>
                <a:spcPct val="80000"/>
              </a:lnSpc>
              <a:buFontTx/>
              <a:buChar char="•"/>
            </a:pPr>
            <a:r>
              <a:rPr lang="pl-PL" sz="800" smtClean="0"/>
              <a:t>kształtowanie umiejętności naśladownictwa ruchowego oraz werbalnego,</a:t>
            </a:r>
          </a:p>
          <a:p>
            <a:pPr eaLnBrk="1" hangingPunct="1">
              <a:lnSpc>
                <a:spcPct val="80000"/>
              </a:lnSpc>
              <a:buFontTx/>
              <a:buChar char="•"/>
            </a:pPr>
            <a:r>
              <a:rPr lang="pl-PL" sz="800" smtClean="0"/>
              <a:t>wzbudzanie zainteresowania otoczeniem,</a:t>
            </a:r>
          </a:p>
          <a:p>
            <a:pPr eaLnBrk="1" hangingPunct="1">
              <a:lnSpc>
                <a:spcPct val="80000"/>
              </a:lnSpc>
              <a:buFontTx/>
              <a:buChar char="•"/>
            </a:pPr>
            <a:r>
              <a:rPr lang="pl-PL" sz="800" smtClean="0"/>
              <a:t>poprawa umiejętności spostrzegania, odbioru i przetwarzania informacji napływających z otoczenia,</a:t>
            </a:r>
          </a:p>
          <a:p>
            <a:pPr eaLnBrk="1" hangingPunct="1">
              <a:lnSpc>
                <a:spcPct val="80000"/>
              </a:lnSpc>
              <a:buFontTx/>
              <a:buChar char="•"/>
            </a:pPr>
            <a:r>
              <a:rPr lang="pl-PL" sz="800" smtClean="0"/>
              <a:t>kształtowanie orientacji w schemacie ciała oraz przestrzeni,</a:t>
            </a:r>
          </a:p>
          <a:p>
            <a:pPr eaLnBrk="1" hangingPunct="1">
              <a:lnSpc>
                <a:spcPct val="80000"/>
              </a:lnSpc>
              <a:buFontTx/>
              <a:buChar char="•"/>
            </a:pPr>
            <a:r>
              <a:rPr lang="pl-PL" sz="800" smtClean="0"/>
              <a:t>usprawnianie motoryczne,</a:t>
            </a:r>
          </a:p>
          <a:p>
            <a:pPr eaLnBrk="1" hangingPunct="1">
              <a:lnSpc>
                <a:spcPct val="80000"/>
              </a:lnSpc>
              <a:buFontTx/>
              <a:buChar char="•"/>
            </a:pPr>
            <a:r>
              <a:rPr lang="pl-PL" sz="800" smtClean="0"/>
              <a:t>kształtowanie umiejętności aktywnego spędzania wolnego czasu,</a:t>
            </a:r>
          </a:p>
          <a:p>
            <a:pPr eaLnBrk="1" hangingPunct="1">
              <a:lnSpc>
                <a:spcPct val="80000"/>
              </a:lnSpc>
              <a:buFontTx/>
              <a:buChar char="•"/>
            </a:pPr>
            <a:r>
              <a:rPr lang="pl-PL" sz="800" smtClean="0"/>
              <a:t>rozwój funkcji poznawczych,</a:t>
            </a:r>
          </a:p>
          <a:p>
            <a:pPr eaLnBrk="1" hangingPunct="1">
              <a:lnSpc>
                <a:spcPct val="80000"/>
              </a:lnSpc>
              <a:buFontTx/>
              <a:buChar char="•"/>
            </a:pPr>
            <a:r>
              <a:rPr lang="pl-PL" sz="800" smtClean="0"/>
              <a:t>zmniejszanie i redukowanie zachowań utrudniających naukę,</a:t>
            </a:r>
          </a:p>
          <a:p>
            <a:pPr eaLnBrk="1" hangingPunct="1">
              <a:lnSpc>
                <a:spcPct val="80000"/>
              </a:lnSpc>
              <a:buFontTx/>
              <a:buChar char="•"/>
            </a:pPr>
            <a:r>
              <a:rPr lang="pl-PL" sz="800" smtClean="0"/>
              <a:t>generalizowanie i utrzymywanie efektów uczenia się,</a:t>
            </a:r>
          </a:p>
          <a:p>
            <a:pPr eaLnBrk="1" hangingPunct="1">
              <a:lnSpc>
                <a:spcPct val="80000"/>
              </a:lnSpc>
              <a:buFontTx/>
              <a:buChar char="•"/>
            </a:pPr>
            <a:r>
              <a:rPr lang="pl-PL" sz="800" smtClean="0"/>
              <a:t>odkrycie i rozwijanie indywidualnych możliwości i uzdolnień, </a:t>
            </a:r>
          </a:p>
          <a:p>
            <a:pPr eaLnBrk="1" hangingPunct="1">
              <a:lnSpc>
                <a:spcPct val="80000"/>
              </a:lnSpc>
              <a:buFontTx/>
              <a:buChar char="•"/>
            </a:pPr>
            <a:r>
              <a:rPr lang="pl-PL" sz="800" smtClean="0"/>
              <a:t>wypracowanie gotowości do nauki szkolnej.</a:t>
            </a:r>
          </a:p>
          <a:p>
            <a:pPr eaLnBrk="1" hangingPunct="1">
              <a:lnSpc>
                <a:spcPct val="80000"/>
              </a:lnSpc>
              <a:buFontTx/>
              <a:buChar char="•"/>
            </a:pPr>
            <a:endParaRPr lang="pl-PL" sz="800" smtClean="0"/>
          </a:p>
          <a:p>
            <a:pPr eaLnBrk="1" hangingPunct="1">
              <a:lnSpc>
                <a:spcPct val="80000"/>
              </a:lnSpc>
            </a:pPr>
            <a:endParaRPr lang="pl-PL" sz="800"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a:spLocks noGrp="1" noChangeArrowheads="1"/>
          </p:cNvSpPr>
          <p:nvPr>
            <p:ph type="sldNum" sz="quarter" idx="5"/>
          </p:nvPr>
        </p:nvSpPr>
        <p:spPr>
          <a:noFill/>
        </p:spPr>
        <p:txBody>
          <a:bodyPr/>
          <a:lstStyle/>
          <a:p>
            <a:fld id="{FAE8BB0A-1406-40E8-A5DC-41D23E1DE7AD}" type="slidenum">
              <a:rPr lang="pl-PL" smtClean="0"/>
              <a:pPr/>
              <a:t>75</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9D52FE52-6463-404B-8A5C-6FCE7E79EDE4}" type="slidenum">
              <a:rPr lang="pl-PL" sz="1200">
                <a:latin typeface="+mn-lt"/>
              </a:rPr>
              <a:pPr algn="r" fontAlgn="auto">
                <a:spcBef>
                  <a:spcPts val="0"/>
                </a:spcBef>
                <a:spcAft>
                  <a:spcPts val="0"/>
                </a:spcAft>
                <a:defRPr/>
              </a:pPr>
              <a:t>75</a:t>
            </a:fld>
            <a:endParaRPr lang="pl-PL" sz="1200">
              <a:latin typeface="+mn-lt"/>
            </a:endParaRPr>
          </a:p>
        </p:txBody>
      </p:sp>
      <p:sp>
        <p:nvSpPr>
          <p:cNvPr id="190468" name="Rectangle 2"/>
          <p:cNvSpPr>
            <a:spLocks noGrp="1" noRot="1" noChangeAspect="1" noChangeArrowheads="1" noTextEdit="1"/>
          </p:cNvSpPr>
          <p:nvPr>
            <p:ph type="sldImg"/>
          </p:nvPr>
        </p:nvSpPr>
        <p:spPr>
          <a:ln/>
        </p:spPr>
      </p:sp>
      <p:sp>
        <p:nvSpPr>
          <p:cNvPr id="190469" name="Rectangle 3"/>
          <p:cNvSpPr>
            <a:spLocks noGrp="1" noChangeArrowheads="1"/>
          </p:cNvSpPr>
          <p:nvPr>
            <p:ph type="body" idx="1"/>
          </p:nvPr>
        </p:nvSpPr>
        <p:spPr>
          <a:noFill/>
          <a:ln/>
        </p:spPr>
        <p:txBody>
          <a:bodyPr/>
          <a:lstStyle/>
          <a:p>
            <a:pPr eaLnBrk="1" hangingPunct="1">
              <a:lnSpc>
                <a:spcPct val="80000"/>
              </a:lnSpc>
            </a:pPr>
            <a:r>
              <a:rPr lang="pl-PL" sz="800" smtClean="0"/>
              <a:t>Lemańska, A. (2010). </a:t>
            </a:r>
            <a:r>
              <a:rPr lang="pl-PL" sz="800" i="1" smtClean="0"/>
              <a:t>Model pracy z uczniem z autyzmem. </a:t>
            </a:r>
          </a:p>
          <a:p>
            <a:pPr eaLnBrk="1" hangingPunct="1">
              <a:lnSpc>
                <a:spcPct val="80000"/>
              </a:lnSpc>
            </a:pPr>
            <a:r>
              <a:rPr lang="pl-PL" sz="800" smtClean="0"/>
              <a:t>W: Materiały szkoleniowe: Podniesienie efektywności kształcenia uczniów ze specjalnymi potrzebami edukacyjnymi. Część II.</a:t>
            </a:r>
          </a:p>
          <a:p>
            <a:pPr eaLnBrk="1" hangingPunct="1">
              <a:lnSpc>
                <a:spcPct val="80000"/>
              </a:lnSpc>
            </a:pPr>
            <a:endParaRPr lang="pl-PL" sz="800" smtClean="0"/>
          </a:p>
          <a:p>
            <a:pPr eaLnBrk="1" hangingPunct="1">
              <a:lnSpc>
                <a:spcPct val="80000"/>
              </a:lnSpc>
            </a:pPr>
            <a:r>
              <a:rPr lang="pl-PL" sz="800" smtClean="0"/>
              <a:t>(…) Osoby z autyzmem mają poważne trudności z formułowaniem dłuższych wypowiedzi ustnych. Podczas wypowiedzi słownych mogą potrzebować wsparcia w postaci dodatkowych pytań, które umożliwiają im sprawniejszą aktualizację posiadanej wiedzy. Niektórym z nich łatwiej przekazywać wiedzę w formie pisemnej. Dobrym sposobem sprawdzania wiedzy uczniów z poważnymi zaburzeniami w rozwoju mowy są testy, gdyż dają możliwość wyboru spośród podanych odpowiedzi lub formułowania odpowiedzi na konkretne pytania. Trzeba też pamiętać, że dziecko z autyzmem potrzebuje więcej czasu niż jego rówieśnicy na analizę i zrozumienie pytania lub polecenia, a także na właściwą reakcję (sformułowanie odpowiedzi, wykonanie czynności).</a:t>
            </a:r>
          </a:p>
          <a:p>
            <a:pPr eaLnBrk="1" hangingPunct="1">
              <a:lnSpc>
                <a:spcPct val="80000"/>
              </a:lnSpc>
            </a:pPr>
            <a:r>
              <a:rPr lang="pl-PL" sz="800" b="1" smtClean="0"/>
              <a:t>Cele edukacyjno – terapeutyczne (Przykłady):</a:t>
            </a:r>
          </a:p>
          <a:p>
            <a:pPr eaLnBrk="1" hangingPunct="1">
              <a:lnSpc>
                <a:spcPct val="80000"/>
              </a:lnSpc>
              <a:buFontTx/>
              <a:buChar char="•"/>
            </a:pPr>
            <a:r>
              <a:rPr lang="pl-PL" sz="800" smtClean="0"/>
              <a:t>kształtowanie umiejętności samoobsługowych oraz samodzielności w życiu codziennym,</a:t>
            </a:r>
          </a:p>
          <a:p>
            <a:pPr eaLnBrk="1" hangingPunct="1">
              <a:lnSpc>
                <a:spcPct val="80000"/>
              </a:lnSpc>
              <a:buFontTx/>
              <a:buChar char="•"/>
            </a:pPr>
            <a:r>
              <a:rPr lang="pl-PL" sz="800" smtClean="0"/>
              <a:t>kształtowanie kontaktów społecznych i nauka zachowań społecznie akceptowanych,</a:t>
            </a:r>
          </a:p>
          <a:p>
            <a:pPr eaLnBrk="1" hangingPunct="1">
              <a:lnSpc>
                <a:spcPct val="80000"/>
              </a:lnSpc>
              <a:buFontTx/>
              <a:buChar char="•"/>
            </a:pPr>
            <a:r>
              <a:rPr lang="pl-PL" sz="800" smtClean="0"/>
              <a:t>pomoc dziecku w uwalnianiu się od zachowań niepożądanych (sensory zmów, zachowań agresywnych,</a:t>
            </a:r>
          </a:p>
          <a:p>
            <a:pPr eaLnBrk="1" hangingPunct="1">
              <a:lnSpc>
                <a:spcPct val="80000"/>
              </a:lnSpc>
              <a:buFontTx/>
              <a:buChar char="•"/>
            </a:pPr>
            <a:r>
              <a:rPr lang="pl-PL" sz="800" smtClean="0"/>
              <a:t>nauka umiejętności przebywania w grupie oraz opanowania umiejętności wspólnej zabawy i pracy,</a:t>
            </a:r>
          </a:p>
          <a:p>
            <a:pPr eaLnBrk="1" hangingPunct="1">
              <a:lnSpc>
                <a:spcPct val="80000"/>
              </a:lnSpc>
              <a:buFontTx/>
              <a:buChar char="•"/>
            </a:pPr>
            <a:r>
              <a:rPr lang="pl-PL" sz="800" smtClean="0"/>
              <a:t>kształtowanie rozumienia mowy oraz dostępnych sposobów komunikacji alternatywnej,</a:t>
            </a:r>
          </a:p>
          <a:p>
            <a:pPr eaLnBrk="1" hangingPunct="1">
              <a:lnSpc>
                <a:spcPct val="80000"/>
              </a:lnSpc>
              <a:buFontTx/>
              <a:buChar char="•"/>
            </a:pPr>
            <a:r>
              <a:rPr lang="pl-PL" sz="800" smtClean="0"/>
              <a:t>wykształcenie motywacji do komunikowania się,</a:t>
            </a:r>
          </a:p>
          <a:p>
            <a:pPr eaLnBrk="1" hangingPunct="1">
              <a:lnSpc>
                <a:spcPct val="80000"/>
              </a:lnSpc>
              <a:buFontTx/>
              <a:buChar char="•"/>
            </a:pPr>
            <a:r>
              <a:rPr lang="pl-PL" sz="800" smtClean="0"/>
              <a:t>nauka komunikowania się z otoczeniem,</a:t>
            </a:r>
          </a:p>
          <a:p>
            <a:pPr eaLnBrk="1" hangingPunct="1">
              <a:lnSpc>
                <a:spcPct val="80000"/>
              </a:lnSpc>
              <a:buFontTx/>
              <a:buChar char="•"/>
            </a:pPr>
            <a:r>
              <a:rPr lang="pl-PL" sz="800" smtClean="0"/>
              <a:t>kształtowanie umiejętności naśladownictwa ruchowego oraz werbalnego,</a:t>
            </a:r>
          </a:p>
          <a:p>
            <a:pPr eaLnBrk="1" hangingPunct="1">
              <a:lnSpc>
                <a:spcPct val="80000"/>
              </a:lnSpc>
              <a:buFontTx/>
              <a:buChar char="•"/>
            </a:pPr>
            <a:r>
              <a:rPr lang="pl-PL" sz="800" smtClean="0"/>
              <a:t>wzbudzanie zainteresowania otoczeniem,</a:t>
            </a:r>
          </a:p>
          <a:p>
            <a:pPr eaLnBrk="1" hangingPunct="1">
              <a:lnSpc>
                <a:spcPct val="80000"/>
              </a:lnSpc>
              <a:buFontTx/>
              <a:buChar char="•"/>
            </a:pPr>
            <a:r>
              <a:rPr lang="pl-PL" sz="800" smtClean="0"/>
              <a:t>poprawa umiejętności spostrzegania, odbioru i przetwarzania informacji napływających z otoczenia,</a:t>
            </a:r>
          </a:p>
          <a:p>
            <a:pPr eaLnBrk="1" hangingPunct="1">
              <a:lnSpc>
                <a:spcPct val="80000"/>
              </a:lnSpc>
              <a:buFontTx/>
              <a:buChar char="•"/>
            </a:pPr>
            <a:r>
              <a:rPr lang="pl-PL" sz="800" smtClean="0"/>
              <a:t>kształtowanie orientacji w schemacie ciała oraz przestrzeni,</a:t>
            </a:r>
          </a:p>
          <a:p>
            <a:pPr eaLnBrk="1" hangingPunct="1">
              <a:lnSpc>
                <a:spcPct val="80000"/>
              </a:lnSpc>
              <a:buFontTx/>
              <a:buChar char="•"/>
            </a:pPr>
            <a:r>
              <a:rPr lang="pl-PL" sz="800" smtClean="0"/>
              <a:t>usprawnianie motoryczne,</a:t>
            </a:r>
          </a:p>
          <a:p>
            <a:pPr eaLnBrk="1" hangingPunct="1">
              <a:lnSpc>
                <a:spcPct val="80000"/>
              </a:lnSpc>
              <a:buFontTx/>
              <a:buChar char="•"/>
            </a:pPr>
            <a:r>
              <a:rPr lang="pl-PL" sz="800" smtClean="0"/>
              <a:t>kształtowanie umiejętności aktywnego spędzania wolnego czasu,</a:t>
            </a:r>
          </a:p>
          <a:p>
            <a:pPr eaLnBrk="1" hangingPunct="1">
              <a:lnSpc>
                <a:spcPct val="80000"/>
              </a:lnSpc>
              <a:buFontTx/>
              <a:buChar char="•"/>
            </a:pPr>
            <a:r>
              <a:rPr lang="pl-PL" sz="800" smtClean="0"/>
              <a:t>rozwój funkcji poznawczych,</a:t>
            </a:r>
          </a:p>
          <a:p>
            <a:pPr eaLnBrk="1" hangingPunct="1">
              <a:lnSpc>
                <a:spcPct val="80000"/>
              </a:lnSpc>
              <a:buFontTx/>
              <a:buChar char="•"/>
            </a:pPr>
            <a:r>
              <a:rPr lang="pl-PL" sz="800" smtClean="0"/>
              <a:t>zmniejszanie i redukowanie zachowań utrudniających naukę,</a:t>
            </a:r>
          </a:p>
          <a:p>
            <a:pPr eaLnBrk="1" hangingPunct="1">
              <a:lnSpc>
                <a:spcPct val="80000"/>
              </a:lnSpc>
              <a:buFontTx/>
              <a:buChar char="•"/>
            </a:pPr>
            <a:r>
              <a:rPr lang="pl-PL" sz="800" smtClean="0"/>
              <a:t>generalizowanie i utrzymywanie efektów uczenia się,</a:t>
            </a:r>
          </a:p>
          <a:p>
            <a:pPr eaLnBrk="1" hangingPunct="1">
              <a:lnSpc>
                <a:spcPct val="80000"/>
              </a:lnSpc>
              <a:buFontTx/>
              <a:buChar char="•"/>
            </a:pPr>
            <a:r>
              <a:rPr lang="pl-PL" sz="800" smtClean="0"/>
              <a:t>odkrycie i rozwijanie indywidualnych możliwości i uzdolnień, </a:t>
            </a:r>
          </a:p>
          <a:p>
            <a:pPr eaLnBrk="1" hangingPunct="1">
              <a:lnSpc>
                <a:spcPct val="80000"/>
              </a:lnSpc>
              <a:buFontTx/>
              <a:buChar char="•"/>
            </a:pPr>
            <a:r>
              <a:rPr lang="pl-PL" sz="800" smtClean="0"/>
              <a:t>wypracowanie gotowości do nauki szkolnej.</a:t>
            </a:r>
          </a:p>
          <a:p>
            <a:pPr eaLnBrk="1" hangingPunct="1">
              <a:lnSpc>
                <a:spcPct val="80000"/>
              </a:lnSpc>
              <a:buFontTx/>
              <a:buChar char="•"/>
            </a:pPr>
            <a:endParaRPr lang="pl-PL" sz="800" smtClean="0"/>
          </a:p>
          <a:p>
            <a:pPr eaLnBrk="1" hangingPunct="1">
              <a:lnSpc>
                <a:spcPct val="80000"/>
              </a:lnSpc>
            </a:pPr>
            <a:endParaRPr lang="pl-PL" sz="800"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a:spLocks noGrp="1" noChangeArrowheads="1"/>
          </p:cNvSpPr>
          <p:nvPr>
            <p:ph type="sldNum" sz="quarter" idx="5"/>
          </p:nvPr>
        </p:nvSpPr>
        <p:spPr>
          <a:noFill/>
        </p:spPr>
        <p:txBody>
          <a:bodyPr/>
          <a:lstStyle/>
          <a:p>
            <a:fld id="{5B78392F-52E5-4763-A148-34EC2A1702A3}" type="slidenum">
              <a:rPr lang="pl-PL" smtClean="0"/>
              <a:pPr/>
              <a:t>76</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39E8F513-3DCC-4F91-87C4-4C733AE471F1}" type="slidenum">
              <a:rPr lang="pl-PL" sz="1200">
                <a:latin typeface="+mn-lt"/>
              </a:rPr>
              <a:pPr algn="r" fontAlgn="auto">
                <a:spcBef>
                  <a:spcPts val="0"/>
                </a:spcBef>
                <a:spcAft>
                  <a:spcPts val="0"/>
                </a:spcAft>
                <a:defRPr/>
              </a:pPr>
              <a:t>76</a:t>
            </a:fld>
            <a:endParaRPr lang="pl-PL" sz="1200">
              <a:latin typeface="+mn-lt"/>
            </a:endParaRPr>
          </a:p>
        </p:txBody>
      </p:sp>
      <p:sp>
        <p:nvSpPr>
          <p:cNvPr id="191492" name="Rectangle 2"/>
          <p:cNvSpPr>
            <a:spLocks noGrp="1" noRot="1" noChangeAspect="1" noChangeArrowheads="1" noTextEdit="1"/>
          </p:cNvSpPr>
          <p:nvPr>
            <p:ph type="sldImg"/>
          </p:nvPr>
        </p:nvSpPr>
        <p:spPr>
          <a:ln/>
        </p:spPr>
      </p:sp>
      <p:sp>
        <p:nvSpPr>
          <p:cNvPr id="191493" name="Rectangle 3"/>
          <p:cNvSpPr>
            <a:spLocks noGrp="1" noChangeArrowheads="1"/>
          </p:cNvSpPr>
          <p:nvPr>
            <p:ph type="body" idx="1"/>
          </p:nvPr>
        </p:nvSpPr>
        <p:spPr>
          <a:noFill/>
          <a:ln/>
        </p:spPr>
        <p:txBody>
          <a:bodyPr/>
          <a:lstStyle/>
          <a:p>
            <a:pPr eaLnBrk="1" hangingPunct="1"/>
            <a:r>
              <a:rPr lang="pl-PL" smtClean="0"/>
              <a:t>Moleda, J., Mirosław, K. (2010). </a:t>
            </a:r>
            <a:r>
              <a:rPr lang="pl-PL" i="1" smtClean="0"/>
              <a:t>Model pracy z uczniem niedostosowanym społecznie lub zagrożonym niedostosowaniem społecznym. </a:t>
            </a:r>
          </a:p>
          <a:p>
            <a:pPr eaLnBrk="1" hangingPunct="1"/>
            <a:r>
              <a:rPr lang="pl-PL" smtClean="0"/>
              <a:t>W: Materiały szkoleniowe: Podniesienie efektywności kształcenia uczniów ze specjalnymi potrzebami edukacyjnymi. Część II</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7"/>
          <p:cNvSpPr>
            <a:spLocks noGrp="1" noChangeArrowheads="1"/>
          </p:cNvSpPr>
          <p:nvPr>
            <p:ph type="sldNum" sz="quarter" idx="5"/>
          </p:nvPr>
        </p:nvSpPr>
        <p:spPr>
          <a:noFill/>
        </p:spPr>
        <p:txBody>
          <a:bodyPr/>
          <a:lstStyle/>
          <a:p>
            <a:fld id="{EA8EAD1D-F6DF-4FD1-81EC-B443C187957D}" type="slidenum">
              <a:rPr lang="pl-PL" smtClean="0"/>
              <a:pPr/>
              <a:t>77</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94369176-DE7B-44B5-9A2F-956C345DD612}" type="slidenum">
              <a:rPr lang="pl-PL" sz="1200">
                <a:latin typeface="+mn-lt"/>
              </a:rPr>
              <a:pPr algn="r" fontAlgn="auto">
                <a:spcBef>
                  <a:spcPts val="0"/>
                </a:spcBef>
                <a:spcAft>
                  <a:spcPts val="0"/>
                </a:spcAft>
                <a:defRPr/>
              </a:pPr>
              <a:t>77</a:t>
            </a:fld>
            <a:endParaRPr lang="pl-PL" sz="1200">
              <a:latin typeface="+mn-lt"/>
            </a:endParaRPr>
          </a:p>
        </p:txBody>
      </p:sp>
      <p:sp>
        <p:nvSpPr>
          <p:cNvPr id="192516"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p:txBody>
          <a:bodyPr>
            <a:normAutofit/>
          </a:bodyPr>
          <a:lstStyle/>
          <a:p>
            <a:pPr marL="152400" indent="-152400" eaLnBrk="1" hangingPunct="1">
              <a:lnSpc>
                <a:spcPct val="80000"/>
              </a:lnSpc>
              <a:defRPr/>
            </a:pPr>
            <a:r>
              <a:rPr lang="pl-PL" sz="800" dirty="0" err="1" smtClean="0"/>
              <a:t>Moleda</a:t>
            </a:r>
            <a:r>
              <a:rPr lang="pl-PL" sz="800" dirty="0" smtClean="0"/>
              <a:t>, J., Mirosław, K. (2010). </a:t>
            </a:r>
            <a:r>
              <a:rPr lang="pl-PL" sz="800" i="1" dirty="0" smtClean="0"/>
              <a:t>Model pracy z uczniem niedostosowanym społecznie lub zagrożonym niedostosowaniem społecznym. </a:t>
            </a:r>
          </a:p>
          <a:p>
            <a:pPr marL="152400" indent="-152400" eaLnBrk="1" hangingPunct="1">
              <a:lnSpc>
                <a:spcPct val="80000"/>
              </a:lnSpc>
              <a:defRPr/>
            </a:pPr>
            <a:r>
              <a:rPr lang="pl-PL" sz="800" dirty="0" smtClean="0"/>
              <a:t> W: Materiały szkoleniowe: Podniesienie efektywności kształcenia uczniów ze specjalnymi potrzebami edukacyjnymi. Część II</a:t>
            </a:r>
          </a:p>
          <a:p>
            <a:pPr marL="152400" indent="-152400" eaLnBrk="1" hangingPunct="1">
              <a:lnSpc>
                <a:spcPct val="80000"/>
              </a:lnSpc>
              <a:defRPr/>
            </a:pPr>
            <a:endParaRPr lang="pl-PL" sz="800" b="1" dirty="0" smtClean="0">
              <a:effectLst>
                <a:outerShdw blurRad="38100" dist="38100" dir="2700000" algn="tl">
                  <a:srgbClr val="C0C0C0"/>
                </a:outerShdw>
              </a:effectLst>
            </a:endParaRPr>
          </a:p>
          <a:p>
            <a:pPr marL="152400" indent="-152400" eaLnBrk="1" hangingPunct="1">
              <a:lnSpc>
                <a:spcPct val="80000"/>
              </a:lnSpc>
              <a:defRPr/>
            </a:pPr>
            <a:r>
              <a:rPr lang="pl-PL" sz="800" b="1" dirty="0" smtClean="0">
                <a:effectLst>
                  <a:outerShdw blurRad="38100" dist="38100" dir="2700000" algn="tl">
                    <a:srgbClr val="C0C0C0"/>
                  </a:outerShdw>
                </a:effectLst>
              </a:rPr>
              <a:t>Skala Nieprzystosowania Społecznego (autorstwa L. Pytki) </a:t>
            </a:r>
          </a:p>
          <a:p>
            <a:pPr marL="152400" indent="-152400" eaLnBrk="1" hangingPunct="1">
              <a:lnSpc>
                <a:spcPct val="80000"/>
              </a:lnSpc>
              <a:buFontTx/>
              <a:buChar char="•"/>
              <a:defRPr/>
            </a:pPr>
            <a:r>
              <a:rPr lang="pl-PL" sz="800" dirty="0" smtClean="0"/>
              <a:t>przeznaczona jest do określania wadliwego funkcjonowania społecznego dzieci i młodzieży w wieku 13-18 lat.</a:t>
            </a:r>
          </a:p>
          <a:p>
            <a:pPr marL="152400" indent="-152400" eaLnBrk="1" hangingPunct="1">
              <a:lnSpc>
                <a:spcPct val="80000"/>
              </a:lnSpc>
              <a:buFontTx/>
              <a:buChar char="•"/>
              <a:defRPr/>
            </a:pPr>
            <a:r>
              <a:rPr lang="pl-PL" sz="800" dirty="0" smtClean="0"/>
              <a:t>jest skalą szacunkową.</a:t>
            </a:r>
          </a:p>
          <a:p>
            <a:pPr marL="152400" indent="-152400" eaLnBrk="1" hangingPunct="1">
              <a:lnSpc>
                <a:spcPct val="80000"/>
              </a:lnSpc>
              <a:buFontTx/>
              <a:buChar char="•"/>
              <a:defRPr/>
            </a:pPr>
            <a:r>
              <a:rPr lang="pl-PL" sz="800" dirty="0" smtClean="0"/>
              <a:t>służy do wstępnego pomiaru nieprzystosowania społecznego.</a:t>
            </a:r>
          </a:p>
          <a:p>
            <a:pPr marL="152400" indent="-152400" eaLnBrk="1" hangingPunct="1">
              <a:lnSpc>
                <a:spcPct val="80000"/>
              </a:lnSpc>
              <a:buFontTx/>
              <a:buChar char="•"/>
              <a:defRPr/>
            </a:pPr>
            <a:r>
              <a:rPr lang="pl-PL" sz="800" dirty="0" smtClean="0"/>
              <a:t>pozwala ona na określenie intensywności i częstotliwości występowania zachowań lub cech jednostki, które uznawane są przez społeczeństwo za niekorzystne, szkodliwe i negatywne. </a:t>
            </a:r>
          </a:p>
          <a:p>
            <a:pPr marL="152400" indent="-152400" eaLnBrk="1" hangingPunct="1">
              <a:lnSpc>
                <a:spcPct val="80000"/>
              </a:lnSpc>
              <a:buFontTx/>
              <a:buChar char="•"/>
              <a:defRPr/>
            </a:pPr>
            <a:r>
              <a:rPr lang="pl-PL" sz="800" dirty="0" smtClean="0"/>
              <a:t>składa się z sześciu części (</a:t>
            </a:r>
            <a:r>
              <a:rPr lang="pl-PL" sz="800" dirty="0" err="1" smtClean="0"/>
              <a:t>podskal</a:t>
            </a:r>
            <a:r>
              <a:rPr lang="pl-PL" sz="800" dirty="0" smtClean="0"/>
              <a:t>): </a:t>
            </a:r>
          </a:p>
          <a:p>
            <a:pPr marL="152400" indent="-152400" eaLnBrk="1" hangingPunct="1">
              <a:lnSpc>
                <a:spcPct val="80000"/>
              </a:lnSpc>
              <a:buFontTx/>
              <a:buAutoNum type="arabicPeriod"/>
              <a:defRPr/>
            </a:pPr>
            <a:r>
              <a:rPr lang="pl-PL" sz="800" dirty="0" smtClean="0"/>
              <a:t> „Nieprzystosowanie rodzinne”</a:t>
            </a:r>
          </a:p>
          <a:p>
            <a:pPr marL="152400" indent="-152400" eaLnBrk="1" hangingPunct="1">
              <a:lnSpc>
                <a:spcPct val="80000"/>
              </a:lnSpc>
              <a:buFontTx/>
              <a:buAutoNum type="arabicPeriod"/>
              <a:defRPr/>
            </a:pPr>
            <a:r>
              <a:rPr lang="pl-PL" sz="800" dirty="0" smtClean="0"/>
              <a:t>„Nieprzystosowanie rówieśnicze (koleżeńskie)”</a:t>
            </a:r>
          </a:p>
          <a:p>
            <a:pPr marL="152400" indent="-152400" eaLnBrk="1" hangingPunct="1">
              <a:lnSpc>
                <a:spcPct val="80000"/>
              </a:lnSpc>
              <a:buFontTx/>
              <a:buAutoNum type="arabicPeriod"/>
              <a:defRPr/>
            </a:pPr>
            <a:r>
              <a:rPr lang="pl-PL" sz="800" dirty="0" smtClean="0"/>
              <a:t>„Nieprzystosowanie szkolne”</a:t>
            </a:r>
          </a:p>
          <a:p>
            <a:pPr marL="152400" indent="-152400" eaLnBrk="1" hangingPunct="1">
              <a:lnSpc>
                <a:spcPct val="80000"/>
              </a:lnSpc>
              <a:buFontTx/>
              <a:buAutoNum type="arabicPeriod"/>
              <a:defRPr/>
            </a:pPr>
            <a:r>
              <a:rPr lang="pl-PL" sz="800" dirty="0" smtClean="0"/>
              <a:t>„Zachowania antyspołeczne”</a:t>
            </a:r>
          </a:p>
          <a:p>
            <a:pPr marL="152400" indent="-152400" eaLnBrk="1" hangingPunct="1">
              <a:lnSpc>
                <a:spcPct val="80000"/>
              </a:lnSpc>
              <a:buFontTx/>
              <a:buAutoNum type="arabicPeriod"/>
              <a:defRPr/>
            </a:pPr>
            <a:r>
              <a:rPr lang="pl-PL" sz="800" dirty="0" smtClean="0"/>
              <a:t>„Kumulacja niekorzystnych czynników biopsychicznych”</a:t>
            </a:r>
          </a:p>
          <a:p>
            <a:pPr marL="152400" indent="-152400" eaLnBrk="1" hangingPunct="1">
              <a:lnSpc>
                <a:spcPct val="80000"/>
              </a:lnSpc>
              <a:buFontTx/>
              <a:buAutoNum type="arabicPeriod"/>
              <a:defRPr/>
            </a:pPr>
            <a:r>
              <a:rPr lang="pl-PL" sz="800" dirty="0" smtClean="0"/>
              <a:t>„Kumulacja niekorzystnych czynników </a:t>
            </a:r>
            <a:r>
              <a:rPr lang="pl-PL" sz="800" dirty="0" err="1" smtClean="0"/>
              <a:t>socjokulturowych</a:t>
            </a:r>
            <a:r>
              <a:rPr lang="pl-PL" sz="800" dirty="0" smtClean="0"/>
              <a:t>”</a:t>
            </a:r>
          </a:p>
          <a:p>
            <a:pPr marL="152400" indent="-152400" eaLnBrk="1" hangingPunct="1">
              <a:lnSpc>
                <a:spcPct val="80000"/>
              </a:lnSpc>
              <a:defRPr/>
            </a:pPr>
            <a:r>
              <a:rPr lang="pl-PL" sz="800" b="1" dirty="0" smtClean="0">
                <a:effectLst>
                  <a:outerShdw blurRad="38100" dist="38100" dir="2700000" algn="tl">
                    <a:srgbClr val="C0C0C0"/>
                  </a:outerShdw>
                </a:effectLst>
              </a:rPr>
              <a:t>Analiza poszczególnych symptomów niedostosowania społecznego. Schemat postępowania diagnostycznego według K. Ostrowskiej (1986) - przykład:</a:t>
            </a:r>
          </a:p>
          <a:p>
            <a:pPr marL="152400" indent="-152400" eaLnBrk="1" hangingPunct="1">
              <a:lnSpc>
                <a:spcPct val="80000"/>
              </a:lnSpc>
              <a:defRPr/>
            </a:pPr>
            <a:r>
              <a:rPr lang="pl-PL" sz="800" u="sng" dirty="0" smtClean="0">
                <a:effectLst>
                  <a:outerShdw blurRad="38100" dist="38100" dir="2700000" algn="tl">
                    <a:srgbClr val="C0C0C0"/>
                  </a:outerShdw>
                </a:effectLst>
              </a:rPr>
              <a:t>Wagary</a:t>
            </a:r>
          </a:p>
          <a:p>
            <a:pPr marL="152400" indent="-152400" eaLnBrk="1" hangingPunct="1">
              <a:lnSpc>
                <a:spcPct val="80000"/>
              </a:lnSpc>
              <a:buFontTx/>
              <a:buChar char="•"/>
              <a:defRPr/>
            </a:pPr>
            <a:r>
              <a:rPr lang="pl-PL" sz="800" i="1" dirty="0" smtClean="0"/>
              <a:t>Liczne absencje na zajęciach szkolnych mogą powodować kumulowanie się zaległości w opanowywaniu programu nauczania, a w konsekwencji drugoroczność ucznia.</a:t>
            </a:r>
          </a:p>
          <a:p>
            <a:pPr marL="152400" indent="-152400" eaLnBrk="1" hangingPunct="1">
              <a:lnSpc>
                <a:spcPct val="80000"/>
              </a:lnSpc>
              <a:defRPr/>
            </a:pPr>
            <a:r>
              <a:rPr lang="pl-PL" sz="800" u="sng" dirty="0" smtClean="0"/>
              <a:t>Schemat postępowania:</a:t>
            </a:r>
            <a:r>
              <a:rPr lang="pl-PL" sz="800" dirty="0" smtClean="0"/>
              <a:t> </a:t>
            </a:r>
          </a:p>
          <a:p>
            <a:pPr marL="152400" indent="-152400" eaLnBrk="1" hangingPunct="1">
              <a:lnSpc>
                <a:spcPct val="80000"/>
              </a:lnSpc>
              <a:buFontTx/>
              <a:buChar char="•"/>
              <a:defRPr/>
            </a:pPr>
            <a:r>
              <a:rPr lang="pl-PL" sz="800" b="1" dirty="0" smtClean="0"/>
              <a:t>Analiza sytuacji problemowej</a:t>
            </a:r>
            <a:r>
              <a:rPr lang="pl-PL" sz="800" dirty="0" smtClean="0"/>
              <a:t> (częstotliwość występowania, intensywność oraz czas trwania, z wychowawczego punktu widzenia ważne jest ustalenie m.in.: z kim dziecko uczęszcza na wagary, kto usprawiedliwia jego nieobecności).</a:t>
            </a:r>
          </a:p>
          <a:p>
            <a:pPr marL="152400" indent="-152400" eaLnBrk="1" hangingPunct="1">
              <a:lnSpc>
                <a:spcPct val="80000"/>
              </a:lnSpc>
              <a:buFontTx/>
              <a:buChar char="•"/>
              <a:defRPr/>
            </a:pPr>
            <a:r>
              <a:rPr lang="pl-PL" sz="800" b="1" dirty="0" smtClean="0"/>
              <a:t>Objaśnienie symptomu</a:t>
            </a:r>
            <a:r>
              <a:rPr lang="pl-PL" sz="800" dirty="0" smtClean="0"/>
              <a:t> systematycznych wagarów (co uczeń zyskuje opuszczając zajęcia, w jakim stopniu zachowanie to jest oczekiwane i podtrzymywane przez innych kolegów).</a:t>
            </a:r>
          </a:p>
          <a:p>
            <a:pPr marL="152400" indent="-152400" eaLnBrk="1" hangingPunct="1">
              <a:lnSpc>
                <a:spcPct val="80000"/>
              </a:lnSpc>
              <a:buFontTx/>
              <a:buChar char="•"/>
              <a:defRPr/>
            </a:pPr>
            <a:r>
              <a:rPr lang="pl-PL" sz="800" b="1" dirty="0" smtClean="0"/>
              <a:t>Analiza motywów zachowania</a:t>
            </a:r>
            <a:r>
              <a:rPr lang="pl-PL" sz="800" dirty="0" smtClean="0"/>
              <a:t> (czy i w jakim stopniu wagarujący uczeń osiągnął jakiekolwiek pozytywne wzmocnienia w wyniku wagarowania. Ważne jest ustalenie nasilenia i częstotliwości pozytywnych i negatywnych wzmocnień).</a:t>
            </a:r>
          </a:p>
          <a:p>
            <a:pPr marL="152400" indent="-152400" eaLnBrk="1" hangingPunct="1">
              <a:lnSpc>
                <a:spcPct val="80000"/>
              </a:lnSpc>
              <a:buFontTx/>
              <a:buChar char="•"/>
              <a:defRPr/>
            </a:pPr>
            <a:r>
              <a:rPr lang="pl-PL" sz="800" b="1" dirty="0" smtClean="0"/>
              <a:t>Analiza aspektu rozwojowego</a:t>
            </a:r>
            <a:r>
              <a:rPr lang="pl-PL" sz="800" dirty="0" smtClean="0"/>
              <a:t> omawianego zjawiska (w jakim stopniu wagarowanie jest wynikiem nie radzenia sobie z wymaganiami szkolnymi, z powodu deficytów biologicznych, a w jakim stopniu jest skutkiem warunków </a:t>
            </a:r>
            <a:r>
              <a:rPr lang="pl-PL" sz="800" dirty="0" err="1" smtClean="0"/>
              <a:t>socjokulturowych</a:t>
            </a:r>
            <a:r>
              <a:rPr lang="pl-PL" sz="800" dirty="0" smtClean="0"/>
              <a:t>, braku pomocy w nauce ze strony rodziców, braku zainteresowania nauką dziecka w domu.</a:t>
            </a:r>
          </a:p>
          <a:p>
            <a:pPr marL="152400" indent="-152400" eaLnBrk="1" hangingPunct="1">
              <a:lnSpc>
                <a:spcPct val="80000"/>
              </a:lnSpc>
              <a:buFontTx/>
              <a:buChar char="•"/>
              <a:defRPr/>
            </a:pPr>
            <a:r>
              <a:rPr lang="pl-PL" sz="800" b="1" dirty="0" smtClean="0"/>
              <a:t>Ustalenie poziomu samokontroli</a:t>
            </a:r>
            <a:r>
              <a:rPr lang="pl-PL" sz="800" dirty="0" smtClean="0"/>
              <a:t> (czy uczeń dostrzega wadliwość swojego zachowania i w jakim stopniu, czy odczuwa z tego powodu poczucie winy, czy próbował dokonać zmiany zachowania, czy zwracał się z tym problemem do innych osób (rodziców, opiekunów, nauczycieli) oraz czy otrzymał pomoc). </a:t>
            </a:r>
          </a:p>
          <a:p>
            <a:pPr marL="152400" indent="-152400" eaLnBrk="1" hangingPunct="1">
              <a:lnSpc>
                <a:spcPct val="80000"/>
              </a:lnSpc>
              <a:buFontTx/>
              <a:buChar char="•"/>
              <a:defRPr/>
            </a:pPr>
            <a:r>
              <a:rPr lang="pl-PL" sz="800" b="1" dirty="0" smtClean="0"/>
              <a:t>Analiza wpływu innych osób</a:t>
            </a:r>
            <a:r>
              <a:rPr lang="pl-PL" sz="800" dirty="0" smtClean="0"/>
              <a:t>, czyli ustalenie w jakim stopniu społeczne relacje z innymi ludźmi z otoczenia ucznia mogą stymulować analizowane zachowanie.</a:t>
            </a:r>
          </a:p>
          <a:p>
            <a:pPr marL="152400" indent="-152400" eaLnBrk="1" hangingPunct="1">
              <a:lnSpc>
                <a:spcPct val="80000"/>
              </a:lnSpc>
              <a:buFontTx/>
              <a:buChar char="•"/>
              <a:defRPr/>
            </a:pPr>
            <a:r>
              <a:rPr lang="pl-PL" sz="800" b="1" dirty="0" smtClean="0"/>
              <a:t>Analiza środowiska społeczno – kulturowego i fizycznego ucznia</a:t>
            </a:r>
            <a:r>
              <a:rPr lang="pl-PL" sz="800" dirty="0" smtClean="0"/>
              <a:t> – czyli ustalenie w jakim stopniu zewnętrzne, fizyczne środowisko ucznia może sprzyjać systematycznym wagarom.</a:t>
            </a:r>
          </a:p>
          <a:p>
            <a:pPr marL="152400" indent="-152400" eaLnBrk="1" hangingPunct="1">
              <a:lnSpc>
                <a:spcPct val="80000"/>
              </a:lnSpc>
              <a:defRPr/>
            </a:pPr>
            <a:r>
              <a:rPr lang="pl-PL" sz="800" u="sng" dirty="0" smtClean="0"/>
              <a:t>Wyróżniony schemat </a:t>
            </a:r>
            <a:r>
              <a:rPr lang="pl-PL" sz="800" u="sng" dirty="0" err="1" smtClean="0"/>
              <a:t>posepowania</a:t>
            </a:r>
            <a:r>
              <a:rPr lang="pl-PL" sz="800" u="sng" dirty="0" smtClean="0"/>
              <a:t> dotyczy również następujących symptomów:</a:t>
            </a:r>
          </a:p>
          <a:p>
            <a:pPr marL="152400" indent="-152400" eaLnBrk="1" hangingPunct="1">
              <a:lnSpc>
                <a:spcPct val="80000"/>
              </a:lnSpc>
              <a:buFontTx/>
              <a:buChar char="•"/>
              <a:defRPr/>
            </a:pPr>
            <a:r>
              <a:rPr lang="pl-PL" sz="800" dirty="0" smtClean="0"/>
              <a:t>Wałęsanie się - symptom może dotyczyć braku umiejętności zorganizowania sobie czasu wolnego, co skutkuje wielogodzinnym pobytem poza domem rodzinnym bez konkretnego celu. </a:t>
            </a:r>
          </a:p>
          <a:p>
            <a:pPr marL="152400" indent="-152400" eaLnBrk="1" hangingPunct="1">
              <a:lnSpc>
                <a:spcPct val="80000"/>
              </a:lnSpc>
              <a:buFontTx/>
              <a:buChar char="•"/>
              <a:defRPr/>
            </a:pPr>
            <a:r>
              <a:rPr lang="pl-PL" sz="800" dirty="0" smtClean="0"/>
              <a:t>Przebywanie w towarzystwie zdemoralizowanych kolegów</a:t>
            </a:r>
          </a:p>
          <a:p>
            <a:pPr marL="152400" indent="-152400" eaLnBrk="1" hangingPunct="1">
              <a:lnSpc>
                <a:spcPct val="80000"/>
              </a:lnSpc>
              <a:buFontTx/>
              <a:buChar char="•"/>
              <a:defRPr/>
            </a:pPr>
            <a:r>
              <a:rPr lang="pl-PL" sz="800" dirty="0" smtClean="0"/>
              <a:t>Ucieczki z domu</a:t>
            </a:r>
          </a:p>
          <a:p>
            <a:pPr marL="152400" indent="-152400" eaLnBrk="1" hangingPunct="1">
              <a:lnSpc>
                <a:spcPct val="80000"/>
              </a:lnSpc>
              <a:buFontTx/>
              <a:buChar char="•"/>
              <a:defRPr/>
            </a:pPr>
            <a:r>
              <a:rPr lang="pl-PL" sz="800" dirty="0" smtClean="0"/>
              <a:t>Picie alkoholu</a:t>
            </a:r>
          </a:p>
          <a:p>
            <a:pPr marL="152400" indent="-152400" eaLnBrk="1" hangingPunct="1">
              <a:lnSpc>
                <a:spcPct val="80000"/>
              </a:lnSpc>
              <a:buFontTx/>
              <a:buChar char="•"/>
              <a:defRPr/>
            </a:pPr>
            <a:r>
              <a:rPr lang="pl-PL" sz="800" dirty="0" smtClean="0"/>
              <a:t>Wandalizm - zachowanie polegające na bezinteresownym niszczeniu mienia. </a:t>
            </a:r>
          </a:p>
          <a:p>
            <a:pPr marL="152400" indent="-152400" eaLnBrk="1" hangingPunct="1">
              <a:lnSpc>
                <a:spcPct val="80000"/>
              </a:lnSpc>
              <a:buFontTx/>
              <a:buChar char="•"/>
              <a:defRPr/>
            </a:pPr>
            <a:r>
              <a:rPr lang="pl-PL" sz="800" dirty="0" smtClean="0"/>
              <a:t>Kradzieże - wczesne kradzieże prognozują wskaźniki przyszłej przestępczości. </a:t>
            </a: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a:spLocks noGrp="1" noChangeArrowheads="1"/>
          </p:cNvSpPr>
          <p:nvPr>
            <p:ph type="sldNum" sz="quarter" idx="5"/>
          </p:nvPr>
        </p:nvSpPr>
        <p:spPr>
          <a:noFill/>
        </p:spPr>
        <p:txBody>
          <a:bodyPr/>
          <a:lstStyle/>
          <a:p>
            <a:fld id="{184339BF-3E92-4DAA-9FD8-2D41016AFA7C}" type="slidenum">
              <a:rPr lang="pl-PL" smtClean="0"/>
              <a:pPr/>
              <a:t>78</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9AC258A8-23A5-4FB9-A150-5171D9C3A4C4}" type="slidenum">
              <a:rPr lang="pl-PL" sz="1200">
                <a:latin typeface="+mn-lt"/>
              </a:rPr>
              <a:pPr algn="r" fontAlgn="auto">
                <a:spcBef>
                  <a:spcPts val="0"/>
                </a:spcBef>
                <a:spcAft>
                  <a:spcPts val="0"/>
                </a:spcAft>
                <a:defRPr/>
              </a:pPr>
              <a:t>78</a:t>
            </a:fld>
            <a:endParaRPr lang="pl-PL" sz="1200">
              <a:latin typeface="+mn-lt"/>
            </a:endParaRPr>
          </a:p>
        </p:txBody>
      </p:sp>
      <p:sp>
        <p:nvSpPr>
          <p:cNvPr id="193540" name="Rectangle 2"/>
          <p:cNvSpPr>
            <a:spLocks noGrp="1" noRot="1" noChangeAspect="1" noChangeArrowheads="1" noTextEdit="1"/>
          </p:cNvSpPr>
          <p:nvPr>
            <p:ph type="sldImg"/>
          </p:nvPr>
        </p:nvSpPr>
        <p:spPr>
          <a:ln/>
        </p:spPr>
      </p:sp>
      <p:sp>
        <p:nvSpPr>
          <p:cNvPr id="193541" name="Rectangle 3"/>
          <p:cNvSpPr>
            <a:spLocks noGrp="1" noChangeArrowheads="1"/>
          </p:cNvSpPr>
          <p:nvPr>
            <p:ph type="body" idx="1"/>
          </p:nvPr>
        </p:nvSpPr>
        <p:spPr>
          <a:noFill/>
          <a:ln/>
        </p:spPr>
        <p:txBody>
          <a:bodyPr/>
          <a:lstStyle/>
          <a:p>
            <a:pPr marL="228600" indent="-228600" eaLnBrk="1" hangingPunct="1"/>
            <a:r>
              <a:rPr lang="pl-PL" smtClean="0"/>
              <a:t>Moleda, J., Mirosław, K. (2010). </a:t>
            </a:r>
            <a:r>
              <a:rPr lang="pl-PL" i="1" smtClean="0"/>
              <a:t>Model pracy z uczniem niedostosowanym społecznie lub zagrożonym niedostosowaniem społecznym.</a:t>
            </a:r>
          </a:p>
          <a:p>
            <a:pPr marL="228600" indent="-228600" eaLnBrk="1" hangingPunct="1"/>
            <a:r>
              <a:rPr lang="pl-PL" smtClean="0"/>
              <a:t> W: Materiały szkoleniowe: Podniesienie efektywności kształcenia uczniów ze specjalnymi potrzebami edukacyjnymi. Część II</a:t>
            </a:r>
          </a:p>
          <a:p>
            <a:pPr marL="228600" indent="-228600" eaLnBrk="1" hangingPunct="1"/>
            <a:endParaRPr lang="pl-PL"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5"/>
          </p:nvPr>
        </p:nvSpPr>
        <p:spPr>
          <a:noFill/>
        </p:spPr>
        <p:txBody>
          <a:bodyPr/>
          <a:lstStyle/>
          <a:p>
            <a:fld id="{3A58B116-FA99-45C1-B3FE-EC3A4EDDAE3B}" type="slidenum">
              <a:rPr lang="pl-PL" smtClean="0"/>
              <a:pPr/>
              <a:t>79</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91D992F8-3D3C-44AB-8D4D-6423F10867CD}" type="slidenum">
              <a:rPr lang="pl-PL" sz="1200">
                <a:latin typeface="+mn-lt"/>
              </a:rPr>
              <a:pPr algn="r" fontAlgn="auto">
                <a:spcBef>
                  <a:spcPts val="0"/>
                </a:spcBef>
                <a:spcAft>
                  <a:spcPts val="0"/>
                </a:spcAft>
                <a:defRPr/>
              </a:pPr>
              <a:t>79</a:t>
            </a:fld>
            <a:endParaRPr lang="pl-PL" sz="1200">
              <a:latin typeface="+mn-lt"/>
            </a:endParaRPr>
          </a:p>
        </p:txBody>
      </p:sp>
      <p:sp>
        <p:nvSpPr>
          <p:cNvPr id="194564" name="Rectangle 2"/>
          <p:cNvSpPr>
            <a:spLocks noGrp="1" noRot="1" noChangeAspect="1" noChangeArrowheads="1" noTextEdit="1"/>
          </p:cNvSpPr>
          <p:nvPr>
            <p:ph type="sldImg"/>
          </p:nvPr>
        </p:nvSpPr>
        <p:spPr>
          <a:ln/>
        </p:spPr>
      </p:sp>
      <p:sp>
        <p:nvSpPr>
          <p:cNvPr id="194565" name="Rectangle 3"/>
          <p:cNvSpPr>
            <a:spLocks noGrp="1" noChangeArrowheads="1"/>
          </p:cNvSpPr>
          <p:nvPr>
            <p:ph type="body" idx="1"/>
          </p:nvPr>
        </p:nvSpPr>
        <p:spPr>
          <a:noFill/>
          <a:ln/>
        </p:spPr>
        <p:txBody>
          <a:bodyPr/>
          <a:lstStyle/>
          <a:p>
            <a:pPr marL="228600" indent="-228600" eaLnBrk="1" hangingPunct="1"/>
            <a:r>
              <a:rPr lang="pl-PL" smtClean="0"/>
              <a:t>Moleda, J., Mirosław, K. (2010). </a:t>
            </a:r>
            <a:r>
              <a:rPr lang="pl-PL" i="1" smtClean="0"/>
              <a:t>Model pracy z uczniem niedostosowanym społecznie lub zagrożonym niedostosowaniem społecznym. </a:t>
            </a:r>
          </a:p>
          <a:p>
            <a:pPr marL="228600" indent="-228600" eaLnBrk="1" hangingPunct="1"/>
            <a:r>
              <a:rPr lang="pl-PL" smtClean="0"/>
              <a:t> W: Materiały szkoleniowe: Podniesienie efektywności kształcenia uczniów ze specjalnymi potrzebami edukacyjnymi. Część II</a:t>
            </a:r>
          </a:p>
          <a:p>
            <a:pPr marL="228600" indent="-228600" eaLnBrk="1" hangingPunct="1"/>
            <a:endParaRPr lang="pl-PL"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7"/>
          <p:cNvSpPr>
            <a:spLocks noGrp="1" noChangeArrowheads="1"/>
          </p:cNvSpPr>
          <p:nvPr>
            <p:ph type="sldNum" sz="quarter" idx="5"/>
          </p:nvPr>
        </p:nvSpPr>
        <p:spPr>
          <a:noFill/>
        </p:spPr>
        <p:txBody>
          <a:bodyPr/>
          <a:lstStyle/>
          <a:p>
            <a:fld id="{6765DE5B-D719-442F-84B2-8486C394F098}" type="slidenum">
              <a:rPr lang="pl-PL" smtClean="0"/>
              <a:pPr/>
              <a:t>80</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071C8AF7-98ED-4D63-898B-85C41F3E94D8}" type="slidenum">
              <a:rPr lang="pl-PL" sz="1200">
                <a:latin typeface="+mn-lt"/>
              </a:rPr>
              <a:pPr algn="r" fontAlgn="auto">
                <a:spcBef>
                  <a:spcPts val="0"/>
                </a:spcBef>
                <a:spcAft>
                  <a:spcPts val="0"/>
                </a:spcAft>
                <a:defRPr/>
              </a:pPr>
              <a:t>80</a:t>
            </a:fld>
            <a:endParaRPr lang="pl-PL" sz="1200">
              <a:latin typeface="+mn-lt"/>
            </a:endParaRPr>
          </a:p>
        </p:txBody>
      </p:sp>
      <p:sp>
        <p:nvSpPr>
          <p:cNvPr id="195588" name="Rectangle 2"/>
          <p:cNvSpPr>
            <a:spLocks noGrp="1" noRot="1" noChangeAspect="1" noChangeArrowheads="1" noTextEdit="1"/>
          </p:cNvSpPr>
          <p:nvPr>
            <p:ph type="sldImg"/>
          </p:nvPr>
        </p:nvSpPr>
        <p:spPr>
          <a:ln/>
        </p:spPr>
      </p:sp>
      <p:sp>
        <p:nvSpPr>
          <p:cNvPr id="195589" name="Rectangle 3"/>
          <p:cNvSpPr>
            <a:spLocks noGrp="1" noChangeArrowheads="1"/>
          </p:cNvSpPr>
          <p:nvPr>
            <p:ph type="body" idx="1"/>
          </p:nvPr>
        </p:nvSpPr>
        <p:spPr>
          <a:noFill/>
          <a:ln/>
        </p:spPr>
        <p:txBody>
          <a:bodyPr/>
          <a:lstStyle/>
          <a:p>
            <a:pPr marL="228600" indent="-228600" eaLnBrk="1" hangingPunct="1">
              <a:lnSpc>
                <a:spcPct val="80000"/>
              </a:lnSpc>
            </a:pPr>
            <a:r>
              <a:rPr lang="pl-PL" sz="800" smtClean="0"/>
              <a:t>Moleda, J., Mirosław, K. (2010). </a:t>
            </a:r>
            <a:r>
              <a:rPr lang="pl-PL" sz="800" i="1" smtClean="0"/>
              <a:t>Model pracy z uczniem niedostosowanym społecznie lub zagrożonym niedostosowaniem społecznym. </a:t>
            </a:r>
          </a:p>
          <a:p>
            <a:pPr marL="228600" indent="-228600" eaLnBrk="1" hangingPunct="1">
              <a:lnSpc>
                <a:spcPct val="80000"/>
              </a:lnSpc>
            </a:pPr>
            <a:r>
              <a:rPr lang="pl-PL" sz="800" smtClean="0"/>
              <a:t>W: Materiały szkoleniowe: Podniesienie efektywności kształcenia uczniów ze specjalnymi potrzebami edukacyjnymi. Część II</a:t>
            </a:r>
          </a:p>
          <a:p>
            <a:pPr marL="228600" indent="-228600" eaLnBrk="1" hangingPunct="1">
              <a:lnSpc>
                <a:spcPct val="80000"/>
              </a:lnSpc>
            </a:pPr>
            <a:endParaRPr lang="pl-PL" sz="800" smtClean="0"/>
          </a:p>
          <a:p>
            <a:pPr marL="228600" indent="-228600" eaLnBrk="1" hangingPunct="1">
              <a:lnSpc>
                <a:spcPct val="80000"/>
              </a:lnSpc>
            </a:pPr>
            <a:r>
              <a:rPr lang="pl-PL" sz="800" smtClean="0"/>
              <a:t>Metody pracy z uczniem niedostosowanym społecznie.</a:t>
            </a:r>
          </a:p>
          <a:p>
            <a:pPr marL="228600" indent="-228600" eaLnBrk="1" hangingPunct="1">
              <a:lnSpc>
                <a:spcPct val="80000"/>
              </a:lnSpc>
            </a:pPr>
            <a:r>
              <a:rPr lang="pl-PL" sz="800" b="1" smtClean="0"/>
              <a:t>Metody pracy z uczniem niedostosowanym społecznie można podzielić ze względu na środki, jakimi dysponuje wychowawca w realizacji zadań.</a:t>
            </a:r>
            <a:r>
              <a:rPr lang="pl-PL" sz="800" smtClean="0"/>
              <a:t> Są to cztery rodzaje środków: </a:t>
            </a:r>
          </a:p>
          <a:p>
            <a:pPr marL="228600" indent="-228600" eaLnBrk="1" hangingPunct="1">
              <a:lnSpc>
                <a:spcPct val="80000"/>
              </a:lnSpc>
              <a:buFontTx/>
              <a:buChar char="•"/>
            </a:pPr>
            <a:r>
              <a:rPr lang="pl-PL" sz="800" smtClean="0"/>
              <a:t>walory osobiste własne lub innych osób, </a:t>
            </a:r>
          </a:p>
          <a:p>
            <a:pPr marL="228600" indent="-228600" eaLnBrk="1" hangingPunct="1">
              <a:lnSpc>
                <a:spcPct val="80000"/>
              </a:lnSpc>
              <a:buFontTx/>
              <a:buChar char="•"/>
            </a:pPr>
            <a:r>
              <a:rPr lang="pl-PL" sz="800" smtClean="0"/>
              <a:t>sytuacje społeczne, </a:t>
            </a:r>
          </a:p>
          <a:p>
            <a:pPr marL="228600" indent="-228600" eaLnBrk="1" hangingPunct="1">
              <a:lnSpc>
                <a:spcPct val="80000"/>
              </a:lnSpc>
              <a:buFontTx/>
              <a:buChar char="•"/>
            </a:pPr>
            <a:r>
              <a:rPr lang="pl-PL" sz="800" smtClean="0"/>
              <a:t>grupy formalne i nieformalne, </a:t>
            </a:r>
          </a:p>
          <a:p>
            <a:pPr marL="228600" indent="-228600" eaLnBrk="1" hangingPunct="1">
              <a:lnSpc>
                <a:spcPct val="80000"/>
              </a:lnSpc>
              <a:buFontTx/>
              <a:buChar char="•"/>
            </a:pPr>
            <a:r>
              <a:rPr lang="pl-PL" sz="800" smtClean="0"/>
              <a:t>elementy kultury.</a:t>
            </a:r>
          </a:p>
          <a:p>
            <a:pPr marL="228600" indent="-228600" eaLnBrk="1" hangingPunct="1">
              <a:lnSpc>
                <a:spcPct val="80000"/>
              </a:lnSpc>
            </a:pPr>
            <a:r>
              <a:rPr lang="pl-PL" sz="800" b="1" smtClean="0"/>
              <a:t>Psychoterapia</a:t>
            </a:r>
          </a:p>
          <a:p>
            <a:pPr marL="228600" indent="-228600" eaLnBrk="1" hangingPunct="1">
              <a:lnSpc>
                <a:spcPct val="80000"/>
              </a:lnSpc>
            </a:pPr>
            <a:r>
              <a:rPr lang="pl-PL" sz="800" smtClean="0"/>
              <a:t>Istotą terapii jest odkrycie przez ucznia, z pomocą terapeuty, mechanizmu, według którego powstał i rozwija się wewnętrzny konflikt. W psychoterapii młodzieży niedostosowanej znajduje również zastosowanie terapia grupowa. Jest to tzw. terapia analityczna lub integratywna. </a:t>
            </a:r>
          </a:p>
          <a:p>
            <a:pPr marL="228600" indent="-228600" eaLnBrk="1" hangingPunct="1">
              <a:lnSpc>
                <a:spcPct val="80000"/>
              </a:lnSpc>
            </a:pPr>
            <a:r>
              <a:rPr lang="pl-PL" sz="800" b="1" smtClean="0"/>
              <a:t>Socjoterapia</a:t>
            </a:r>
          </a:p>
          <a:p>
            <a:pPr marL="228600" indent="-228600" eaLnBrk="1" hangingPunct="1">
              <a:lnSpc>
                <a:spcPct val="80000"/>
              </a:lnSpc>
            </a:pPr>
            <a:r>
              <a:rPr lang="pl-PL" sz="800" u="sng" smtClean="0"/>
              <a:t>Celem zajęć</a:t>
            </a:r>
            <a:r>
              <a:rPr lang="pl-PL" sz="800" smtClean="0"/>
              <a:t> socjoterapeutycznych jest eliminowanie przyczyn i przejawów zaburzeń zachowania, które są społecznie nieakceptowane i utrudniają młodemu człowiekowi realizacje pozytywnych zadań życiowych. </a:t>
            </a:r>
          </a:p>
          <a:p>
            <a:pPr marL="228600" indent="-228600" eaLnBrk="1" hangingPunct="1">
              <a:lnSpc>
                <a:spcPct val="80000"/>
              </a:lnSpc>
            </a:pPr>
            <a:r>
              <a:rPr lang="pl-PL" sz="800" u="sng" smtClean="0"/>
              <a:t>Postępowanie socjoterapeutyczne</a:t>
            </a:r>
            <a:r>
              <a:rPr lang="pl-PL" sz="800" smtClean="0"/>
              <a:t> polega na organizowaniu podczas spotkań grupowych takich sytuacji społecznych, które:</a:t>
            </a:r>
          </a:p>
          <a:p>
            <a:pPr marL="228600" indent="-228600" eaLnBrk="1" hangingPunct="1">
              <a:lnSpc>
                <a:spcPct val="80000"/>
              </a:lnSpc>
            </a:pPr>
            <a:r>
              <a:rPr lang="pl-PL" sz="800" smtClean="0"/>
              <a:t>dostarczają uczestnikom doświadczeń korekcyjnych, przeciwstawnych do treści doświadczeń urazowych, oraz doświadczeń kompensujących doświadczenia derywacyjne, hamujące rozwój społeczny i emocjonalny, będą sprzyjać odreagowaniu napięć emocjonalnych, posłużą aktywnemu uczeniu się nowych umiejętności psychospołecznych (K. Sawicka, 2007).</a:t>
            </a:r>
          </a:p>
          <a:p>
            <a:pPr marL="228600" indent="-228600" eaLnBrk="1" hangingPunct="1">
              <a:lnSpc>
                <a:spcPct val="80000"/>
              </a:lnSpc>
            </a:pPr>
            <a:r>
              <a:rPr lang="pl-PL" sz="800" u="sng" smtClean="0"/>
              <a:t>Uczestnictwo </a:t>
            </a:r>
            <a:r>
              <a:rPr lang="pl-PL" sz="800" smtClean="0"/>
              <a:t>w zajęciach socjoterapeutycznych, z jednej strony, może spowodować wzrost motywacji do zmiany, a z drugiej zaś przyczynić się do zmniejszenia, a nawet ustąpienia zaburzeń w zachowaniu i umożliwić dalszy pozytywny rozwój jednostki. </a:t>
            </a:r>
          </a:p>
          <a:p>
            <a:pPr marL="228600" indent="-228600" eaLnBrk="1" hangingPunct="1">
              <a:lnSpc>
                <a:spcPct val="80000"/>
              </a:lnSpc>
            </a:pPr>
            <a:r>
              <a:rPr lang="pl-PL" sz="800" u="sng" smtClean="0"/>
              <a:t>Młody człowiek nabywa takie umiejętności jak: </a:t>
            </a:r>
          </a:p>
          <a:p>
            <a:pPr marL="228600" indent="-228600" eaLnBrk="1" hangingPunct="1">
              <a:lnSpc>
                <a:spcPct val="80000"/>
              </a:lnSpc>
            </a:pPr>
            <a:r>
              <a:rPr lang="pl-PL" sz="800" smtClean="0"/>
              <a:t>empatia, asertywność, podejmowanie ważnych decyzji, rozwiązywanie konfliktów, komunikacja emocji, umiejętność słuchania, radzenia sobie w trudnych sytuacjach, poszukiwania wsparcia i pomocy.</a:t>
            </a:r>
          </a:p>
          <a:p>
            <a:pPr marL="228600" indent="-228600" eaLnBrk="1" hangingPunct="1">
              <a:lnSpc>
                <a:spcPct val="80000"/>
              </a:lnSpc>
            </a:pPr>
            <a:r>
              <a:rPr lang="pl-PL" sz="800" b="1" smtClean="0"/>
              <a:t>Treningi umiejętności społecznych i psychologicznych</a:t>
            </a:r>
          </a:p>
          <a:p>
            <a:pPr marL="228600" indent="-228600" eaLnBrk="1" hangingPunct="1">
              <a:lnSpc>
                <a:spcPct val="80000"/>
              </a:lnSpc>
            </a:pPr>
            <a:r>
              <a:rPr lang="pl-PL" sz="800" smtClean="0"/>
              <a:t>Treningi umiejętności społecznych adresowane są zwykle do dzieci i młodzieży, u których negatywne zachowania, takie jak unikanie, atak, opór, są częściej obserwowane niż u ich rówieśników. Trening umiejętności, jako procedura określona strukturalnym uczeniem się, jest metodą dyrektywną, wykorzystującą wiedzę z zakresu społecznego uczenia się oraz niektóre techniki modyfikowania zachowań.</a:t>
            </a:r>
          </a:p>
          <a:p>
            <a:pPr marL="228600" indent="-228600" eaLnBrk="1" hangingPunct="1">
              <a:lnSpc>
                <a:spcPct val="80000"/>
              </a:lnSpc>
            </a:pPr>
            <a:r>
              <a:rPr lang="pl-PL" sz="800" smtClean="0"/>
              <a:t>Metoda Teatru Resocjalizacyjnego oraz Metoda Resocjalizacji przez Sport</a:t>
            </a:r>
          </a:p>
          <a:p>
            <a:pPr marL="228600" indent="-228600" eaLnBrk="1" hangingPunct="1">
              <a:lnSpc>
                <a:spcPct val="80000"/>
              </a:lnSpc>
            </a:pPr>
            <a:r>
              <a:rPr lang="pl-PL" sz="800" smtClean="0"/>
              <a:t>Metody te ułatwiają aktywizowanie i rozwój strukturalnych czynników procesów twórczych osób niedostosowanych społecznie, pozwalając na odkrycie i rozwinięcie ich potencjałów. Pozwala to na uzyskanie przez nie nowej, akceptowanej społecznie tożsamości. Metody w swoim wymiarze praktycznym korzystają z procedur metodycznych twórczej resocjalizacji, tj. z określonych sposobów postępowania. </a:t>
            </a:r>
          </a:p>
          <a:p>
            <a:pPr marL="228600" indent="-228600" eaLnBrk="1" hangingPunct="1">
              <a:lnSpc>
                <a:spcPct val="80000"/>
              </a:lnSpc>
            </a:pPr>
            <a:r>
              <a:rPr lang="pl-PL" sz="800" u="sng" smtClean="0"/>
              <a:t>Procedury te, to techniki kreatywności: </a:t>
            </a:r>
            <a:r>
              <a:rPr lang="pl-PL" sz="800" smtClean="0"/>
              <a:t>emocjonalnej, motywacyjnej, percepcyjnej, pamięciowej, myślenia, wyobrażeniowej, interpersonalnej, kooperatywnej (M. Konopczyński, 2008).</a:t>
            </a:r>
          </a:p>
          <a:p>
            <a:pPr marL="228600" indent="-228600" eaLnBrk="1" hangingPunct="1">
              <a:lnSpc>
                <a:spcPct val="80000"/>
              </a:lnSpc>
            </a:pPr>
            <a:r>
              <a:rPr lang="pl-PL" sz="800" b="1" smtClean="0"/>
              <a:t>Drama</a:t>
            </a:r>
          </a:p>
          <a:p>
            <a:pPr marL="228600" indent="-228600" eaLnBrk="1" hangingPunct="1">
              <a:lnSpc>
                <a:spcPct val="80000"/>
              </a:lnSpc>
            </a:pPr>
            <a:r>
              <a:rPr lang="pl-PL" sz="800" smtClean="0"/>
              <a:t>Podstawowym zadaniem resocjalizacyjnym oddziaływań dramowych jest stymulowanie i wspomaganie kreatywności oraz zachowań spontanicznych osób niedostosowanych społecznie. Głównie ma to na celu wytworzenie psychologicznych podstaw wyrażania siebie w sposób odmienny od zazwyczaj przyjętego i realizowanego.  </a:t>
            </a:r>
          </a:p>
          <a:p>
            <a:pPr marL="228600" indent="-228600" eaLnBrk="1" hangingPunct="1">
              <a:lnSpc>
                <a:spcPct val="80000"/>
              </a:lnSpc>
            </a:pPr>
            <a:r>
              <a:rPr lang="pl-PL" sz="800" b="1" smtClean="0"/>
              <a:t>Psychodrama i Socjodrama</a:t>
            </a:r>
          </a:p>
          <a:p>
            <a:pPr marL="228600" indent="-228600" eaLnBrk="1" hangingPunct="1">
              <a:lnSpc>
                <a:spcPct val="80000"/>
              </a:lnSpc>
            </a:pPr>
            <a:r>
              <a:rPr lang="pl-PL" sz="800" u="sng" smtClean="0"/>
              <a:t>Dzięki uczestnictwu w psychodramie</a:t>
            </a:r>
            <a:r>
              <a:rPr lang="pl-PL" sz="800" smtClean="0"/>
              <a:t> jednostka postrzega niedostrzegane wcześniej aspekty własnego zachowania, odczuwania i reagowania na innych ludzi oraz różne sytuacje społeczne.</a:t>
            </a:r>
          </a:p>
          <a:p>
            <a:pPr marL="228600" indent="-228600" eaLnBrk="1" hangingPunct="1">
              <a:lnSpc>
                <a:spcPct val="80000"/>
              </a:lnSpc>
            </a:pPr>
            <a:r>
              <a:rPr lang="pl-PL" sz="800" u="sng" smtClean="0"/>
              <a:t>Zasadniczą intencją socjodramy</a:t>
            </a:r>
            <a:r>
              <a:rPr lang="pl-PL" sz="800" smtClean="0"/>
              <a:t> jest korygowanie i wzbogacanie wartościowych, z pedagogicznego punktu widzenia funkcji grupy.</a:t>
            </a: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a:spLocks noGrp="1" noChangeArrowheads="1"/>
          </p:cNvSpPr>
          <p:nvPr>
            <p:ph type="sldNum" sz="quarter" idx="5"/>
          </p:nvPr>
        </p:nvSpPr>
        <p:spPr>
          <a:noFill/>
        </p:spPr>
        <p:txBody>
          <a:bodyPr/>
          <a:lstStyle/>
          <a:p>
            <a:fld id="{B7BEBC1B-B574-4062-A61E-920908E9223B}" type="slidenum">
              <a:rPr lang="pl-PL" smtClean="0"/>
              <a:pPr/>
              <a:t>81</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F82FFAAA-F664-4BCD-8C3E-9C29363DD83C}" type="slidenum">
              <a:rPr lang="pl-PL" sz="1200">
                <a:latin typeface="+mn-lt"/>
              </a:rPr>
              <a:pPr algn="r" fontAlgn="auto">
                <a:spcBef>
                  <a:spcPts val="0"/>
                </a:spcBef>
                <a:spcAft>
                  <a:spcPts val="0"/>
                </a:spcAft>
                <a:defRPr/>
              </a:pPr>
              <a:t>81</a:t>
            </a:fld>
            <a:endParaRPr lang="pl-PL" sz="1200">
              <a:latin typeface="+mn-lt"/>
            </a:endParaRPr>
          </a:p>
        </p:txBody>
      </p:sp>
      <p:sp>
        <p:nvSpPr>
          <p:cNvPr id="196612" name="Rectangle 2"/>
          <p:cNvSpPr>
            <a:spLocks noGrp="1" noRot="1" noChangeAspect="1" noChangeArrowheads="1" noTextEdit="1"/>
          </p:cNvSpPr>
          <p:nvPr>
            <p:ph type="sldImg"/>
          </p:nvPr>
        </p:nvSpPr>
        <p:spPr>
          <a:ln/>
        </p:spPr>
      </p:sp>
      <p:sp>
        <p:nvSpPr>
          <p:cNvPr id="196613" name="Rectangle 3"/>
          <p:cNvSpPr>
            <a:spLocks noGrp="1" noChangeArrowheads="1"/>
          </p:cNvSpPr>
          <p:nvPr>
            <p:ph type="body" idx="1"/>
          </p:nvPr>
        </p:nvSpPr>
        <p:spPr>
          <a:noFill/>
          <a:ln/>
        </p:spPr>
        <p:txBody>
          <a:bodyPr/>
          <a:lstStyle/>
          <a:p>
            <a:pPr marL="228600" indent="-228600" eaLnBrk="1" hangingPunct="1"/>
            <a:r>
              <a:rPr lang="pl-PL" smtClean="0"/>
              <a:t>Marcinkowska, B. (2010). </a:t>
            </a:r>
            <a:r>
              <a:rPr lang="pl-PL" i="1" smtClean="0"/>
              <a:t>Kształcenie uczniów z upośledzeniem umysłowym w stopniu umiarkowanym lub znacznym.</a:t>
            </a:r>
          </a:p>
          <a:p>
            <a:pPr marL="228600" indent="-228600" eaLnBrk="1" hangingPunct="1"/>
            <a:r>
              <a:rPr lang="pl-PL" smtClean="0"/>
              <a:t>W: Materiały szkoleniowe: Podniesienie efektywności kształcenia uczniów ze specjalnymi potrzebami edukacyjnymi. Część II.</a:t>
            </a: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p:spPr>
        <p:txBody>
          <a:bodyPr/>
          <a:lstStyle/>
          <a:p>
            <a:fld id="{46AA87CC-9543-45F0-A19A-85E61E6F8646}" type="slidenum">
              <a:rPr lang="pl-PL" smtClean="0"/>
              <a:pPr/>
              <a:t>82</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77F11535-F1E2-4E93-94E9-4E4253C87CB3}" type="slidenum">
              <a:rPr lang="pl-PL" sz="1200">
                <a:latin typeface="+mn-lt"/>
              </a:rPr>
              <a:pPr algn="r" fontAlgn="auto">
                <a:spcBef>
                  <a:spcPts val="0"/>
                </a:spcBef>
                <a:spcAft>
                  <a:spcPts val="0"/>
                </a:spcAft>
                <a:defRPr/>
              </a:pPr>
              <a:t>82</a:t>
            </a:fld>
            <a:endParaRPr lang="pl-PL" sz="1200">
              <a:latin typeface="+mn-lt"/>
            </a:endParaRPr>
          </a:p>
        </p:txBody>
      </p:sp>
      <p:sp>
        <p:nvSpPr>
          <p:cNvPr id="197636" name="Rectangle 2"/>
          <p:cNvSpPr>
            <a:spLocks noGrp="1" noRot="1" noChangeAspect="1" noChangeArrowheads="1" noTextEdit="1"/>
          </p:cNvSpPr>
          <p:nvPr>
            <p:ph type="sldImg"/>
          </p:nvPr>
        </p:nvSpPr>
        <p:spPr>
          <a:ln/>
        </p:spPr>
      </p:sp>
      <p:sp>
        <p:nvSpPr>
          <p:cNvPr id="197637" name="Rectangle 3"/>
          <p:cNvSpPr>
            <a:spLocks noGrp="1" noChangeArrowheads="1"/>
          </p:cNvSpPr>
          <p:nvPr>
            <p:ph type="body" idx="1"/>
          </p:nvPr>
        </p:nvSpPr>
        <p:spPr>
          <a:noFill/>
          <a:ln/>
        </p:spPr>
        <p:txBody>
          <a:bodyPr/>
          <a:lstStyle/>
          <a:p>
            <a:pPr eaLnBrk="1" hangingPunct="1"/>
            <a:r>
              <a:rPr lang="pl-PL" smtClean="0"/>
              <a:t>Marcinkowska, B. (2010). </a:t>
            </a:r>
            <a:r>
              <a:rPr lang="pl-PL" i="1" smtClean="0"/>
              <a:t>Kształcenie uczniów z upośledzeniem umysłowym w stopniu umiarkowanym lub znacznym.</a:t>
            </a:r>
          </a:p>
          <a:p>
            <a:pPr eaLnBrk="1" hangingPunct="1"/>
            <a:r>
              <a:rPr lang="pl-PL" smtClean="0"/>
              <a:t>W: Materiały szkoleniowe: Podniesienie efektywności kształcenia uczniów ze specjalnymi potrzebami edukacyjnymi. Część II.</a:t>
            </a:r>
          </a:p>
          <a:p>
            <a:pPr eaLnBrk="1" hangingPunct="1"/>
            <a:endParaRPr lang="pl-PL" smtClean="0"/>
          </a:p>
          <a:p>
            <a:pPr eaLnBrk="1" hangingPunct="1"/>
            <a:r>
              <a:rPr lang="pl-PL" smtClean="0"/>
              <a:t>Budowa i zakres podstawy różnią się znacznie od podstawy kształcenia ogólnego realizowanej przez pozostałych uczniów. Taki stan wynika ze specyfiki funkcjonowania osób z upośledzeniem umysłowym w stopniu umiarkowanym lub znacznym, która wymaga bardzo zidnywidualnizowanego podejścia do procesu ich kształcenia. </a:t>
            </a: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7"/>
          <p:cNvSpPr>
            <a:spLocks noGrp="1" noChangeArrowheads="1"/>
          </p:cNvSpPr>
          <p:nvPr>
            <p:ph type="sldNum" sz="quarter" idx="5"/>
          </p:nvPr>
        </p:nvSpPr>
        <p:spPr>
          <a:noFill/>
        </p:spPr>
        <p:txBody>
          <a:bodyPr/>
          <a:lstStyle/>
          <a:p>
            <a:fld id="{0C2B6A00-EC4D-4CF6-B0F9-88E803B191E8}" type="slidenum">
              <a:rPr lang="pl-PL" smtClean="0"/>
              <a:pPr/>
              <a:t>83</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2337CFC6-739B-4481-ACB2-0012D16E36DF}" type="slidenum">
              <a:rPr lang="pl-PL" sz="1200">
                <a:latin typeface="+mn-lt"/>
              </a:rPr>
              <a:pPr algn="r" fontAlgn="auto">
                <a:spcBef>
                  <a:spcPts val="0"/>
                </a:spcBef>
                <a:spcAft>
                  <a:spcPts val="0"/>
                </a:spcAft>
                <a:defRPr/>
              </a:pPr>
              <a:t>83</a:t>
            </a:fld>
            <a:endParaRPr lang="pl-PL" sz="1200">
              <a:latin typeface="+mn-lt"/>
            </a:endParaRPr>
          </a:p>
        </p:txBody>
      </p:sp>
      <p:sp>
        <p:nvSpPr>
          <p:cNvPr id="198660" name="Rectangle 2"/>
          <p:cNvSpPr>
            <a:spLocks noGrp="1" noRot="1" noChangeAspect="1" noChangeArrowheads="1" noTextEdit="1"/>
          </p:cNvSpPr>
          <p:nvPr>
            <p:ph type="sldImg"/>
          </p:nvPr>
        </p:nvSpPr>
        <p:spPr>
          <a:ln/>
        </p:spPr>
      </p:sp>
      <p:sp>
        <p:nvSpPr>
          <p:cNvPr id="198661" name="Rectangle 3"/>
          <p:cNvSpPr>
            <a:spLocks noGrp="1" noChangeArrowheads="1"/>
          </p:cNvSpPr>
          <p:nvPr>
            <p:ph type="body" idx="1"/>
          </p:nvPr>
        </p:nvSpPr>
        <p:spPr>
          <a:noFill/>
          <a:ln/>
        </p:spPr>
        <p:txBody>
          <a:bodyPr/>
          <a:lstStyle/>
          <a:p>
            <a:pPr eaLnBrk="1" hangingPunct="1"/>
            <a:r>
              <a:rPr lang="pl-PL" smtClean="0"/>
              <a:t>Są one sformułowane na dużym poziomie ogólności, tak aby po zoperacjonalizowaniu każdy uczeń z upośledzeniem umysłowym w stopniu umiarkowanym lub znacznym mógł je realizować na poziomie dostępnym dla siebie, wyznaczonym poziomem możliwości i ograniczeń psychofizycznych. </a:t>
            </a: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7"/>
          <p:cNvSpPr>
            <a:spLocks noGrp="1" noChangeArrowheads="1"/>
          </p:cNvSpPr>
          <p:nvPr>
            <p:ph type="sldNum" sz="quarter" idx="5"/>
          </p:nvPr>
        </p:nvSpPr>
        <p:spPr>
          <a:noFill/>
        </p:spPr>
        <p:txBody>
          <a:bodyPr/>
          <a:lstStyle/>
          <a:p>
            <a:fld id="{B03FB075-425C-4D27-8C4A-8424213EB314}" type="slidenum">
              <a:rPr lang="pl-PL" smtClean="0"/>
              <a:pPr/>
              <a:t>84</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8E379B07-4B27-4F30-8E24-6C22E7ED0461}" type="slidenum">
              <a:rPr lang="pl-PL" sz="1200">
                <a:latin typeface="+mn-lt"/>
              </a:rPr>
              <a:pPr algn="r" fontAlgn="auto">
                <a:spcBef>
                  <a:spcPts val="0"/>
                </a:spcBef>
                <a:spcAft>
                  <a:spcPts val="0"/>
                </a:spcAft>
                <a:defRPr/>
              </a:pPr>
              <a:t>84</a:t>
            </a:fld>
            <a:endParaRPr lang="pl-PL" sz="1200">
              <a:latin typeface="+mn-lt"/>
            </a:endParaRPr>
          </a:p>
        </p:txBody>
      </p:sp>
      <p:sp>
        <p:nvSpPr>
          <p:cNvPr id="199684" name="Rectangle 2"/>
          <p:cNvSpPr>
            <a:spLocks noGrp="1" noRot="1" noChangeAspect="1" noChangeArrowheads="1" noTextEdit="1"/>
          </p:cNvSpPr>
          <p:nvPr>
            <p:ph type="sldImg"/>
          </p:nvPr>
        </p:nvSpPr>
        <p:spPr>
          <a:ln/>
        </p:spPr>
      </p:sp>
      <p:sp>
        <p:nvSpPr>
          <p:cNvPr id="199685" name="Rectangle 3"/>
          <p:cNvSpPr>
            <a:spLocks noGrp="1" noChangeArrowheads="1"/>
          </p:cNvSpPr>
          <p:nvPr>
            <p:ph type="body" idx="1"/>
          </p:nvPr>
        </p:nvSpPr>
        <p:spPr>
          <a:noFill/>
          <a:ln/>
        </p:spPr>
        <p:txBody>
          <a:bodyPr/>
          <a:lstStyle/>
          <a:p>
            <a:pPr eaLnBrk="1" hangingPunct="1"/>
            <a:r>
              <a:rPr lang="pl-PL" smtClean="0"/>
              <a:t>Marcinkowska, B. (2010). </a:t>
            </a:r>
            <a:r>
              <a:rPr lang="pl-PL" i="1" smtClean="0"/>
              <a:t>Kształcenie uczniów z upośledzeniem umysłowym w stopniu umiarkowanym lub znacznym. </a:t>
            </a:r>
            <a:r>
              <a:rPr lang="pl-PL" smtClean="0"/>
              <a:t>W: Materiały szkoleniowe: Podniesienie efektywności kształcenia uczniów ze specjalnymi potrzebami edukacyjnymi. Część II.</a:t>
            </a:r>
          </a:p>
          <a:p>
            <a:pPr eaLnBrk="1" hangingPunct="1"/>
            <a:endParaRPr lang="pl-PL" smtClean="0"/>
          </a:p>
          <a:p>
            <a:pPr eaLnBrk="1" hangingPunct="1"/>
            <a:r>
              <a:rPr lang="pl-PL" smtClean="0"/>
              <a:t>Przedszkole, szkoła lub placówka powinny zapewnić uczniowi udział w różnych zajęciach rewalidacyjnych wspierających rozwój i mających wpływ na możliwości kształcenia ogólnego oraz realizację treści podstawy programowej.</a:t>
            </a:r>
          </a:p>
          <a:p>
            <a:pPr eaLnBrk="1" hangingPunct="1"/>
            <a:endParaRPr lang="pl-PL" smtClean="0"/>
          </a:p>
          <a:p>
            <a:pPr eaLnBrk="1" hangingPunct="1"/>
            <a:r>
              <a:rPr lang="pl-PL" b="1" smtClean="0"/>
              <a:t>Treści kształcenia</a:t>
            </a:r>
            <a:r>
              <a:rPr lang="pl-PL" smtClean="0"/>
              <a:t> nie są formułowane w postaci wymagań (rezultatów), lecz najczęściej w formie celów do realizacji i obejmują: </a:t>
            </a:r>
            <a:r>
              <a:rPr lang="pl-PL" u="sng" smtClean="0"/>
              <a:t>umiejętność samoobsługi, dbałość o zdrowie, umiejętność porozumiewania się z otoczeniem, rozwijanie percepcji wzrokowej i spostrzegania, rozwijanie percepcji słuchowej, ćwiczenia pamięci, w szczególności dotykowej, ruchowej i słownej, naukę czytania i pisania, elementarne umiejętności matematyczne, poznawanie najbliższego otoczenia, poznawanie najbliższego środowiska społeczno-kulturowego, twórczość artystyczną, poznawanie przyrody, zajęcia ruchowe oraz kształcenie techniczne</a:t>
            </a:r>
            <a:r>
              <a:rPr lang="pl-PL" smtClean="0"/>
              <a:t>. Tak sformułowane treści wskazują jedynie kierunki kształcenia. </a:t>
            </a: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7"/>
          <p:cNvSpPr>
            <a:spLocks noGrp="1" noChangeArrowheads="1"/>
          </p:cNvSpPr>
          <p:nvPr>
            <p:ph type="sldNum" sz="quarter" idx="5"/>
          </p:nvPr>
        </p:nvSpPr>
        <p:spPr>
          <a:noFill/>
        </p:spPr>
        <p:txBody>
          <a:bodyPr/>
          <a:lstStyle/>
          <a:p>
            <a:fld id="{97CC5F4F-E44E-4DFD-BD75-FF431FB14D16}" type="slidenum">
              <a:rPr lang="pl-PL" smtClean="0"/>
              <a:pPr/>
              <a:t>85</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300A72E9-25A6-4CB1-AB4A-3A083F3CA326}" type="slidenum">
              <a:rPr lang="pl-PL" sz="1200">
                <a:latin typeface="+mn-lt"/>
              </a:rPr>
              <a:pPr algn="r" fontAlgn="auto">
                <a:spcBef>
                  <a:spcPts val="0"/>
                </a:spcBef>
                <a:spcAft>
                  <a:spcPts val="0"/>
                </a:spcAft>
                <a:defRPr/>
              </a:pPr>
              <a:t>85</a:t>
            </a:fld>
            <a:endParaRPr lang="pl-PL" sz="1200">
              <a:latin typeface="+mn-lt"/>
            </a:endParaRPr>
          </a:p>
        </p:txBody>
      </p:sp>
      <p:sp>
        <p:nvSpPr>
          <p:cNvPr id="200708" name="Rectangle 2"/>
          <p:cNvSpPr>
            <a:spLocks noGrp="1" noRot="1" noChangeAspect="1" noChangeArrowheads="1" noTextEdit="1"/>
          </p:cNvSpPr>
          <p:nvPr>
            <p:ph type="sldImg"/>
          </p:nvPr>
        </p:nvSpPr>
        <p:spPr>
          <a:ln/>
        </p:spPr>
      </p:sp>
      <p:sp>
        <p:nvSpPr>
          <p:cNvPr id="200709" name="Rectangle 3"/>
          <p:cNvSpPr>
            <a:spLocks noGrp="1" noChangeArrowheads="1"/>
          </p:cNvSpPr>
          <p:nvPr>
            <p:ph type="body" idx="1"/>
          </p:nvPr>
        </p:nvSpPr>
        <p:spPr>
          <a:noFill/>
          <a:ln/>
        </p:spPr>
        <p:txBody>
          <a:bodyPr/>
          <a:lstStyle/>
          <a:p>
            <a:pPr eaLnBrk="1" hangingPunct="1"/>
            <a:r>
              <a:rPr lang="pl-PL" smtClean="0"/>
              <a:t>Marcinkowska, B. (2010). </a:t>
            </a:r>
            <a:r>
              <a:rPr lang="pl-PL" i="1" smtClean="0"/>
              <a:t>Kształcenie uczniów z upośledzeniem umysłowym w stopniu umiarkowanym lub znacznym.</a:t>
            </a:r>
          </a:p>
          <a:p>
            <a:pPr eaLnBrk="1" hangingPunct="1"/>
            <a:r>
              <a:rPr lang="pl-PL" i="1" smtClean="0"/>
              <a:t> </a:t>
            </a:r>
            <a:r>
              <a:rPr lang="pl-PL" smtClean="0"/>
              <a:t>W: Materiały szkoleniowe: Podniesienie efektywności kształcenia uczniów ze specjalnymi potrzebami edukacyjnymi. Część II.</a:t>
            </a:r>
          </a:p>
          <a:p>
            <a:pPr eaLnBrk="1" hangingPunct="1">
              <a:buFontTx/>
              <a:buChar char="•"/>
            </a:pPr>
            <a:endParaRPr lang="pl-PL" smtClean="0"/>
          </a:p>
          <a:p>
            <a:pPr eaLnBrk="1" hangingPunct="1">
              <a:buFontTx/>
              <a:buChar char="•"/>
            </a:pPr>
            <a:r>
              <a:rPr lang="pl-PL" smtClean="0"/>
              <a:t>Wielospecjalistyczna ocena poziomu funkcjonowania ucznia powinna być prowadzona </a:t>
            </a:r>
            <a:r>
              <a:rPr lang="pl-PL" i="1" smtClean="0"/>
              <a:t>zespół nauczycieli i specjalistów</a:t>
            </a:r>
            <a:r>
              <a:rPr lang="pl-PL" smtClean="0"/>
              <a:t> w sytuacjach. Ważny jest udział rodziców w gromadzeniu danych o dziecku. </a:t>
            </a:r>
          </a:p>
          <a:p>
            <a:pPr eaLnBrk="1" hangingPunct="1">
              <a:buFontTx/>
              <a:buChar char="•"/>
            </a:pPr>
            <a:r>
              <a:rPr lang="pl-PL" smtClean="0"/>
              <a:t>W wielu dokumentach o charakterze formalnym używane jest określenie „udzielnie pomocy”.  Sformułowanie „pomoc” może wskazywać na aktywność pomagającego i bierność osoby, której udzielna jest pomoc. Takie podejście nie jest korzystne dla rozwoju uczniów z upośledzeniem umysłowym w stopniu umiarkowanym lub znacznym, dlatego w praktyce pedagogicznej proponuję stosowanie określenia „wspieranie”.</a:t>
            </a:r>
          </a:p>
          <a:p>
            <a:pPr eaLnBrk="1" hangingPunct="1">
              <a:buFontTx/>
              <a:buChar char="•"/>
            </a:pPr>
            <a:r>
              <a:rPr lang="pl-PL" smtClean="0"/>
              <a:t>Wyniki odnotowywane są w arkuszach obserwacji, stanowią podstawę do analizy funkcjonowania ucznia. W procesie rozpoznania wykorzystuje się także wywiad, analizę dokumentów i analizę wytworów ucznia (zeszyty, rysunki, inne prace plastyczne itp.), a niekiedy także proste zadania diagnostyczne. Często wykorzystywanym przez zespoły specjalistów narzędziem do oceny funkcjonowania społecznego jest  Inwentarz do oceny postępu  w rozwoju społecznym H. C. Gunzburga, który ocenia:  obsługiwanie siebie, komunikowanie się, uspołecznienie, zajęcia.</a:t>
            </a:r>
            <a:endParaRPr lang="pl-PL" b="1" smtClean="0"/>
          </a:p>
          <a:p>
            <a:pPr algn="just" eaLnBrk="1" hangingPunct="1">
              <a:lnSpc>
                <a:spcPct val="80000"/>
              </a:lnSpc>
            </a:pPr>
            <a:endParaRPr lang="pl-PL" smtClean="0"/>
          </a:p>
          <a:p>
            <a:pPr algn="just" eaLnBrk="1" hangingPunct="1">
              <a:lnSpc>
                <a:spcPct val="80000"/>
              </a:lnSpc>
            </a:pPr>
            <a:r>
              <a:rPr lang="pl-PL" smtClean="0"/>
              <a:t>Celem działania rozpoznawczego jest:</a:t>
            </a:r>
          </a:p>
          <a:p>
            <a:pPr algn="just" eaLnBrk="1" hangingPunct="1">
              <a:lnSpc>
                <a:spcPct val="80000"/>
              </a:lnSpc>
            </a:pPr>
            <a:endParaRPr lang="pl-PL" smtClean="0"/>
          </a:p>
          <a:p>
            <a:pPr algn="just" eaLnBrk="1" hangingPunct="1">
              <a:lnSpc>
                <a:spcPct val="80000"/>
              </a:lnSpc>
            </a:pPr>
            <a:r>
              <a:rPr lang="pl-PL" smtClean="0"/>
              <a:t> </a:t>
            </a:r>
            <a:r>
              <a:rPr lang="pl-PL" b="1" smtClean="0">
                <a:solidFill>
                  <a:srgbClr val="003300"/>
                </a:solidFill>
              </a:rPr>
              <a:t>zaobserwowanie aktualnego stanu funkcjonowania</a:t>
            </a:r>
            <a:r>
              <a:rPr lang="pl-PL" smtClean="0"/>
              <a:t> (osoba diagnozująca zbiera informacje  i podejmuje decyzje dotyczące ich użyteczności, komplementarności oraz wybiera metody badania);</a:t>
            </a:r>
          </a:p>
          <a:p>
            <a:pPr algn="just" eaLnBrk="1" hangingPunct="1">
              <a:lnSpc>
                <a:spcPct val="80000"/>
              </a:lnSpc>
            </a:pPr>
            <a:r>
              <a:rPr lang="pl-PL" smtClean="0"/>
              <a:t> </a:t>
            </a:r>
            <a:r>
              <a:rPr lang="pl-PL" b="1" smtClean="0">
                <a:solidFill>
                  <a:srgbClr val="003300"/>
                </a:solidFill>
              </a:rPr>
              <a:t>wyjaśnienie przyczyn takiego stanu</a:t>
            </a:r>
            <a:r>
              <a:rPr lang="pl-PL" smtClean="0"/>
              <a:t> - opis, uogólnienie danych, interpretacja danych, orzekanie diagnostyczne oraz przewidywanie – prognoza oraz zaplanowanie  i udzielenie pomocy/wsparcia.</a:t>
            </a: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a:spLocks noGrp="1" noChangeArrowheads="1"/>
          </p:cNvSpPr>
          <p:nvPr>
            <p:ph type="sldNum" sz="quarter" idx="5"/>
          </p:nvPr>
        </p:nvSpPr>
        <p:spPr>
          <a:noFill/>
        </p:spPr>
        <p:txBody>
          <a:bodyPr/>
          <a:lstStyle/>
          <a:p>
            <a:fld id="{D728460A-9064-4420-AB6A-21F76ACA0470}" type="slidenum">
              <a:rPr lang="pl-PL" smtClean="0"/>
              <a:pPr/>
              <a:t>86</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84029ED0-1C28-427B-84C9-695EB7BCD743}" type="slidenum">
              <a:rPr lang="pl-PL" sz="1200">
                <a:latin typeface="+mn-lt"/>
              </a:rPr>
              <a:pPr algn="r" fontAlgn="auto">
                <a:spcBef>
                  <a:spcPts val="0"/>
                </a:spcBef>
                <a:spcAft>
                  <a:spcPts val="0"/>
                </a:spcAft>
                <a:defRPr/>
              </a:pPr>
              <a:t>86</a:t>
            </a:fld>
            <a:endParaRPr lang="pl-PL" sz="1200">
              <a:latin typeface="+mn-lt"/>
            </a:endParaRPr>
          </a:p>
        </p:txBody>
      </p:sp>
      <p:sp>
        <p:nvSpPr>
          <p:cNvPr id="201732" name="Rectangle 2"/>
          <p:cNvSpPr>
            <a:spLocks noGrp="1" noRot="1" noChangeAspect="1" noChangeArrowheads="1" noTextEdit="1"/>
          </p:cNvSpPr>
          <p:nvPr>
            <p:ph type="sldImg"/>
          </p:nvPr>
        </p:nvSpPr>
        <p:spPr>
          <a:ln/>
        </p:spPr>
      </p:sp>
      <p:sp>
        <p:nvSpPr>
          <p:cNvPr id="201733" name="Rectangle 3"/>
          <p:cNvSpPr>
            <a:spLocks noGrp="1" noChangeArrowheads="1"/>
          </p:cNvSpPr>
          <p:nvPr>
            <p:ph type="body" idx="1"/>
          </p:nvPr>
        </p:nvSpPr>
        <p:spPr>
          <a:noFill/>
          <a:ln/>
        </p:spPr>
        <p:txBody>
          <a:bodyPr/>
          <a:lstStyle/>
          <a:p>
            <a:pPr eaLnBrk="1" hangingPunct="1">
              <a:lnSpc>
                <a:spcPct val="90000"/>
              </a:lnSpc>
            </a:pPr>
            <a:r>
              <a:rPr lang="pl-PL" sz="900" smtClean="0"/>
              <a:t>Marcinkowska, B. (2010). </a:t>
            </a:r>
            <a:r>
              <a:rPr lang="pl-PL" sz="900" i="1" smtClean="0"/>
              <a:t>Kształcenie uczniów z umiarkowaną lub znaczną niepełnosprawnością intelektualną.</a:t>
            </a:r>
          </a:p>
          <a:p>
            <a:pPr eaLnBrk="1" hangingPunct="1">
              <a:lnSpc>
                <a:spcPct val="90000"/>
              </a:lnSpc>
            </a:pPr>
            <a:r>
              <a:rPr lang="pl-PL" sz="900" i="1" smtClean="0"/>
              <a:t> </a:t>
            </a:r>
            <a:r>
              <a:rPr lang="pl-PL" sz="900" smtClean="0"/>
              <a:t>W: Materiały szkoleniowe: Podniesienie efektywności kształcenia uczniów ze specjalnymi potrzebami edukacyjnymi. Część II.</a:t>
            </a:r>
          </a:p>
          <a:p>
            <a:pPr eaLnBrk="1" hangingPunct="1">
              <a:lnSpc>
                <a:spcPct val="90000"/>
              </a:lnSpc>
            </a:pPr>
            <a:endParaRPr lang="pl-PL" sz="900" smtClean="0"/>
          </a:p>
          <a:p>
            <a:pPr eaLnBrk="1" hangingPunct="1">
              <a:lnSpc>
                <a:spcPct val="90000"/>
              </a:lnSpc>
              <a:buFontTx/>
              <a:buChar char="•"/>
            </a:pPr>
            <a:r>
              <a:rPr lang="pl-PL" sz="900" smtClean="0"/>
              <a:t>Zakres działań edukacyjnych i terapeutycznych w IPET jest bardzo różny i uzależniony głównie od zdefiniowanych potrzeb edukacyjnych ucznia. </a:t>
            </a:r>
          </a:p>
          <a:p>
            <a:pPr eaLnBrk="1" hangingPunct="1">
              <a:lnSpc>
                <a:spcPct val="90000"/>
              </a:lnSpc>
              <a:buFontTx/>
              <a:buChar char="•"/>
            </a:pPr>
            <a:r>
              <a:rPr lang="pl-PL" sz="900" smtClean="0"/>
              <a:t>Swoistość konstrukcji podstawy programowej kształcenia ogólnego dla uczniów z upośledzeniem umysłowym w stopniu umiarkowanym lub znacznym oraz specyfika funkcjonowania tej grupy uczniów powoduje, że w tym przypadku indywidualne programy edukacyjno-terapeutyczne mogą mieć znacznie większą, niż u pozostałych uczniów niepełnosprawnych, cześć wspólną dla edukacji i terapii, a w niektórych przypadkach mogą w pełni się nakładać (Marcinkowska 2009). </a:t>
            </a:r>
          </a:p>
          <a:p>
            <a:pPr eaLnBrk="1" hangingPunct="1">
              <a:lnSpc>
                <a:spcPct val="90000"/>
              </a:lnSpc>
            </a:pPr>
            <a:endParaRPr lang="pl-PL" sz="900" smtClean="0"/>
          </a:p>
          <a:p>
            <a:pPr eaLnBrk="1" hangingPunct="1">
              <a:lnSpc>
                <a:spcPct val="90000"/>
              </a:lnSpc>
              <a:buFontTx/>
              <a:buChar char="•"/>
            </a:pPr>
            <a:r>
              <a:rPr lang="pl-PL" sz="900" smtClean="0"/>
              <a:t>Opracowanie indywidualnych programów wymaga znacznej operacjonalizacji treści zawartych w podstawie programowej, tak aby zespół nauczycieli i specjalistów mógł: wyznaczyć ogólne cele terapeutyczne i edukacyjne (zgodnie z podstawą programową); wyznaczyć cele szczegółowe możliwe do osiągnięcia przez ucznia w danym okresie, tj. cele mieszczące się w strefie najbliższego rozwoju ucznia określonej na podstawie wielospecjalistycznej oceny poziomu funkcjonowania; opracować szczegółowe procedury osiągania celów (określić metody, formy, środki, zasady).</a:t>
            </a:r>
          </a:p>
          <a:p>
            <a:pPr eaLnBrk="1" hangingPunct="1">
              <a:lnSpc>
                <a:spcPct val="90000"/>
              </a:lnSpc>
            </a:pPr>
            <a:endParaRPr lang="pl-PL" sz="900" smtClean="0"/>
          </a:p>
          <a:p>
            <a:pPr eaLnBrk="1" hangingPunct="1">
              <a:lnSpc>
                <a:spcPct val="90000"/>
              </a:lnSpc>
              <a:buFontTx/>
              <a:buChar char="•"/>
            </a:pPr>
            <a:r>
              <a:rPr lang="pl-PL" sz="900" smtClean="0"/>
              <a:t>Przy określaniu procedury osiągania celów bezwzględnie muszą być uwzględniane przyczyny trudności ucznia. Często cele zawarte w IPET dla uczniów są bardzo podobne lub takie same, ale procedury ich osiągania znacznie się różnią! </a:t>
            </a:r>
          </a:p>
          <a:p>
            <a:pPr eaLnBrk="1" hangingPunct="1">
              <a:lnSpc>
                <a:spcPct val="90000"/>
              </a:lnSpc>
            </a:pPr>
            <a:endParaRPr lang="pl-PL" sz="900" smtClean="0"/>
          </a:p>
          <a:p>
            <a:pPr eaLnBrk="1" hangingPunct="1">
              <a:lnSpc>
                <a:spcPct val="90000"/>
              </a:lnSpc>
            </a:pPr>
            <a:r>
              <a:rPr lang="pl-PL" sz="900" b="1" smtClean="0"/>
              <a:t>Do najczęściej popełnianych błędów</a:t>
            </a:r>
            <a:r>
              <a:rPr lang="pl-PL" sz="900" smtClean="0"/>
              <a:t> na tym etapie konstruowania IPET zaliczyć należy: </a:t>
            </a:r>
            <a:r>
              <a:rPr lang="pl-PL" sz="900" u="sng" smtClean="0"/>
              <a:t>błędnie sformułowane cele lub cele, które  nie dopowiadają możliwościom i ograniczeniom ucznia, brak indywidualnego zróżnicowania procedur osiągania celów. </a:t>
            </a:r>
            <a:r>
              <a:rPr lang="pl-PL" sz="900" smtClean="0"/>
              <a:t>Każda z wymienionych sytuacji powoduje, iż IPET nie będzie odpowiadał specjalnym potrzebom edukacyjnym ucznia, a to  oznacza brak odnoszenia sukcesu.</a:t>
            </a:r>
          </a:p>
          <a:p>
            <a:pPr eaLnBrk="1" hangingPunct="1">
              <a:lnSpc>
                <a:spcPct val="90000"/>
              </a:lnSpc>
            </a:pPr>
            <a:endParaRPr lang="pl-PL" sz="900" smtClean="0"/>
          </a:p>
          <a:p>
            <a:pPr eaLnBrk="1" hangingPunct="1">
              <a:lnSpc>
                <a:spcPct val="90000"/>
              </a:lnSpc>
            </a:pPr>
            <a:endParaRPr lang="pl-PL" sz="900"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a:spLocks noGrp="1" noChangeArrowheads="1"/>
          </p:cNvSpPr>
          <p:nvPr>
            <p:ph type="sldNum" sz="quarter" idx="5"/>
          </p:nvPr>
        </p:nvSpPr>
        <p:spPr>
          <a:noFill/>
        </p:spPr>
        <p:txBody>
          <a:bodyPr/>
          <a:lstStyle/>
          <a:p>
            <a:fld id="{77064FE9-B5FA-4419-B443-F368657D97AB}" type="slidenum">
              <a:rPr lang="pl-PL" smtClean="0"/>
              <a:pPr/>
              <a:t>88</a:t>
            </a:fld>
            <a:endParaRPr lang="pl-PL" smtClean="0"/>
          </a:p>
        </p:txBody>
      </p:sp>
      <p:sp>
        <p:nvSpPr>
          <p:cNvPr id="202755" name="Rectangle 2"/>
          <p:cNvSpPr>
            <a:spLocks noRot="1" noChangeArrowheads="1" noTextEdit="1"/>
          </p:cNvSpPr>
          <p:nvPr>
            <p:ph type="sldImg"/>
          </p:nvPr>
        </p:nvSpPr>
        <p:spPr>
          <a:ln/>
        </p:spPr>
      </p:sp>
      <p:sp>
        <p:nvSpPr>
          <p:cNvPr id="202756" name="Rectangle 3"/>
          <p:cNvSpPr>
            <a:spLocks noGrp="1" noChangeArrowheads="1"/>
          </p:cNvSpPr>
          <p:nvPr>
            <p:ph type="body" idx="1"/>
          </p:nvPr>
        </p:nvSpPr>
        <p:spPr>
          <a:noFill/>
          <a:ln/>
        </p:spPr>
        <p:txBody>
          <a:bodyPr/>
          <a:lstStyle/>
          <a:p>
            <a:pPr eaLnBrk="1" hangingPunct="1"/>
            <a:r>
              <a:rPr lang="pl-PL" smtClean="0"/>
              <a:t>(por.:Twardowski 1998, Doroszewska 1981, Kirejczyk 1981). </a:t>
            </a:r>
          </a:p>
          <a:p>
            <a:pPr eaLnBrk="1" hangingPunct="1"/>
            <a:endParaRPr lang="pl-PL"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B99C20B4-0010-4518-9805-98DDF174DA81}" type="slidenum">
              <a:rPr lang="pl-PL" smtClean="0"/>
              <a:pPr/>
              <a:t>89</a:t>
            </a:fld>
            <a:endParaRPr lang="pl-PL" smtClean="0"/>
          </a:p>
        </p:txBody>
      </p:sp>
      <p:sp>
        <p:nvSpPr>
          <p:cNvPr id="203779" name="Rectangle 2"/>
          <p:cNvSpPr>
            <a:spLocks noRo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r>
              <a:rPr lang="pl-PL" b="1" smtClean="0"/>
              <a:t>Analiza literatury przedmiotu wskazuje na zróżnicowanie pojęć</a:t>
            </a:r>
            <a:r>
              <a:rPr lang="pl-PL" smtClean="0"/>
              <a:t>: </a:t>
            </a:r>
            <a:r>
              <a:rPr lang="pl-PL" i="1" smtClean="0"/>
              <a:t>niepełnosprawność sprzężona</a:t>
            </a:r>
            <a:r>
              <a:rPr lang="pl-PL" smtClean="0"/>
              <a:t> i </a:t>
            </a:r>
            <a:r>
              <a:rPr lang="pl-PL" i="1" smtClean="0"/>
              <a:t>niepełnosprawność złożona: </a:t>
            </a:r>
            <a:endParaRPr lang="pl-PL" smtClean="0"/>
          </a:p>
          <a:p>
            <a:pPr eaLnBrk="1" hangingPunct="1"/>
            <a:endParaRPr lang="pl-PL"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ymbol zastępczy obrazu slajdu 1"/>
          <p:cNvSpPr>
            <a:spLocks noGrp="1" noRot="1" noChangeAspect="1" noTextEdit="1"/>
          </p:cNvSpPr>
          <p:nvPr>
            <p:ph type="sldImg"/>
          </p:nvPr>
        </p:nvSpPr>
        <p:spPr>
          <a:ln/>
        </p:spPr>
      </p:sp>
      <p:sp>
        <p:nvSpPr>
          <p:cNvPr id="204803" name="Symbol zastępczy notatek 2"/>
          <p:cNvSpPr>
            <a:spLocks noGrp="1"/>
          </p:cNvSpPr>
          <p:nvPr>
            <p:ph type="body" idx="1"/>
          </p:nvPr>
        </p:nvSpPr>
        <p:spPr>
          <a:noFill/>
          <a:ln/>
        </p:spPr>
        <p:txBody>
          <a:bodyPr/>
          <a:lstStyle/>
          <a:p>
            <a:pPr algn="just" eaLnBrk="1" hangingPunct="1">
              <a:lnSpc>
                <a:spcPct val="80000"/>
              </a:lnSpc>
            </a:pPr>
            <a:r>
              <a:rPr lang="pl-PL" smtClean="0"/>
              <a:t>Inaczej przebiega proces wspomagania i edukacji dziecka, którego niepełnosprawności od urodzenia występują od wczesnego dzieciństwa, a inaczej u dziecka, u którego niepełnosprawności ujawniły się w różnym okresie rozwojowym. </a:t>
            </a:r>
          </a:p>
          <a:p>
            <a:pPr algn="just" eaLnBrk="1" hangingPunct="1">
              <a:lnSpc>
                <a:spcPct val="80000"/>
              </a:lnSpc>
            </a:pPr>
            <a:r>
              <a:rPr lang="pl-PL" smtClean="0"/>
              <a:t>Tak też  zupełnie różna w kontekście edukacyjnym jest sytuacja ucznia, który od wczesnego dzieciństwa jest niewidomy i upośledzony umysłowo w stopniu umiarkowanym i  ucznia, który był niewidomy i na skutek wypadku w wieku 14 lat doznał uszkodzenia mózgu, czego konsekwencją było upośledzenie umysłowe.</a:t>
            </a:r>
          </a:p>
          <a:p>
            <a:pPr algn="just" eaLnBrk="1" hangingPunct="1">
              <a:lnSpc>
                <a:spcPct val="80000"/>
              </a:lnSpc>
            </a:pPr>
            <a:r>
              <a:rPr lang="pl-PL" smtClean="0"/>
              <a:t>Rozmiar zjawiska można próbować wyobrazić sobie analizując różnorodność kombinacji  kilku rodzajów i stopni niepełnosprawności. Zilustrować to można poprzez próbę zestawienia dwóch niepełnosprawności; np. upośledzenia umysłowego i uszkodzenia ostrości wzroku. Biorąc pod uwagę, że zarówno upośledzenie umysłowe, jak i uszkodzenie ostrości wzroku wyraża się w kilku stopniach, to kombinacji niepełnosprawności sprzężonych będzie dwadzieścia cztery, mimo iż w każdym z tych przypadków będzie się określać jedną nazwą - sprzężenie upośledzenia umysłowego i uszkodzenia ostrości wzroku (schemat  w Materiałach ze szkolenia część II).</a:t>
            </a:r>
          </a:p>
          <a:p>
            <a:pPr algn="just" eaLnBrk="1" hangingPunct="1">
              <a:lnSpc>
                <a:spcPct val="80000"/>
              </a:lnSpc>
            </a:pPr>
            <a:endParaRPr lang="pl-PL" smtClean="0"/>
          </a:p>
          <a:p>
            <a:pPr algn="just" eaLnBrk="1" hangingPunct="1">
              <a:lnSpc>
                <a:spcPct val="80000"/>
              </a:lnSpc>
            </a:pPr>
            <a:endParaRPr lang="pl-PL" smtClean="0"/>
          </a:p>
          <a:p>
            <a:endParaRPr lang="pl-PL" smtClean="0"/>
          </a:p>
        </p:txBody>
      </p:sp>
      <p:sp>
        <p:nvSpPr>
          <p:cNvPr id="204804" name="Symbol zastępczy numeru slajdu 3"/>
          <p:cNvSpPr>
            <a:spLocks noGrp="1"/>
          </p:cNvSpPr>
          <p:nvPr>
            <p:ph type="sldNum" sz="quarter" idx="5"/>
          </p:nvPr>
        </p:nvSpPr>
        <p:spPr>
          <a:noFill/>
        </p:spPr>
        <p:txBody>
          <a:bodyPr/>
          <a:lstStyle/>
          <a:p>
            <a:fld id="{1F5C852D-21E1-425E-BAB6-B9C9EBF4BD2B}" type="slidenum">
              <a:rPr lang="pl-PL" smtClean="0"/>
              <a:pPr/>
              <a:t>90</a:t>
            </a:fld>
            <a:endParaRPr lang="pl-PL"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ymbol zastępczy obrazu slajdu 1"/>
          <p:cNvSpPr>
            <a:spLocks noGrp="1" noRot="1" noChangeAspect="1" noTextEdit="1"/>
          </p:cNvSpPr>
          <p:nvPr>
            <p:ph type="sldImg"/>
          </p:nvPr>
        </p:nvSpPr>
        <p:spPr>
          <a:ln/>
        </p:spPr>
      </p:sp>
      <p:sp>
        <p:nvSpPr>
          <p:cNvPr id="205827" name="Symbol zastępczy notatek 2"/>
          <p:cNvSpPr>
            <a:spLocks noGrp="1"/>
          </p:cNvSpPr>
          <p:nvPr>
            <p:ph type="body" idx="1"/>
          </p:nvPr>
        </p:nvSpPr>
        <p:spPr>
          <a:noFill/>
          <a:ln/>
        </p:spPr>
        <p:txBody>
          <a:bodyPr/>
          <a:lstStyle/>
          <a:p>
            <a:pPr algn="just" eaLnBrk="1" hangingPunct="1">
              <a:lnSpc>
                <a:spcPct val="80000"/>
              </a:lnSpc>
            </a:pPr>
            <a:r>
              <a:rPr lang="pl-PL" smtClean="0"/>
              <a:t>W sytuacji współwystępowania upośledzenia umysłowego, uznaje się tę niepełnosprawność za dominującą i to ona </a:t>
            </a:r>
            <a:br>
              <a:rPr lang="pl-PL" smtClean="0"/>
            </a:br>
            <a:r>
              <a:rPr lang="pl-PL" smtClean="0"/>
              <a:t>w pierwszej kolejności </a:t>
            </a:r>
            <a:r>
              <a:rPr lang="pl-PL" smtClean="0">
                <a:solidFill>
                  <a:srgbClr val="797979"/>
                </a:solidFill>
              </a:rPr>
              <a:t>wyznacza</a:t>
            </a:r>
            <a:r>
              <a:rPr lang="pl-PL" smtClean="0">
                <a:solidFill>
                  <a:srgbClr val="CC3300"/>
                </a:solidFill>
              </a:rPr>
              <a:t> </a:t>
            </a:r>
            <a:r>
              <a:rPr lang="pl-PL" smtClean="0"/>
              <a:t>dobór odpowiednich metod  i form pracy z uczniem.</a:t>
            </a:r>
          </a:p>
          <a:p>
            <a:endParaRPr lang="pl-PL" smtClean="0"/>
          </a:p>
        </p:txBody>
      </p:sp>
      <p:sp>
        <p:nvSpPr>
          <p:cNvPr id="205828" name="Symbol zastępczy numeru slajdu 3"/>
          <p:cNvSpPr>
            <a:spLocks noGrp="1"/>
          </p:cNvSpPr>
          <p:nvPr>
            <p:ph type="sldNum" sz="quarter" idx="5"/>
          </p:nvPr>
        </p:nvSpPr>
        <p:spPr>
          <a:noFill/>
        </p:spPr>
        <p:txBody>
          <a:bodyPr/>
          <a:lstStyle/>
          <a:p>
            <a:fld id="{584D2C72-ABA9-43A0-9D16-5F3697D961B9}" type="slidenum">
              <a:rPr lang="pl-PL" smtClean="0"/>
              <a:pPr/>
              <a:t>91</a:t>
            </a:fld>
            <a:endParaRPr lang="pl-PL"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fld id="{459D818B-3661-48B7-970E-8555E1F596FA}" type="slidenum">
              <a:rPr lang="pl-PL" smtClean="0"/>
              <a:pPr/>
              <a:t>92</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B5D320FA-4579-4BCA-A0CF-E9AE3B385FEE}" type="slidenum">
              <a:rPr lang="pl-PL" sz="1200">
                <a:latin typeface="+mn-lt"/>
              </a:rPr>
              <a:pPr algn="r" fontAlgn="auto">
                <a:spcBef>
                  <a:spcPts val="0"/>
                </a:spcBef>
                <a:spcAft>
                  <a:spcPts val="0"/>
                </a:spcAft>
                <a:defRPr/>
              </a:pPr>
              <a:t>92</a:t>
            </a:fld>
            <a:endParaRPr lang="pl-PL" sz="1200">
              <a:latin typeface="+mn-lt"/>
            </a:endParaRPr>
          </a:p>
        </p:txBody>
      </p:sp>
      <p:sp>
        <p:nvSpPr>
          <p:cNvPr id="206852" name="Rectangle 2"/>
          <p:cNvSpPr>
            <a:spLocks noGrp="1" noRot="1" noChangeAspect="1" noChangeArrowheads="1" noTextEdit="1"/>
          </p:cNvSpPr>
          <p:nvPr>
            <p:ph type="sldImg"/>
          </p:nvPr>
        </p:nvSpPr>
        <p:spPr>
          <a:ln/>
        </p:spPr>
      </p:sp>
      <p:sp>
        <p:nvSpPr>
          <p:cNvPr id="206853" name="Rectangle 3"/>
          <p:cNvSpPr>
            <a:spLocks noGrp="1" noChangeArrowheads="1"/>
          </p:cNvSpPr>
          <p:nvPr>
            <p:ph type="body" idx="1"/>
          </p:nvPr>
        </p:nvSpPr>
        <p:spPr>
          <a:noFill/>
          <a:ln/>
        </p:spPr>
        <p:txBody>
          <a:bodyPr/>
          <a:lstStyle/>
          <a:p>
            <a:pPr eaLnBrk="1" hangingPunct="1"/>
            <a:r>
              <a:rPr lang="pl-PL" smtClean="0"/>
              <a:t>Gąstoł, A. (2010). </a:t>
            </a:r>
            <a:r>
              <a:rPr lang="pl-PL" i="1" smtClean="0"/>
              <a:t>Model pracy z uczniem z chorobą przewlekłą.</a:t>
            </a:r>
          </a:p>
          <a:p>
            <a:pPr eaLnBrk="1" hangingPunct="1"/>
            <a:r>
              <a:rPr lang="pl-PL" smtClean="0"/>
              <a:t> W: Materiały szkoleniowe: Podniesienie efektywności kształcenia uczniów ze specjalnymi potrzebami edukacyjnymi. Część II.</a:t>
            </a:r>
          </a:p>
          <a:p>
            <a:pPr eaLnBrk="1" hangingPunct="1"/>
            <a:endParaRPr lang="pl-PL"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7"/>
          <p:cNvSpPr>
            <a:spLocks noGrp="1" noChangeArrowheads="1"/>
          </p:cNvSpPr>
          <p:nvPr>
            <p:ph type="sldNum" sz="quarter" idx="5"/>
          </p:nvPr>
        </p:nvSpPr>
        <p:spPr>
          <a:noFill/>
        </p:spPr>
        <p:txBody>
          <a:bodyPr/>
          <a:lstStyle/>
          <a:p>
            <a:fld id="{AFED09D8-DF89-49A1-9E6E-AA153EB38AA7}" type="slidenum">
              <a:rPr lang="pl-PL" smtClean="0"/>
              <a:pPr/>
              <a:t>93</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E1CBD189-9719-4A07-9019-ADB999707E27}" type="slidenum">
              <a:rPr lang="pl-PL" sz="1200">
                <a:latin typeface="+mn-lt"/>
              </a:rPr>
              <a:pPr algn="r" fontAlgn="auto">
                <a:spcBef>
                  <a:spcPts val="0"/>
                </a:spcBef>
                <a:spcAft>
                  <a:spcPts val="0"/>
                </a:spcAft>
                <a:defRPr/>
              </a:pPr>
              <a:t>93</a:t>
            </a:fld>
            <a:endParaRPr lang="pl-PL" sz="1200">
              <a:latin typeface="+mn-lt"/>
            </a:endParaRPr>
          </a:p>
        </p:txBody>
      </p:sp>
      <p:sp>
        <p:nvSpPr>
          <p:cNvPr id="207876" name="Rectangle 2"/>
          <p:cNvSpPr>
            <a:spLocks noGrp="1" noRot="1" noChangeAspect="1" noChangeArrowheads="1" noTextEdit="1"/>
          </p:cNvSpPr>
          <p:nvPr>
            <p:ph type="sldImg"/>
          </p:nvPr>
        </p:nvSpPr>
        <p:spPr>
          <a:ln/>
        </p:spPr>
      </p:sp>
      <p:sp>
        <p:nvSpPr>
          <p:cNvPr id="207877" name="Rectangle 3"/>
          <p:cNvSpPr>
            <a:spLocks noGrp="1" noChangeArrowheads="1"/>
          </p:cNvSpPr>
          <p:nvPr>
            <p:ph type="body" idx="1"/>
          </p:nvPr>
        </p:nvSpPr>
        <p:spPr>
          <a:noFill/>
          <a:ln/>
        </p:spPr>
        <p:txBody>
          <a:bodyPr/>
          <a:lstStyle/>
          <a:p>
            <a:pPr eaLnBrk="1" hangingPunct="1">
              <a:lnSpc>
                <a:spcPct val="80000"/>
              </a:lnSpc>
            </a:pPr>
            <a:r>
              <a:rPr lang="pl-PL" sz="800" smtClean="0"/>
              <a:t>Gąstoł, A. (2010). </a:t>
            </a:r>
            <a:r>
              <a:rPr lang="pl-PL" sz="800" i="1" smtClean="0"/>
              <a:t>Model pracy z uczniem z chorobą przewlekłą.</a:t>
            </a:r>
          </a:p>
          <a:p>
            <a:pPr eaLnBrk="1" hangingPunct="1">
              <a:lnSpc>
                <a:spcPct val="80000"/>
              </a:lnSpc>
            </a:pPr>
            <a:r>
              <a:rPr lang="pl-PL" sz="800" smtClean="0"/>
              <a:t> W: Materiały szkoleniowe: Podniesienie efektywności kształcenia uczniów ze specjalnymi potrzebami edukacyjnymi. Część II.</a:t>
            </a:r>
          </a:p>
          <a:p>
            <a:pPr eaLnBrk="1" hangingPunct="1">
              <a:lnSpc>
                <a:spcPct val="80000"/>
              </a:lnSpc>
            </a:pPr>
            <a:endParaRPr lang="pl-PL" sz="800" smtClean="0"/>
          </a:p>
          <a:p>
            <a:pPr eaLnBrk="1" hangingPunct="1">
              <a:lnSpc>
                <a:spcPct val="80000"/>
              </a:lnSpc>
            </a:pPr>
            <a:r>
              <a:rPr lang="pl-PL" sz="800" smtClean="0"/>
              <a:t>Uczniowie z chorobami przewlekłymi realizują  </a:t>
            </a:r>
            <a:r>
              <a:rPr lang="pl-PL" sz="800" b="1" i="1" smtClean="0"/>
              <a:t>Podstawę programową kształcenia ogólnego</a:t>
            </a:r>
            <a:r>
              <a:rPr lang="pl-PL" sz="800" smtClean="0"/>
              <a:t>. </a:t>
            </a:r>
          </a:p>
          <a:p>
            <a:pPr eaLnBrk="1" hangingPunct="1">
              <a:lnSpc>
                <a:spcPct val="80000"/>
              </a:lnSpc>
              <a:buFontTx/>
              <a:buChar char="•"/>
            </a:pPr>
            <a:r>
              <a:rPr lang="pl-PL" sz="800" smtClean="0"/>
              <a:t>Należy zwrócić szczególną uwagę na następujące czynniki: </a:t>
            </a:r>
            <a:r>
              <a:rPr lang="pl-PL" sz="800" u="sng" smtClean="0"/>
              <a:t>słaba koncentracja uwagi, dysharmonie rozwoju, nadpobudliwość, męczliwość, bierność, zachowania agresywne i buntownicze, niska lub zbyt wysoka (i przez to nieadekwatna) samoocena, trudności w relacjach społecznych, zaburzenia komunikacyjne, obniżenie nastroju czy występowanie lęków o własne zdrowie i przyszłość.</a:t>
            </a:r>
          </a:p>
          <a:p>
            <a:pPr eaLnBrk="1" hangingPunct="1">
              <a:lnSpc>
                <a:spcPct val="80000"/>
              </a:lnSpc>
              <a:buFontTx/>
              <a:buChar char="•"/>
            </a:pPr>
            <a:r>
              <a:rPr lang="pl-PL" sz="800" smtClean="0"/>
              <a:t>Dzieci, u których nie rozwinęła się mowa mogą mieć duże problemy w opanowaniu umiejętności czytania i pisania. </a:t>
            </a:r>
            <a:endParaRPr lang="pl-PL" sz="500" smtClean="0"/>
          </a:p>
          <a:p>
            <a:pPr eaLnBrk="1" hangingPunct="1">
              <a:lnSpc>
                <a:spcPct val="80000"/>
              </a:lnSpc>
            </a:pPr>
            <a:r>
              <a:rPr lang="pl-PL" sz="500" b="1" smtClean="0"/>
              <a:t>Ocenianie</a:t>
            </a:r>
          </a:p>
          <a:p>
            <a:pPr eaLnBrk="1" hangingPunct="1">
              <a:lnSpc>
                <a:spcPct val="80000"/>
              </a:lnSpc>
              <a:buFontTx/>
              <a:buChar char="•"/>
            </a:pPr>
            <a:r>
              <a:rPr lang="pl-PL" sz="800" smtClean="0"/>
              <a:t>Należy tak dostosowywać formy oceny, aby pełniła ona funkcje: motywacyjną, wspierającą oraz informacyjną. </a:t>
            </a:r>
          </a:p>
          <a:p>
            <a:pPr eaLnBrk="1" hangingPunct="1">
              <a:lnSpc>
                <a:spcPct val="80000"/>
              </a:lnSpc>
              <a:buFontTx/>
              <a:buChar char="•"/>
            </a:pPr>
            <a:r>
              <a:rPr lang="pl-PL" sz="800" smtClean="0"/>
              <a:t>Ocenie ucznia z chorobą przewlekłą podlegają:</a:t>
            </a:r>
          </a:p>
          <a:p>
            <a:pPr eaLnBrk="1" hangingPunct="1">
              <a:lnSpc>
                <a:spcPct val="80000"/>
              </a:lnSpc>
            </a:pPr>
            <a:r>
              <a:rPr lang="pl-PL" sz="800" smtClean="0"/>
              <a:t>Sprawdziany pisemne lub ustne opracowywane są w zależności od możliwości ruchowych ucznia.</a:t>
            </a:r>
          </a:p>
          <a:p>
            <a:pPr eaLnBrk="1" hangingPunct="1">
              <a:lnSpc>
                <a:spcPct val="80000"/>
              </a:lnSpc>
            </a:pPr>
            <a:r>
              <a:rPr lang="pl-PL" sz="500" b="1" smtClean="0"/>
              <a:t>Dostosowanie otoczenia, rodzaj pomocy</a:t>
            </a:r>
            <a:endParaRPr lang="pl-PL" sz="500" smtClean="0"/>
          </a:p>
          <a:p>
            <a:pPr eaLnBrk="1" hangingPunct="1">
              <a:lnSpc>
                <a:spcPct val="80000"/>
              </a:lnSpc>
            </a:pPr>
            <a:r>
              <a:rPr lang="pl-PL" sz="500" smtClean="0"/>
              <a:t>Biorąc pod uwagę sytuację, w której dziecko z chorobą przewlekłą przez pewien czas uczyło się w szkole przyszpitalnej, a obecnie wraca do szkoły, przed nauczycielem staje zadanie zapewnienia mu płynnego przejścia z jednego środowiska do drugiego. </a:t>
            </a:r>
          </a:p>
          <a:p>
            <a:pPr eaLnBrk="1" hangingPunct="1">
              <a:lnSpc>
                <a:spcPct val="80000"/>
              </a:lnSpc>
            </a:pPr>
            <a:endParaRPr lang="pl-PL" sz="500" smtClean="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7"/>
          <p:cNvSpPr>
            <a:spLocks noGrp="1" noChangeArrowheads="1"/>
          </p:cNvSpPr>
          <p:nvPr>
            <p:ph type="sldNum" sz="quarter" idx="5"/>
          </p:nvPr>
        </p:nvSpPr>
        <p:spPr>
          <a:noFill/>
        </p:spPr>
        <p:txBody>
          <a:bodyPr/>
          <a:lstStyle/>
          <a:p>
            <a:fld id="{AF4AAFBA-4FAA-4EE0-8BA8-E74E0070BA8C}" type="slidenum">
              <a:rPr lang="pl-PL" smtClean="0"/>
              <a:pPr/>
              <a:t>94</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E6D3A76B-C7C6-404A-A0FE-1DB3CF0B8B49}" type="slidenum">
              <a:rPr lang="pl-PL" sz="1200">
                <a:latin typeface="+mn-lt"/>
              </a:rPr>
              <a:pPr algn="r" fontAlgn="auto">
                <a:spcBef>
                  <a:spcPts val="0"/>
                </a:spcBef>
                <a:spcAft>
                  <a:spcPts val="0"/>
                </a:spcAft>
                <a:defRPr/>
              </a:pPr>
              <a:t>94</a:t>
            </a:fld>
            <a:endParaRPr lang="pl-PL" sz="1200">
              <a:latin typeface="+mn-lt"/>
            </a:endParaRPr>
          </a:p>
        </p:txBody>
      </p:sp>
      <p:sp>
        <p:nvSpPr>
          <p:cNvPr id="208900" name="Rectangle 2"/>
          <p:cNvSpPr>
            <a:spLocks noGrp="1" noRot="1" noChangeAspect="1" noChangeArrowheads="1" noTextEdit="1"/>
          </p:cNvSpPr>
          <p:nvPr>
            <p:ph type="sldImg"/>
          </p:nvPr>
        </p:nvSpPr>
        <p:spPr>
          <a:ln/>
        </p:spPr>
      </p:sp>
      <p:sp>
        <p:nvSpPr>
          <p:cNvPr id="208901" name="Rectangle 3"/>
          <p:cNvSpPr>
            <a:spLocks noGrp="1" noChangeArrowheads="1"/>
          </p:cNvSpPr>
          <p:nvPr>
            <p:ph type="body" idx="1"/>
          </p:nvPr>
        </p:nvSpPr>
        <p:spPr>
          <a:noFill/>
          <a:ln/>
        </p:spPr>
        <p:txBody>
          <a:bodyPr/>
          <a:lstStyle/>
          <a:p>
            <a:pPr eaLnBrk="1" hangingPunct="1"/>
            <a:r>
              <a:rPr lang="pl-PL" smtClean="0"/>
              <a:t>Jabłonowska, M., Łukasiewicz-Wieleba J. (2010). </a:t>
            </a:r>
            <a:r>
              <a:rPr lang="pl-PL" i="1" smtClean="0"/>
              <a:t>Model pracy z uczniem wybitnie uzdolnionym.</a:t>
            </a:r>
          </a:p>
          <a:p>
            <a:pPr eaLnBrk="1" hangingPunct="1"/>
            <a:r>
              <a:rPr lang="pl-PL" i="1" smtClean="0"/>
              <a:t> </a:t>
            </a:r>
            <a:r>
              <a:rPr lang="pl-PL" smtClean="0"/>
              <a:t>W: Materiały szkoleniowe: Podniesienie efektywności kształcenia uczniów ze specjalnymi potrzebami edukacyjnymi. Część II.</a:t>
            </a:r>
          </a:p>
          <a:p>
            <a:pPr eaLnBrk="1" hangingPunct="1"/>
            <a:endParaRPr lang="pl-PL"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a:spLocks noGrp="1" noChangeArrowheads="1"/>
          </p:cNvSpPr>
          <p:nvPr>
            <p:ph type="sldNum" sz="quarter" idx="5"/>
          </p:nvPr>
        </p:nvSpPr>
        <p:spPr>
          <a:noFill/>
        </p:spPr>
        <p:txBody>
          <a:bodyPr/>
          <a:lstStyle/>
          <a:p>
            <a:fld id="{CC7FE241-FFC1-4DE0-B6DB-4262B8A80F2E}" type="slidenum">
              <a:rPr lang="pl-PL" smtClean="0"/>
              <a:pPr/>
              <a:t>95</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E515255C-1FCE-49B3-BF34-16E70BCE9EE2}" type="slidenum">
              <a:rPr lang="pl-PL" sz="1200">
                <a:latin typeface="+mn-lt"/>
              </a:rPr>
              <a:pPr algn="r" fontAlgn="auto">
                <a:spcBef>
                  <a:spcPts val="0"/>
                </a:spcBef>
                <a:spcAft>
                  <a:spcPts val="0"/>
                </a:spcAft>
                <a:defRPr/>
              </a:pPr>
              <a:t>95</a:t>
            </a:fld>
            <a:endParaRPr lang="pl-PL" sz="1200">
              <a:latin typeface="+mn-lt"/>
            </a:endParaRPr>
          </a:p>
        </p:txBody>
      </p:sp>
      <p:sp>
        <p:nvSpPr>
          <p:cNvPr id="209924" name="Rectangle 2"/>
          <p:cNvSpPr>
            <a:spLocks noGrp="1" noRot="1" noChangeAspect="1" noChangeArrowheads="1" noTextEdit="1"/>
          </p:cNvSpPr>
          <p:nvPr>
            <p:ph type="sldImg"/>
          </p:nvPr>
        </p:nvSpPr>
        <p:spPr>
          <a:ln/>
        </p:spPr>
      </p:sp>
      <p:sp>
        <p:nvSpPr>
          <p:cNvPr id="209925" name="Rectangle 3"/>
          <p:cNvSpPr>
            <a:spLocks noGrp="1" noChangeArrowheads="1"/>
          </p:cNvSpPr>
          <p:nvPr>
            <p:ph type="body" idx="1"/>
          </p:nvPr>
        </p:nvSpPr>
        <p:spPr>
          <a:noFill/>
          <a:ln/>
        </p:spPr>
        <p:txBody>
          <a:bodyPr/>
          <a:lstStyle/>
          <a:p>
            <a:pPr eaLnBrk="1" hangingPunct="1"/>
            <a:r>
              <a:rPr lang="pl-PL" sz="1000" smtClean="0"/>
              <a:t>Jabłonowska, M., Łukasiewicz-Wieleba J. (2010). </a:t>
            </a:r>
            <a:r>
              <a:rPr lang="pl-PL" sz="1000" i="1" smtClean="0"/>
              <a:t>Model pracy z uczniem wybitnie uzdolnionym. </a:t>
            </a:r>
            <a:r>
              <a:rPr lang="pl-PL" sz="1000" smtClean="0"/>
              <a:t>W: Materiały szkoleniowe: Podniesienie efektywności kształcenia uczniów ze specjalnymi potrzebami edukacyjnymi. Część II.</a:t>
            </a:r>
          </a:p>
          <a:p>
            <a:pPr eaLnBrk="1" hangingPunct="1"/>
            <a:endParaRPr lang="pl-PL" sz="1000" b="1" smtClean="0"/>
          </a:p>
          <a:p>
            <a:pPr eaLnBrk="1" hangingPunct="1"/>
            <a:r>
              <a:rPr lang="pl-PL" sz="1000" b="1" smtClean="0"/>
              <a:t>Korzystne czynniki dla rozwoju dziecka – grupa A – są np..:</a:t>
            </a:r>
          </a:p>
          <a:p>
            <a:pPr eaLnBrk="1" hangingPunct="1">
              <a:buFontTx/>
              <a:buChar char="•"/>
            </a:pPr>
            <a:r>
              <a:rPr lang="pl-PL" sz="1000" smtClean="0"/>
              <a:t>możliwości poznawcze, ciekawość, łatwość gromadzenia i przetwarzania informacji (operacje pamięciowe), twórcze podejście do zadań, aktywność, różnorodność zainteresowań, motywacja do uczenia się, łatwość wykonywania zadań.</a:t>
            </a:r>
          </a:p>
          <a:p>
            <a:pPr eaLnBrk="1" hangingPunct="1"/>
            <a:r>
              <a:rPr lang="pl-PL" sz="1000" b="1" smtClean="0"/>
              <a:t>Niekorzystne czynniki dla rozwoju dziecka – grupa B – to są np..: </a:t>
            </a:r>
          </a:p>
          <a:p>
            <a:pPr lvl="1" eaLnBrk="1" hangingPunct="1">
              <a:buFontTx/>
              <a:buChar char="•"/>
            </a:pPr>
            <a:r>
              <a:rPr lang="pl-PL" sz="1000" smtClean="0"/>
              <a:t>nieadekwatna samoocena, trudności we współpracy z grupą rówieśniczą, nie zawsze korzystna sytuacja rodzinna – nieadekwatne oczekiwania wobec dziecka, nadmierne obciążanie dziecka dodatkowymi zajęciami, trudności w radzeniu sobie w sytuacjach wymagających rywalizacji, niechęć do uczenia się treści uznawanych za „nudne”, trudności w zrozumieniu ograniczonych możliwości kolegów o niższych umiejętnościach, perfekcjonizm i stałe niezadowolenie z uzyskiwanych wyników, uzależnienie od motywacji zewnętrznej (np. pochwał, wysokich ocen, wysokich not w konkursach, akceptacji grupy rówieśniczej, itp.).</a:t>
            </a: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7"/>
          <p:cNvSpPr>
            <a:spLocks noGrp="1" noChangeArrowheads="1"/>
          </p:cNvSpPr>
          <p:nvPr>
            <p:ph type="sldNum" sz="quarter" idx="5"/>
          </p:nvPr>
        </p:nvSpPr>
        <p:spPr>
          <a:noFill/>
        </p:spPr>
        <p:txBody>
          <a:bodyPr/>
          <a:lstStyle/>
          <a:p>
            <a:fld id="{433F7C2E-3CD0-4965-B8E2-3CB884735E48}" type="slidenum">
              <a:rPr lang="pl-PL" smtClean="0"/>
              <a:pPr/>
              <a:t>96</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E68D37D9-3246-42FE-8FB4-01C7BBE2B1D2}" type="slidenum">
              <a:rPr lang="pl-PL" sz="1200">
                <a:latin typeface="+mn-lt"/>
              </a:rPr>
              <a:pPr algn="r" fontAlgn="auto">
                <a:spcBef>
                  <a:spcPts val="0"/>
                </a:spcBef>
                <a:spcAft>
                  <a:spcPts val="0"/>
                </a:spcAft>
                <a:defRPr/>
              </a:pPr>
              <a:t>96</a:t>
            </a:fld>
            <a:endParaRPr lang="pl-PL" sz="1200">
              <a:latin typeface="+mn-lt"/>
            </a:endParaRPr>
          </a:p>
        </p:txBody>
      </p:sp>
      <p:sp>
        <p:nvSpPr>
          <p:cNvPr id="210948" name="Rectangle 2"/>
          <p:cNvSpPr>
            <a:spLocks noGrp="1" noRot="1" noChangeAspect="1" noChangeArrowheads="1" noTextEdit="1"/>
          </p:cNvSpPr>
          <p:nvPr>
            <p:ph type="sldImg"/>
          </p:nvPr>
        </p:nvSpPr>
        <p:spPr>
          <a:ln/>
        </p:spPr>
      </p:sp>
      <p:sp>
        <p:nvSpPr>
          <p:cNvPr id="210949" name="Rectangle 3"/>
          <p:cNvSpPr>
            <a:spLocks noGrp="1" noChangeArrowheads="1"/>
          </p:cNvSpPr>
          <p:nvPr>
            <p:ph type="body" idx="1"/>
          </p:nvPr>
        </p:nvSpPr>
        <p:spPr>
          <a:noFill/>
          <a:ln/>
        </p:spPr>
        <p:txBody>
          <a:bodyPr/>
          <a:lstStyle/>
          <a:p>
            <a:pPr eaLnBrk="1" hangingPunct="1">
              <a:lnSpc>
                <a:spcPct val="80000"/>
              </a:lnSpc>
            </a:pPr>
            <a:r>
              <a:rPr lang="pl-PL" sz="800" smtClean="0"/>
              <a:t>Jabłonowska, M., Łukasiewicz-Wieleba J. (2010). </a:t>
            </a:r>
            <a:r>
              <a:rPr lang="pl-PL" sz="800" i="1" smtClean="0"/>
              <a:t>Model pracy z uczniem wybitnie uzdolnionym. </a:t>
            </a:r>
            <a:r>
              <a:rPr lang="pl-PL" sz="800" smtClean="0"/>
              <a:t>W: Materiały szkoleniowe: Podniesienie efektywności kształcenia uczniów ze specjalnymi potrzebami edukacyjnymi. Część II.</a:t>
            </a:r>
          </a:p>
          <a:p>
            <a:pPr eaLnBrk="1" hangingPunct="1">
              <a:lnSpc>
                <a:spcPct val="80000"/>
              </a:lnSpc>
            </a:pPr>
            <a:endParaRPr lang="pl-PL" sz="800" b="1" smtClean="0"/>
          </a:p>
          <a:p>
            <a:pPr eaLnBrk="1" hangingPunct="1">
              <a:lnSpc>
                <a:spcPct val="80000"/>
              </a:lnSpc>
            </a:pPr>
            <a:r>
              <a:rPr lang="pl-PL" sz="800" b="1" smtClean="0"/>
              <a:t>Założenia planu</a:t>
            </a:r>
          </a:p>
          <a:p>
            <a:pPr eaLnBrk="1" hangingPunct="1">
              <a:lnSpc>
                <a:spcPct val="80000"/>
              </a:lnSpc>
              <a:buFontTx/>
              <a:buChar char="•"/>
            </a:pPr>
            <a:r>
              <a:rPr lang="pl-PL" sz="800" smtClean="0"/>
              <a:t>Cele ogólne, które mają być osiągnięte w pracy z uczniem wybitnie uzdolnionym wynikają bezpośrednio z podstawy programowej. </a:t>
            </a:r>
          </a:p>
          <a:p>
            <a:pPr eaLnBrk="1" hangingPunct="1">
              <a:lnSpc>
                <a:spcPct val="80000"/>
              </a:lnSpc>
              <a:buFontTx/>
              <a:buChar char="•"/>
            </a:pPr>
            <a:r>
              <a:rPr lang="pl-PL" sz="800" smtClean="0"/>
              <a:t>Szczególną uwagę należy zwrócić na cele wychowawcze, takie jak: umiejętność komunikowania się w grupie rówieśniczej, współpracy, kompetencje społeczne i emocjonalne pozwalające na nawiązywanie współpracy i efektywną rywalizację, świadomość własnego procesu uczenia się i wzięcie odpowiedzialności za jego przebieg, świadomość wyboru konkretnej drogi życiowej i bezpośrednich skutków tej decyzji. </a:t>
            </a:r>
          </a:p>
          <a:p>
            <a:pPr eaLnBrk="1" hangingPunct="1">
              <a:lnSpc>
                <a:spcPct val="80000"/>
              </a:lnSpc>
            </a:pPr>
            <a:r>
              <a:rPr lang="pl-PL" sz="800" b="1" smtClean="0"/>
              <a:t>Treści nauczania </a:t>
            </a:r>
          </a:p>
          <a:p>
            <a:pPr eaLnBrk="1" hangingPunct="1">
              <a:lnSpc>
                <a:spcPct val="80000"/>
              </a:lnSpc>
              <a:buFontTx/>
              <a:buChar char="•"/>
            </a:pPr>
            <a:r>
              <a:rPr lang="pl-PL" sz="800" smtClean="0"/>
              <a:t>Treści nauczania mogą i powinny być rozszerzone o zagadnienia znajdujące się w kręgu zainteresowania ucznia. </a:t>
            </a:r>
          </a:p>
          <a:p>
            <a:pPr eaLnBrk="1" hangingPunct="1">
              <a:lnSpc>
                <a:spcPct val="80000"/>
              </a:lnSpc>
            </a:pPr>
            <a:r>
              <a:rPr lang="pl-PL" sz="800" b="1" smtClean="0"/>
              <a:t>Przewidywane osiągnięcia</a:t>
            </a:r>
          </a:p>
          <a:p>
            <a:pPr eaLnBrk="1" hangingPunct="1">
              <a:lnSpc>
                <a:spcPct val="80000"/>
              </a:lnSpc>
              <a:buFontTx/>
              <a:buChar char="•"/>
            </a:pPr>
            <a:r>
              <a:rPr lang="pl-PL" sz="800" smtClean="0"/>
              <a:t>Nauczyciel wraz z uczniem i jego opiekunami powinni ustalić oczekiwania i zaplanować osiągnięcia, które będą uzyskane przy właściwej realizacji planu. Należy je formułować w sposób możliwy do realizacji i weryfikacji. Warto formułować je etapowo, stopniując poziom trudności.</a:t>
            </a:r>
          </a:p>
          <a:p>
            <a:pPr eaLnBrk="1" hangingPunct="1">
              <a:lnSpc>
                <a:spcPct val="80000"/>
              </a:lnSpc>
            </a:pPr>
            <a:r>
              <a:rPr lang="pl-PL" sz="800" b="1" smtClean="0"/>
              <a:t>Procedury osiągania celów edukacyjnych i terapeutycznych – metody, formy, środki dydaktyczne</a:t>
            </a:r>
          </a:p>
          <a:p>
            <a:pPr eaLnBrk="1" hangingPunct="1">
              <a:lnSpc>
                <a:spcPct val="80000"/>
              </a:lnSpc>
              <a:buFontTx/>
              <a:buChar char="•"/>
            </a:pPr>
            <a:r>
              <a:rPr lang="pl-PL" sz="800" smtClean="0"/>
              <a:t>W pracy z uczniem zdolnym należy stosować zróżnicowane metody dydaktyczne, unikać metod podających, wdrażać do samokształcenia. Szczególnie przydatna wydaje się metoda projektu, gdyż kształtuje świadomość poszczególnych etapów procesu uczenia się: pozwala planować, realizować, prezentować i oceniać uzyskane efekty, daje duże pole do twórczego rozwiązywania zadań. </a:t>
            </a:r>
          </a:p>
          <a:p>
            <a:pPr eaLnBrk="1" hangingPunct="1">
              <a:lnSpc>
                <a:spcPct val="80000"/>
              </a:lnSpc>
              <a:buFontTx/>
              <a:buChar char="•"/>
            </a:pPr>
            <a:r>
              <a:rPr lang="pl-PL" sz="800" smtClean="0"/>
              <a:t>Należy umożliwiać uczniom zdolnym nie tylko uczestnictwo w zajęciach w systemie klasowo-lekcyjnym, ale również w zajęciach pozalekcyjnych i pozaszkolnych, warsztatach i treningach, turniejach i konkursach, a także w zajęciach realizowanych przez wyższe uczelnie, jeśli poruszana tematyka znajduje się w kręgu zainteresowania ucznia.</a:t>
            </a:r>
          </a:p>
          <a:p>
            <a:pPr eaLnBrk="1" hangingPunct="1">
              <a:lnSpc>
                <a:spcPct val="80000"/>
              </a:lnSpc>
              <a:buFontTx/>
              <a:buChar char="•"/>
            </a:pPr>
            <a:r>
              <a:rPr lang="pl-PL" sz="800" smtClean="0"/>
              <a:t>Prowadząc zajęcia należy uczniom zdolnym zapewnić dostęp do wielu różnorodnych środków dydaktycznych umożliwiających poznanie wielozmysłowe. Najbardziej korzystne jest umożliwienie kontaktu z naturalnymi obiektami, uczenie się przez doświadczanie. Dużą pomocą w odniesieniu do pracy ze starszymi uczniami zdolnymi jest sieć Internet, gdzie mogą oni znaleźć różnorodne informacje, symulacje zjawisk fizycznych i doświadczeń chemicznych, a także wymieniać swoje uwagi i doświadczenia na forach dyskusyjnych. Nawiązanie kontaktu z osobami o podobnych zainteresowaniach i uzdolnieniach sprzyja budowaniu motywacji wewnętrznej i kształtuje poczucie wspólnoty z innymi ludźmi. Internet może być również środkiem promocji uczniów zdolnych i ich dokonań.</a:t>
            </a:r>
          </a:p>
          <a:p>
            <a:pPr eaLnBrk="1" hangingPunct="1">
              <a:lnSpc>
                <a:spcPct val="80000"/>
              </a:lnSpc>
            </a:pPr>
            <a:r>
              <a:rPr lang="pl-PL" sz="800" b="1" smtClean="0"/>
              <a:t>Rodzaje specjalistycznego wsparcia – kto pomaga, jeżeli zachodzi konieczność</a:t>
            </a:r>
          </a:p>
          <a:p>
            <a:pPr eaLnBrk="1" hangingPunct="1">
              <a:lnSpc>
                <a:spcPct val="80000"/>
              </a:lnSpc>
              <a:buFontTx/>
              <a:buChar char="•"/>
            </a:pPr>
            <a:r>
              <a:rPr lang="pl-PL" sz="800" smtClean="0"/>
              <a:t>W przypadku uczniów zdolnych może okazać się koniecznym w sytuacjach stresogennych pomoc psychologa lub pedagoga, który pomoże uczniowi zracjonalizować stres i złagodzi jego skutki. Będzie również pracował z rodzicami w celu wypracowania skutecznych sposobów wychowania i uniknięcia błędów wychowawczych między innymi związanych z nieadekwatnymi oczekiwaniami wobec dziecka.</a:t>
            </a:r>
          </a:p>
          <a:p>
            <a:pPr eaLnBrk="1" hangingPunct="1">
              <a:lnSpc>
                <a:spcPct val="80000"/>
              </a:lnSpc>
              <a:buFontTx/>
              <a:buChar char="•"/>
            </a:pPr>
            <a:r>
              <a:rPr lang="pl-PL" sz="800" smtClean="0"/>
              <a:t>Należy również kształtować w środowisku nauczycieli pozytywny stosunek do uczestnictwa ucznia w konkursach. </a:t>
            </a:r>
          </a:p>
          <a:p>
            <a:pPr eaLnBrk="1" hangingPunct="1">
              <a:lnSpc>
                <a:spcPct val="80000"/>
              </a:lnSpc>
              <a:buFontTx/>
              <a:buChar char="•"/>
            </a:pPr>
            <a:r>
              <a:rPr lang="pl-PL" sz="800" smtClean="0"/>
              <a:t>Może się zdarzyć również taka sytuacja, w której uczeń zdolny jest jednocześnie uczniem niepełnosprawnym, wówczas konieczna będzie pomoc odpowiedniego specjalisty z dziedziny dotyczącej dysfunkcji.</a:t>
            </a:r>
          </a:p>
          <a:p>
            <a:pPr eaLnBrk="1" hangingPunct="1">
              <a:lnSpc>
                <a:spcPct val="80000"/>
              </a:lnSpc>
            </a:pPr>
            <a:r>
              <a:rPr lang="pl-PL" sz="800" b="1" smtClean="0"/>
              <a:t>Ocena osiągnięć ucznia – diagnoza edukacyjna</a:t>
            </a:r>
          </a:p>
          <a:p>
            <a:pPr eaLnBrk="1" hangingPunct="1">
              <a:lnSpc>
                <a:spcPct val="80000"/>
              </a:lnSpc>
              <a:buFontTx/>
              <a:buChar char="•"/>
            </a:pPr>
            <a:r>
              <a:rPr lang="pl-PL" sz="800" smtClean="0"/>
              <a:t>Ocena osiągnięć ucznia powinna być dokonana dwuetapowo - w odniesieniu do podstawy programowej oraz w odniesieniu do założonych w PWD celów. Powinna być okazją do refleksji na temat rezultatów i sposobów ich osiągania, a także możliwości działań zwiększających efektywność. Należy dać uczniowi możliwość samooceny i zachęcać do wypracowywania wskazówek do skuteczniejszego uzyskiwania założonych celów (refleksji, co było pomocne? co utrudniało?).</a:t>
            </a:r>
          </a:p>
          <a:p>
            <a:pPr eaLnBrk="1" hangingPunct="1">
              <a:lnSpc>
                <a:spcPct val="80000"/>
              </a:lnSpc>
            </a:pPr>
            <a:endParaRPr lang="pl-PL" sz="800"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7"/>
          <p:cNvSpPr>
            <a:spLocks noGrp="1" noChangeArrowheads="1"/>
          </p:cNvSpPr>
          <p:nvPr>
            <p:ph type="sldNum" sz="quarter" idx="5"/>
          </p:nvPr>
        </p:nvSpPr>
        <p:spPr>
          <a:noFill/>
        </p:spPr>
        <p:txBody>
          <a:bodyPr/>
          <a:lstStyle/>
          <a:p>
            <a:fld id="{20302DE2-05A3-406F-9599-99908143D4EC}" type="slidenum">
              <a:rPr lang="pl-PL" smtClean="0"/>
              <a:pPr/>
              <a:t>97</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07F14898-3A9E-406C-A21B-B187AB30E16C}" type="slidenum">
              <a:rPr lang="pl-PL" sz="1200">
                <a:latin typeface="+mn-lt"/>
              </a:rPr>
              <a:pPr algn="r" fontAlgn="auto">
                <a:spcBef>
                  <a:spcPts val="0"/>
                </a:spcBef>
                <a:spcAft>
                  <a:spcPts val="0"/>
                </a:spcAft>
                <a:defRPr/>
              </a:pPr>
              <a:t>97</a:t>
            </a:fld>
            <a:endParaRPr lang="pl-PL" sz="1200">
              <a:latin typeface="+mn-lt"/>
            </a:endParaRPr>
          </a:p>
        </p:txBody>
      </p:sp>
      <p:sp>
        <p:nvSpPr>
          <p:cNvPr id="211972" name="Rectangle 2"/>
          <p:cNvSpPr>
            <a:spLocks noGrp="1" noRot="1" noChangeAspect="1" noChangeArrowheads="1" noTextEdit="1"/>
          </p:cNvSpPr>
          <p:nvPr>
            <p:ph type="sldImg"/>
          </p:nvPr>
        </p:nvSpPr>
        <p:spPr>
          <a:ln/>
        </p:spPr>
      </p:sp>
      <p:sp>
        <p:nvSpPr>
          <p:cNvPr id="211973" name="Rectangle 3"/>
          <p:cNvSpPr>
            <a:spLocks noGrp="1" noChangeArrowheads="1"/>
          </p:cNvSpPr>
          <p:nvPr>
            <p:ph type="body" idx="1"/>
          </p:nvPr>
        </p:nvSpPr>
        <p:spPr>
          <a:noFill/>
          <a:ln/>
        </p:spPr>
        <p:txBody>
          <a:bodyPr/>
          <a:lstStyle/>
          <a:p>
            <a:pPr eaLnBrk="1" hangingPunct="1">
              <a:lnSpc>
                <a:spcPct val="80000"/>
              </a:lnSpc>
            </a:pPr>
            <a:r>
              <a:rPr lang="pl-PL" sz="800" smtClean="0"/>
              <a:t>Jabłonowska, M., Łukasiewicz-Wieleba J. (2010). </a:t>
            </a:r>
            <a:r>
              <a:rPr lang="pl-PL" sz="800" i="1" smtClean="0"/>
              <a:t>Model pracy z uczniem wybitnie uzdolnionym.</a:t>
            </a:r>
          </a:p>
          <a:p>
            <a:pPr eaLnBrk="1" hangingPunct="1">
              <a:lnSpc>
                <a:spcPct val="80000"/>
              </a:lnSpc>
            </a:pPr>
            <a:r>
              <a:rPr lang="pl-PL" sz="800" i="1" smtClean="0"/>
              <a:t> </a:t>
            </a:r>
            <a:r>
              <a:rPr lang="pl-PL" sz="800" smtClean="0"/>
              <a:t>W: Materiały szkoleniowe: Podniesienie efektywności kształcenia uczniów ze specjalnymi potrzebami edukacyjnymi. Część II.</a:t>
            </a:r>
          </a:p>
          <a:p>
            <a:pPr eaLnBrk="1" hangingPunct="1">
              <a:lnSpc>
                <a:spcPct val="80000"/>
              </a:lnSpc>
              <a:buFont typeface="Wingdings" pitchFamily="2" charset="2"/>
              <a:buNone/>
            </a:pPr>
            <a:endParaRPr lang="pl-PL" sz="800" b="1" smtClean="0"/>
          </a:p>
          <a:p>
            <a:pPr eaLnBrk="1" hangingPunct="1">
              <a:lnSpc>
                <a:spcPct val="80000"/>
              </a:lnSpc>
            </a:pPr>
            <a:endParaRPr lang="pl-PL" sz="800"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7"/>
          <p:cNvSpPr>
            <a:spLocks noGrp="1" noChangeArrowheads="1"/>
          </p:cNvSpPr>
          <p:nvPr>
            <p:ph type="sldNum" sz="quarter" idx="5"/>
          </p:nvPr>
        </p:nvSpPr>
        <p:spPr>
          <a:noFill/>
        </p:spPr>
        <p:txBody>
          <a:bodyPr/>
          <a:lstStyle/>
          <a:p>
            <a:fld id="{B1EBB06D-DE58-43BD-8138-24902F18F280}" type="slidenum">
              <a:rPr lang="pl-PL" smtClean="0"/>
              <a:pPr/>
              <a:t>98</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14089D8E-8888-4ADF-A640-0028C129D604}" type="slidenum">
              <a:rPr lang="pl-PL" sz="1200">
                <a:latin typeface="+mn-lt"/>
              </a:rPr>
              <a:pPr algn="r" fontAlgn="auto">
                <a:spcBef>
                  <a:spcPts val="0"/>
                </a:spcBef>
                <a:spcAft>
                  <a:spcPts val="0"/>
                </a:spcAft>
                <a:defRPr/>
              </a:pPr>
              <a:t>98</a:t>
            </a:fld>
            <a:endParaRPr lang="pl-PL" sz="1200">
              <a:latin typeface="+mn-lt"/>
            </a:endParaRPr>
          </a:p>
        </p:txBody>
      </p:sp>
      <p:sp>
        <p:nvSpPr>
          <p:cNvPr id="212996"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p:txBody>
          <a:bodyPr>
            <a:normAutofit/>
          </a:bodyPr>
          <a:lstStyle/>
          <a:p>
            <a:pPr eaLnBrk="1" hangingPunct="1">
              <a:lnSpc>
                <a:spcPct val="80000"/>
              </a:lnSpc>
              <a:defRPr/>
            </a:pPr>
            <a:r>
              <a:rPr lang="pl-PL" sz="800" smtClean="0"/>
              <a:t>Jabłonowska, M., Łukasiewicz-Wieleba J. (2010). </a:t>
            </a:r>
            <a:r>
              <a:rPr lang="pl-PL" sz="800" i="1" smtClean="0"/>
              <a:t>Model pracy z uczniem wybitnie uzdolnionym.</a:t>
            </a:r>
          </a:p>
          <a:p>
            <a:pPr eaLnBrk="1" hangingPunct="1">
              <a:lnSpc>
                <a:spcPct val="80000"/>
              </a:lnSpc>
              <a:defRPr/>
            </a:pPr>
            <a:r>
              <a:rPr lang="pl-PL" sz="800" smtClean="0"/>
              <a:t>W: Materiały szkoleniowe: Podniesienie efektywności kształcenia uczniów ze specjalnymi potrzebami edukacyjnymi. Część II.</a:t>
            </a:r>
          </a:p>
          <a:p>
            <a:pPr eaLnBrk="1" hangingPunct="1">
              <a:lnSpc>
                <a:spcPct val="80000"/>
              </a:lnSpc>
              <a:defRPr/>
            </a:pPr>
            <a:endParaRPr lang="pl-PL" sz="800" b="1" smtClean="0"/>
          </a:p>
          <a:p>
            <a:pPr eaLnBrk="1" hangingPunct="1">
              <a:lnSpc>
                <a:spcPct val="80000"/>
              </a:lnSpc>
              <a:defRPr/>
            </a:pPr>
            <a:r>
              <a:rPr lang="pl-PL" sz="800" b="1" smtClean="0"/>
              <a:t>Zasady pracy:</a:t>
            </a:r>
          </a:p>
          <a:p>
            <a:pPr eaLnBrk="1" hangingPunct="1">
              <a:lnSpc>
                <a:spcPct val="80000"/>
              </a:lnSpc>
              <a:buFontTx/>
              <a:buChar char="•"/>
              <a:defRPr/>
            </a:pPr>
            <a:r>
              <a:rPr lang="pl-PL" sz="800" smtClean="0"/>
              <a:t>Poznaj ucznia, jego możliwości i ograniczenia, indywidualizuj jego proces edukacyjny.</a:t>
            </a:r>
          </a:p>
          <a:p>
            <a:pPr eaLnBrk="1" hangingPunct="1">
              <a:lnSpc>
                <a:spcPct val="80000"/>
              </a:lnSpc>
              <a:buFontTx/>
              <a:buChar char="•"/>
              <a:defRPr/>
            </a:pPr>
            <a:r>
              <a:rPr lang="pl-PL" sz="800" smtClean="0"/>
              <a:t>Nie zakładaj, iż raz postawiona diagnoza jest niezmienna.</a:t>
            </a:r>
          </a:p>
          <a:p>
            <a:pPr eaLnBrk="1" hangingPunct="1">
              <a:lnSpc>
                <a:spcPct val="80000"/>
              </a:lnSpc>
              <a:buFontTx/>
              <a:buChar char="•"/>
              <a:defRPr/>
            </a:pPr>
            <a:r>
              <a:rPr lang="pl-PL" sz="800" smtClean="0"/>
              <a:t>Staraj się wszechstronnie stymulować wszelkie sfery rozwoju ucznia, nie ograniczaj się do rozwijania zdolności.</a:t>
            </a:r>
          </a:p>
          <a:p>
            <a:pPr eaLnBrk="1" hangingPunct="1">
              <a:lnSpc>
                <a:spcPct val="80000"/>
              </a:lnSpc>
              <a:buFontTx/>
              <a:buChar char="•"/>
              <a:defRPr/>
            </a:pPr>
            <a:r>
              <a:rPr lang="pl-PL" sz="800" smtClean="0"/>
              <a:t>Sięgaj do różnorodnych metod dydaktycznych, wybieraj zwłaszcza metody aktywizujące ucznia.</a:t>
            </a:r>
          </a:p>
          <a:p>
            <a:pPr eaLnBrk="1" hangingPunct="1">
              <a:lnSpc>
                <a:spcPct val="80000"/>
              </a:lnSpc>
              <a:buFontTx/>
              <a:buChar char="•"/>
              <a:defRPr/>
            </a:pPr>
            <a:r>
              <a:rPr lang="pl-PL" sz="800" smtClean="0"/>
              <a:t>Wybierając formy pracy, preferuj pracę indywidualną lub grupową.</a:t>
            </a:r>
          </a:p>
          <a:p>
            <a:pPr eaLnBrk="1" hangingPunct="1">
              <a:lnSpc>
                <a:spcPct val="80000"/>
              </a:lnSpc>
              <a:buFontTx/>
              <a:buChar char="•"/>
              <a:defRPr/>
            </a:pPr>
            <a:r>
              <a:rPr lang="pl-PL" sz="800" smtClean="0"/>
              <a:t>Postaraj się zapewnić uczniowi dostęp do bogatych środków dydaktycznych: artystycznych, technicznych i sportowych.</a:t>
            </a:r>
          </a:p>
          <a:p>
            <a:pPr eaLnBrk="1" hangingPunct="1">
              <a:lnSpc>
                <a:spcPct val="80000"/>
              </a:lnSpc>
              <a:buFontTx/>
              <a:buChar char="•"/>
              <a:defRPr/>
            </a:pPr>
            <a:r>
              <a:rPr lang="pl-PL" sz="800" smtClean="0"/>
              <a:t>Buduj wiedzę ucznia poprzez wskazywanie mu dróg jej osiągnięcia, ucz, jak krytycznie korzystać z dostępnych źródeł informacji.</a:t>
            </a:r>
          </a:p>
          <a:p>
            <a:pPr eaLnBrk="1" hangingPunct="1">
              <a:lnSpc>
                <a:spcPct val="80000"/>
              </a:lnSpc>
              <a:buFontTx/>
              <a:buChar char="•"/>
              <a:defRPr/>
            </a:pPr>
            <a:r>
              <a:rPr lang="pl-PL" sz="800" smtClean="0"/>
              <a:t>Angażuj ucznia w pomoc kolegom, zachęcaj go do opracowywania i prowadzenia zajęć według własnych pomysłów.</a:t>
            </a:r>
          </a:p>
          <a:p>
            <a:pPr eaLnBrk="1" hangingPunct="1">
              <a:lnSpc>
                <a:spcPct val="80000"/>
              </a:lnSpc>
              <a:buFontTx/>
              <a:buChar char="•"/>
              <a:defRPr/>
            </a:pPr>
            <a:r>
              <a:rPr lang="pl-PL" sz="800" smtClean="0"/>
              <a:t>Planuj indywidualny program rozwoju razem z uczniem zdolnym, by również on brał odpowiedzialność za swoje działania i osiągnięcia.</a:t>
            </a:r>
          </a:p>
          <a:p>
            <a:pPr eaLnBrk="1" hangingPunct="1">
              <a:lnSpc>
                <a:spcPct val="80000"/>
              </a:lnSpc>
              <a:buFontTx/>
              <a:buChar char="•"/>
              <a:defRPr/>
            </a:pPr>
            <a:r>
              <a:rPr lang="pl-PL" sz="800" smtClean="0"/>
              <a:t>Zachęcaj ucznia do formułowania własnych celów, stosowania samooceny i znajdowania indywidualnych form samodoskonalenia.</a:t>
            </a:r>
          </a:p>
          <a:p>
            <a:pPr eaLnBrk="1" hangingPunct="1">
              <a:lnSpc>
                <a:spcPct val="80000"/>
              </a:lnSpc>
              <a:buFontTx/>
              <a:buChar char="•"/>
              <a:defRPr/>
            </a:pPr>
            <a:r>
              <a:rPr lang="pl-PL" sz="800" smtClean="0"/>
              <a:t>Kształtuj motywację wewnętrzną ucznia, rozbudzaj zainteresowania i zachęcaj do doskonalenia osiągnięć.</a:t>
            </a:r>
          </a:p>
          <a:p>
            <a:pPr eaLnBrk="1" hangingPunct="1">
              <a:lnSpc>
                <a:spcPct val="80000"/>
              </a:lnSpc>
              <a:defRPr/>
            </a:pPr>
            <a:r>
              <a:rPr lang="pl-PL" sz="800" b="1" smtClean="0"/>
              <a:t>Zasady oceniania:</a:t>
            </a:r>
          </a:p>
          <a:p>
            <a:pPr eaLnBrk="1" hangingPunct="1">
              <a:lnSpc>
                <a:spcPct val="80000"/>
              </a:lnSpc>
              <a:buFontTx/>
              <a:buChar char="•"/>
              <a:defRPr/>
            </a:pPr>
            <a:r>
              <a:rPr lang="pl-PL" sz="800" smtClean="0"/>
              <a:t>Należy przypomnieć, iż uczeń zdolny podlega tym samym przepisom, co inni uczniowie, </a:t>
            </a:r>
          </a:p>
          <a:p>
            <a:pPr eaLnBrk="1" hangingPunct="1">
              <a:lnSpc>
                <a:spcPct val="80000"/>
              </a:lnSpc>
              <a:buFontTx/>
              <a:buChar char="•"/>
              <a:defRPr/>
            </a:pPr>
            <a:r>
              <a:rPr lang="pl-PL" sz="800" smtClean="0"/>
              <a:t>Jednak wśród ocen dokonywanych na bieżąco, w trakcie lekcji, powinno dominować ocenianie opisowe, umożliwiające zrozumienie i korektę popełnionych w trakcie pracy i w wyniku końcowym błędów lub niedociągnięć. Warto, by uczeń był aktywnym uczestnikiem kształtowania standardów oceny, by rozumiał ich sens i potrafił w przyszłości dokonać krytycznej samooceny.</a:t>
            </a:r>
          </a:p>
          <a:p>
            <a:pPr eaLnBrk="1" hangingPunct="1">
              <a:lnSpc>
                <a:spcPct val="80000"/>
              </a:lnSpc>
              <a:buFontTx/>
              <a:buChar char="•"/>
              <a:defRPr/>
            </a:pPr>
            <a:r>
              <a:rPr lang="pl-PL" sz="800" smtClean="0"/>
              <a:t>Konieczne jest zaniechanie w stosunku do ucznia zdolnego manipulacji ocenami (nagrodami i karami), gdyż takie działanie zmniejsza motywację wewnętrzną i uniemożliwia znalezienie własnej drogi samodoskonalenia.</a:t>
            </a:r>
          </a:p>
          <a:p>
            <a:pPr eaLnBrk="1" hangingPunct="1">
              <a:lnSpc>
                <a:spcPct val="80000"/>
              </a:lnSpc>
              <a:buFontTx/>
              <a:buChar char="•"/>
              <a:defRPr/>
            </a:pPr>
            <a:r>
              <a:rPr lang="pl-PL" sz="800" smtClean="0"/>
              <a:t>Uczeń zdolny powinien mieć możliwość przeżycia niepowodzeń i porażek, które stanowią część życia każdego człowieka. Jednocześnie w trakcie dyskusji lub rozwiązywania problemów otwartych, dywergencyjnych, konieczne jest niestosowanie negatywnego oceniania wypowiedzi uczniów; wprowadzanie takich metod i technik, w których obowiązuje odroczona ocena.</a:t>
            </a:r>
          </a:p>
          <a:p>
            <a:pPr eaLnBrk="1" hangingPunct="1">
              <a:lnSpc>
                <a:spcPct val="80000"/>
              </a:lnSpc>
              <a:defRPr/>
            </a:pPr>
            <a:r>
              <a:rPr lang="pl-PL" sz="800" smtClean="0"/>
              <a:t> </a:t>
            </a:r>
            <a:r>
              <a:rPr lang="pl-PL" sz="800" b="1" smtClean="0"/>
              <a:t>Cele :</a:t>
            </a:r>
          </a:p>
          <a:p>
            <a:pPr eaLnBrk="1" hangingPunct="1">
              <a:lnSpc>
                <a:spcPct val="80000"/>
              </a:lnSpc>
              <a:buFontTx/>
              <a:buChar char="•"/>
              <a:defRPr/>
            </a:pPr>
            <a:r>
              <a:rPr lang="pl-PL" sz="800" smtClean="0"/>
              <a:t>wszechstronny rozwój ucznia,</a:t>
            </a:r>
          </a:p>
          <a:p>
            <a:pPr eaLnBrk="1" hangingPunct="1">
              <a:lnSpc>
                <a:spcPct val="80000"/>
              </a:lnSpc>
              <a:buFontTx/>
              <a:buChar char="•"/>
              <a:defRPr/>
            </a:pPr>
            <a:r>
              <a:rPr lang="pl-PL" sz="800" smtClean="0"/>
              <a:t>rozwój wyobraźni twórczej i myślenia dywergencyjnego,</a:t>
            </a:r>
          </a:p>
          <a:p>
            <a:pPr eaLnBrk="1" hangingPunct="1">
              <a:lnSpc>
                <a:spcPct val="80000"/>
              </a:lnSpc>
              <a:buFontTx/>
              <a:buChar char="•"/>
              <a:defRPr/>
            </a:pPr>
            <a:r>
              <a:rPr lang="pl-PL" sz="800" smtClean="0"/>
              <a:t>kształtowanie pamięci i wdrażanie do stosowania efektywnych technik uczenia się,</a:t>
            </a:r>
          </a:p>
          <a:p>
            <a:pPr eaLnBrk="1" hangingPunct="1">
              <a:lnSpc>
                <a:spcPct val="80000"/>
              </a:lnSpc>
              <a:buFontTx/>
              <a:buChar char="•"/>
              <a:defRPr/>
            </a:pPr>
            <a:r>
              <a:rPr lang="pl-PL" sz="800" smtClean="0"/>
              <a:t>wdrażanie do procesu samokształceniowego,</a:t>
            </a:r>
          </a:p>
          <a:p>
            <a:pPr eaLnBrk="1" hangingPunct="1">
              <a:lnSpc>
                <a:spcPct val="80000"/>
              </a:lnSpc>
              <a:buFontTx/>
              <a:buChar char="•"/>
              <a:defRPr/>
            </a:pPr>
            <a:r>
              <a:rPr lang="pl-PL" sz="800" smtClean="0"/>
              <a:t>nauka stawiania, realizowania i oceniania własnych celów edukacyjnych,</a:t>
            </a:r>
          </a:p>
          <a:p>
            <a:pPr eaLnBrk="1" hangingPunct="1">
              <a:lnSpc>
                <a:spcPct val="80000"/>
              </a:lnSpc>
              <a:buFontTx/>
              <a:buChar char="•"/>
              <a:defRPr/>
            </a:pPr>
            <a:r>
              <a:rPr lang="pl-PL" sz="800" smtClean="0"/>
              <a:t>wdrażanie do systematyczności i samodzielności,</a:t>
            </a:r>
          </a:p>
          <a:p>
            <a:pPr eaLnBrk="1" hangingPunct="1">
              <a:lnSpc>
                <a:spcPct val="80000"/>
              </a:lnSpc>
              <a:buFontTx/>
              <a:buChar char="•"/>
              <a:defRPr/>
            </a:pPr>
            <a:r>
              <a:rPr lang="pl-PL" sz="800" smtClean="0"/>
              <a:t>nauka obiektywnej samooceny osiągnięć zwiększenie samoświadomości i procesów motywacyjno-poznawczych,</a:t>
            </a:r>
          </a:p>
          <a:p>
            <a:pPr eaLnBrk="1" hangingPunct="1">
              <a:lnSpc>
                <a:spcPct val="80000"/>
              </a:lnSpc>
              <a:buFontTx/>
              <a:buChar char="•"/>
              <a:defRPr/>
            </a:pPr>
            <a:r>
              <a:rPr lang="pl-PL" sz="800" smtClean="0"/>
              <a:t>rozwój społeczno-emocjonalny, w tym w szczególności integracja z grupą rówieśniczą,</a:t>
            </a:r>
          </a:p>
          <a:p>
            <a:pPr eaLnBrk="1" hangingPunct="1">
              <a:lnSpc>
                <a:spcPct val="80000"/>
              </a:lnSpc>
              <a:buFontTx/>
              <a:buChar char="•"/>
              <a:defRPr/>
            </a:pPr>
            <a:r>
              <a:rPr lang="pl-PL" sz="800" smtClean="0"/>
              <a:t>nauczenie radzenia sobie z oceną innych i z niepowodzeniami,</a:t>
            </a:r>
          </a:p>
          <a:p>
            <a:pPr eaLnBrk="1" hangingPunct="1">
              <a:lnSpc>
                <a:spcPct val="80000"/>
              </a:lnSpc>
              <a:buFontTx/>
              <a:buChar char="•"/>
              <a:defRPr/>
            </a:pPr>
            <a:r>
              <a:rPr lang="pl-PL" sz="800" smtClean="0"/>
              <a:t>kształtowanie umiejętności językowych, niezbędnych do dalszego rozwoju uzdolnień.</a:t>
            </a:r>
          </a:p>
          <a:p>
            <a:pPr eaLnBrk="1" hangingPunct="1">
              <a:lnSpc>
                <a:spcPct val="80000"/>
              </a:lnSpc>
              <a:defRPr/>
            </a:pPr>
            <a:r>
              <a:rPr lang="pl-PL" sz="800" b="1" smtClean="0"/>
              <a:t>Metody </a:t>
            </a:r>
          </a:p>
          <a:p>
            <a:pPr eaLnBrk="1" hangingPunct="1">
              <a:lnSpc>
                <a:spcPct val="80000"/>
              </a:lnSpc>
              <a:defRPr/>
            </a:pPr>
            <a:r>
              <a:rPr lang="pl-PL" sz="800" u="sng" smtClean="0"/>
              <a:t>Głównymi metodami, które warto stosować w pracy z uczniem wybitnie zdolnym, są:</a:t>
            </a:r>
          </a:p>
          <a:p>
            <a:pPr eaLnBrk="1" hangingPunct="1">
              <a:lnSpc>
                <a:spcPct val="80000"/>
              </a:lnSpc>
              <a:buFontTx/>
              <a:buChar char="•"/>
              <a:defRPr/>
            </a:pPr>
            <a:r>
              <a:rPr lang="pl-PL" sz="800" smtClean="0"/>
              <a:t>Metody aktywizujące, zachęcające do dostrzegania i rozwiązywania problemów i podejmowania własnych działań samokształcących, należą do nich: metody poszukujące, metody heurystyczne, metody rozwijające myślenie konwergencyjne, techniki szybkiego uczenia, </a:t>
            </a:r>
          </a:p>
          <a:p>
            <a:pPr eaLnBrk="1" hangingPunct="1">
              <a:lnSpc>
                <a:spcPct val="80000"/>
              </a:lnSpc>
              <a:buFontTx/>
              <a:buChar char="•"/>
              <a:defRPr/>
            </a:pPr>
            <a:r>
              <a:rPr lang="pl-PL" sz="800" smtClean="0"/>
              <a:t>Metody rozwijające umiejętności komunikacyjno-społeczne;</a:t>
            </a:r>
          </a:p>
          <a:p>
            <a:pPr eaLnBrk="1" hangingPunct="1">
              <a:lnSpc>
                <a:spcPct val="80000"/>
              </a:lnSpc>
              <a:buFontTx/>
              <a:buChar char="•"/>
              <a:defRPr/>
            </a:pPr>
            <a:r>
              <a:rPr lang="pl-PL" sz="800" smtClean="0"/>
              <a:t>metody praktyczne, np. metoda projektów, metody zadaniowe, metody integracyjne i uczące współpracy, gry dydaktyczne, uczące wczuwania się w rolę i sytuacje innych osób, uczące empatii i zrozumienia;</a:t>
            </a:r>
          </a:p>
          <a:p>
            <a:pPr eaLnBrk="1" hangingPunct="1">
              <a:lnSpc>
                <a:spcPct val="80000"/>
              </a:lnSpc>
              <a:buFontTx/>
              <a:buChar char="•"/>
              <a:defRPr/>
            </a:pPr>
            <a:r>
              <a:rPr lang="pl-PL" sz="800" smtClean="0"/>
              <a:t>dyskusje uczące doboru trafnych argumentów oraz szacunku dla innych osób (np. dyskusja punktowana, debata oksfordzka);</a:t>
            </a:r>
          </a:p>
          <a:p>
            <a:pPr eaLnBrk="1" hangingPunct="1">
              <a:lnSpc>
                <a:spcPct val="80000"/>
              </a:lnSpc>
              <a:buFontTx/>
              <a:buChar char="•"/>
              <a:defRPr/>
            </a:pPr>
            <a:r>
              <a:rPr lang="pl-PL" sz="800" smtClean="0"/>
              <a:t>trening twórczości integrujący w sobie wiele różnorodnych metod heurystycznych.</a:t>
            </a:r>
          </a:p>
          <a:p>
            <a:pPr eaLnBrk="1" hangingPunct="1">
              <a:lnSpc>
                <a:spcPct val="80000"/>
              </a:lnSpc>
              <a:buFontTx/>
              <a:buChar char="•"/>
              <a:defRPr/>
            </a:pPr>
            <a:r>
              <a:rPr lang="pl-PL" sz="800" smtClean="0"/>
              <a:t>Metody umożliwiające ekspresję ucznia w wybranych przez siebie dziedzinach oraz umożliwiające poznanie i zrozumienie osób wybitnych i ich dokonań; </a:t>
            </a:r>
          </a:p>
          <a:p>
            <a:pPr eaLnBrk="1" hangingPunct="1">
              <a:lnSpc>
                <a:spcPct val="80000"/>
              </a:lnSpc>
              <a:buFontTx/>
              <a:buChar char="•"/>
              <a:defRPr/>
            </a:pPr>
            <a:r>
              <a:rPr lang="pl-PL" sz="800" smtClean="0"/>
              <a:t>metody waloryzacyjne, </a:t>
            </a:r>
          </a:p>
          <a:p>
            <a:pPr eaLnBrk="1" hangingPunct="1">
              <a:lnSpc>
                <a:spcPct val="80000"/>
              </a:lnSpc>
              <a:buFontTx/>
              <a:buChar char="•"/>
              <a:defRPr/>
            </a:pPr>
            <a:r>
              <a:rPr lang="pl-PL" sz="800" smtClean="0"/>
              <a:t>Metody ewaluacyjne, które pozwalają na dokonywanie samooceny podejmowanych i zrealizowanych zadań, konstruktywną ocenę działań innych osób oraz przyjmowanie oceny od innych osób, w szczególności rówieśników.</a:t>
            </a:r>
          </a:p>
          <a:p>
            <a:pPr eaLnBrk="1" hangingPunct="1">
              <a:lnSpc>
                <a:spcPct val="80000"/>
              </a:lnSpc>
              <a:defRPr/>
            </a:pPr>
            <a:r>
              <a:rPr lang="pl-PL" sz="800" b="1" smtClean="0"/>
              <a:t>Formy organizacyjne podczas konkretnych zajęć.</a:t>
            </a:r>
          </a:p>
          <a:p>
            <a:pPr eaLnBrk="1" hangingPunct="1">
              <a:lnSpc>
                <a:spcPct val="80000"/>
              </a:lnSpc>
              <a:defRPr/>
            </a:pPr>
            <a:r>
              <a:rPr lang="pl-PL" sz="800" u="sng" smtClean="0"/>
              <a:t>Zalecane są formy: </a:t>
            </a:r>
          </a:p>
          <a:p>
            <a:pPr eaLnBrk="1" hangingPunct="1">
              <a:lnSpc>
                <a:spcPct val="80000"/>
              </a:lnSpc>
              <a:buFontTx/>
              <a:buChar char="•"/>
              <a:defRPr/>
            </a:pPr>
            <a:r>
              <a:rPr lang="pl-PL" sz="800" smtClean="0"/>
              <a:t>indywidualna pozwalająca na realizację indywidualnie dobranych zadań, dopasowanych do poziomu i oczekiwań poznawczych ucznia (ułatwieniem może być tu stosowanie odpowiednio opracowanych kart pracy) </a:t>
            </a:r>
          </a:p>
          <a:p>
            <a:pPr eaLnBrk="1" hangingPunct="1">
              <a:lnSpc>
                <a:spcPct val="80000"/>
              </a:lnSpc>
              <a:buFontTx/>
              <a:buChar char="•"/>
              <a:defRPr/>
            </a:pPr>
            <a:r>
              <a:rPr lang="pl-PL" sz="800" smtClean="0"/>
              <a:t>grupowa w której uczeń tworzy więzi społeczne, uczy się negocjacji,</a:t>
            </a:r>
          </a:p>
          <a:p>
            <a:pPr eaLnBrk="1" hangingPunct="1">
              <a:lnSpc>
                <a:spcPct val="80000"/>
              </a:lnSpc>
              <a:buFontTx/>
              <a:buChar char="•"/>
              <a:defRPr/>
            </a:pPr>
            <a:r>
              <a:rPr lang="pl-PL" sz="800" smtClean="0"/>
              <a:t>dobór grupy: </a:t>
            </a:r>
          </a:p>
          <a:p>
            <a:pPr eaLnBrk="1" hangingPunct="1">
              <a:lnSpc>
                <a:spcPct val="80000"/>
              </a:lnSpc>
              <a:defRPr/>
            </a:pPr>
            <a:r>
              <a:rPr lang="pl-PL" sz="800" u="sng" smtClean="0">
                <a:effectLst>
                  <a:outerShdw blurRad="38100" dist="38100" dir="2700000" algn="tl">
                    <a:srgbClr val="C0C0C0"/>
                  </a:outerShdw>
                </a:effectLst>
              </a:rPr>
              <a:t>grupy jednorodne</a:t>
            </a:r>
            <a:r>
              <a:rPr lang="pl-PL" sz="800" smtClean="0"/>
              <a:t> – by uczniowie mogli wymieniać się zainteresowaniami, wiedzą i doświadczeniami z uczniami o podobnych możliwościach, </a:t>
            </a:r>
          </a:p>
          <a:p>
            <a:pPr eaLnBrk="1" hangingPunct="1">
              <a:lnSpc>
                <a:spcPct val="80000"/>
              </a:lnSpc>
              <a:defRPr/>
            </a:pPr>
            <a:r>
              <a:rPr lang="pl-PL" sz="800" u="sng" smtClean="0">
                <a:effectLst>
                  <a:outerShdw blurRad="38100" dist="38100" dir="2700000" algn="tl">
                    <a:srgbClr val="C0C0C0"/>
                  </a:outerShdw>
                </a:effectLst>
              </a:rPr>
              <a:t>grupy o zróżnicowanym poziomie</a:t>
            </a:r>
            <a:r>
              <a:rPr lang="pl-PL" sz="800" smtClean="0"/>
              <a:t> – by uczniowie uczyli się pomagać i wspierać innych, wypowiadać się, pokonywać nieśmiałość, przekazywać w sposób zrozumiały posiadaną wiedzę; zalecane jest także stosowanie losowego doboru grupy, aby poprzez realizowanie wspólnych celów możliwa była integracja osób o zróżnicowanym potencjale intelektualnym i społecznym.</a:t>
            </a:r>
          </a:p>
          <a:p>
            <a:pPr eaLnBrk="1" hangingPunct="1">
              <a:lnSpc>
                <a:spcPct val="80000"/>
              </a:lnSpc>
              <a:defRPr/>
            </a:pPr>
            <a:endParaRPr lang="pl-PL" sz="800"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a:noFill/>
        </p:spPr>
        <p:txBody>
          <a:bodyPr/>
          <a:lstStyle/>
          <a:p>
            <a:fld id="{2CD769BE-967B-4CC7-9865-0574EEBEDBA2}" type="slidenum">
              <a:rPr lang="pl-PL" smtClean="0"/>
              <a:pPr/>
              <a:t>99</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DD95D744-1965-450A-9FC5-B8DA8428FFC7}" type="slidenum">
              <a:rPr lang="pl-PL" sz="1200">
                <a:latin typeface="+mn-lt"/>
              </a:rPr>
              <a:pPr algn="r" fontAlgn="auto">
                <a:spcBef>
                  <a:spcPts val="0"/>
                </a:spcBef>
                <a:spcAft>
                  <a:spcPts val="0"/>
                </a:spcAft>
                <a:defRPr/>
              </a:pPr>
              <a:t>99</a:t>
            </a:fld>
            <a:endParaRPr lang="pl-PL" sz="1200">
              <a:latin typeface="+mn-lt"/>
            </a:endParaRPr>
          </a:p>
        </p:txBody>
      </p:sp>
      <p:sp>
        <p:nvSpPr>
          <p:cNvPr id="214020" name="Rectangle 2"/>
          <p:cNvSpPr>
            <a:spLocks noGrp="1" noRot="1" noChangeAspect="1" noChangeArrowheads="1" noTextEdit="1"/>
          </p:cNvSpPr>
          <p:nvPr>
            <p:ph type="sldImg"/>
          </p:nvPr>
        </p:nvSpPr>
        <p:spPr>
          <a:ln/>
        </p:spPr>
      </p:sp>
      <p:sp>
        <p:nvSpPr>
          <p:cNvPr id="214021" name="Rectangle 3"/>
          <p:cNvSpPr>
            <a:spLocks noGrp="1" noChangeArrowheads="1"/>
          </p:cNvSpPr>
          <p:nvPr>
            <p:ph type="body" idx="1"/>
          </p:nvPr>
        </p:nvSpPr>
        <p:spPr>
          <a:noFill/>
          <a:ln/>
        </p:spPr>
        <p:txBody>
          <a:bodyPr/>
          <a:lstStyle/>
          <a:p>
            <a:pPr eaLnBrk="1" hangingPunct="1"/>
            <a:r>
              <a:rPr lang="pl-PL" smtClean="0"/>
              <a:t>Al-Khamisy, D., Gosk, U. (2010). </a:t>
            </a:r>
            <a:r>
              <a:rPr lang="pl-PL" i="1" smtClean="0"/>
              <a:t>Model pracy z uczniem z ADHD. </a:t>
            </a:r>
            <a:r>
              <a:rPr lang="pl-PL" smtClean="0"/>
              <a:t>W: Materiały szkoleniowe: Podniesienie efektywności kształcenia uczniów ze specjalnymi potrzebami edukacyjnymi. Część II.</a:t>
            </a:r>
          </a:p>
          <a:p>
            <a:pPr eaLnBrk="1" hangingPunct="1"/>
            <a:endParaRPr lang="pl-PL"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a:spLocks noGrp="1" noChangeArrowheads="1"/>
          </p:cNvSpPr>
          <p:nvPr>
            <p:ph type="sldNum" sz="quarter" idx="5"/>
          </p:nvPr>
        </p:nvSpPr>
        <p:spPr>
          <a:noFill/>
        </p:spPr>
        <p:txBody>
          <a:bodyPr/>
          <a:lstStyle/>
          <a:p>
            <a:fld id="{0BCC973A-5AA9-4780-B439-2851DBD7581C}" type="slidenum">
              <a:rPr lang="pl-PL" smtClean="0"/>
              <a:pPr/>
              <a:t>100</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02BA14C5-BAAF-40D1-84CB-83B366ECB6FC}" type="slidenum">
              <a:rPr lang="pl-PL" sz="1200">
                <a:latin typeface="+mn-lt"/>
              </a:rPr>
              <a:pPr algn="r" fontAlgn="auto">
                <a:spcBef>
                  <a:spcPts val="0"/>
                </a:spcBef>
                <a:spcAft>
                  <a:spcPts val="0"/>
                </a:spcAft>
                <a:defRPr/>
              </a:pPr>
              <a:t>100</a:t>
            </a:fld>
            <a:endParaRPr lang="pl-PL" sz="1200">
              <a:latin typeface="+mn-lt"/>
            </a:endParaRPr>
          </a:p>
        </p:txBody>
      </p:sp>
      <p:sp>
        <p:nvSpPr>
          <p:cNvPr id="215044" name="Rectangle 2"/>
          <p:cNvSpPr>
            <a:spLocks noGrp="1" noRot="1" noChangeAspect="1" noChangeArrowheads="1" noTextEdit="1"/>
          </p:cNvSpPr>
          <p:nvPr>
            <p:ph type="sldImg"/>
          </p:nvPr>
        </p:nvSpPr>
        <p:spPr>
          <a:ln/>
        </p:spPr>
      </p:sp>
      <p:sp>
        <p:nvSpPr>
          <p:cNvPr id="215045" name="Rectangle 3"/>
          <p:cNvSpPr>
            <a:spLocks noGrp="1" noChangeArrowheads="1"/>
          </p:cNvSpPr>
          <p:nvPr>
            <p:ph type="body" idx="1"/>
          </p:nvPr>
        </p:nvSpPr>
        <p:spPr>
          <a:noFill/>
          <a:ln/>
        </p:spPr>
        <p:txBody>
          <a:bodyPr/>
          <a:lstStyle/>
          <a:p>
            <a:pPr eaLnBrk="1" hangingPunct="1">
              <a:lnSpc>
                <a:spcPct val="80000"/>
              </a:lnSpc>
            </a:pPr>
            <a:r>
              <a:rPr lang="pl-PL" sz="800" smtClean="0"/>
              <a:t>Al-Khamisy, D., Gosk, U. (2010). </a:t>
            </a:r>
            <a:r>
              <a:rPr lang="pl-PL" sz="800" i="1" smtClean="0"/>
              <a:t>Model pracy z uczniem z ADHD. </a:t>
            </a:r>
            <a:r>
              <a:rPr lang="pl-PL" sz="800" smtClean="0"/>
              <a:t>W: Materiały szkoleniowe: Podniesienie efektywności kształcenia uczniów ze specjalnymi potrzebami edukacyjnymi. Część II.</a:t>
            </a:r>
          </a:p>
          <a:p>
            <a:pPr eaLnBrk="1" hangingPunct="1">
              <a:lnSpc>
                <a:spcPct val="80000"/>
              </a:lnSpc>
            </a:pPr>
            <a:endParaRPr lang="pl-PL" sz="800" b="1" smtClean="0"/>
          </a:p>
          <a:p>
            <a:pPr eaLnBrk="1" hangingPunct="1">
              <a:lnSpc>
                <a:spcPct val="80000"/>
              </a:lnSpc>
            </a:pPr>
            <a:r>
              <a:rPr lang="pl-PL" sz="800" b="1" smtClean="0"/>
              <a:t>Wskazówki</a:t>
            </a:r>
          </a:p>
          <a:p>
            <a:pPr eaLnBrk="1" hangingPunct="1">
              <a:lnSpc>
                <a:spcPct val="80000"/>
              </a:lnSpc>
              <a:buFontTx/>
              <a:buChar char="•"/>
            </a:pPr>
            <a:r>
              <a:rPr lang="pl-PL" sz="800" smtClean="0"/>
              <a:t>Nauczyciel powinien stwarzać warunki do wielokrotnego powtarzania i utrwalania materiału.</a:t>
            </a:r>
          </a:p>
          <a:p>
            <a:pPr eaLnBrk="1" hangingPunct="1">
              <a:lnSpc>
                <a:spcPct val="80000"/>
              </a:lnSpc>
              <a:buFontTx/>
              <a:buChar char="•"/>
            </a:pPr>
            <a:r>
              <a:rPr lang="pl-PL" sz="800" smtClean="0"/>
              <a:t>Uczeń z nadpobudliwością ze względu na zaburzenia uwagi ma kłopoty ze zrozumieniem prostych poleceń, dlatego należy udzielać mu prostych komunikatów np. </a:t>
            </a:r>
            <a:r>
              <a:rPr lang="pl-PL" sz="800" i="1" smtClean="0"/>
              <a:t>Zrób przykład 2a ze strony 25</a:t>
            </a:r>
            <a:r>
              <a:rPr lang="pl-PL" sz="800" smtClean="0"/>
              <a:t>.  Zanim wydane zostanie polecenie należy upewnić się, czy uczeń nas słucha. Gdy uczeń ma problemy ze skupieniem uwagi, można wspólnie opracować sposób/znak przywołujący go do pracy. Należy monitorować postępy pracy ucznia i w razie konieczności przywoływać jego uwagę.</a:t>
            </a:r>
          </a:p>
          <a:p>
            <a:pPr eaLnBrk="1" hangingPunct="1">
              <a:lnSpc>
                <a:spcPct val="80000"/>
              </a:lnSpc>
              <a:buFontTx/>
              <a:buChar char="•"/>
            </a:pPr>
            <a:r>
              <a:rPr lang="pl-PL" sz="800" smtClean="0"/>
              <a:t>Każda nowa aktywność powinna być jasno i wyraźnie zaakcentowana: np. </a:t>
            </a:r>
            <a:r>
              <a:rPr lang="pl-PL" sz="800" i="1" smtClean="0"/>
              <a:t>Uwaga, zaczynamy czytać</a:t>
            </a:r>
            <a:r>
              <a:rPr lang="pl-PL" sz="800" smtClean="0"/>
              <a:t>.</a:t>
            </a:r>
          </a:p>
          <a:p>
            <a:pPr eaLnBrk="1" hangingPunct="1">
              <a:lnSpc>
                <a:spcPct val="80000"/>
              </a:lnSpc>
              <a:buFontTx/>
              <a:buChar char="•"/>
            </a:pPr>
            <a:r>
              <a:rPr lang="pl-PL" sz="800" smtClean="0"/>
              <a:t>Należy w miarę możliwości pytać ucznia o wykonanie poszczególnych czynności np. </a:t>
            </a:r>
            <a:r>
              <a:rPr lang="pl-PL" sz="800" i="1" smtClean="0"/>
              <a:t>Co masz zrobić w domu?. </a:t>
            </a:r>
            <a:r>
              <a:rPr lang="pl-PL" sz="800" smtClean="0"/>
              <a:t>Być może zaowocuje to w przyszłości tym, że to sam uczeń, zanim wykona jakąś czynność, zada sobie sam pytanie: </a:t>
            </a:r>
            <a:r>
              <a:rPr lang="pl-PL" sz="800" i="1" smtClean="0"/>
              <a:t>Co mam wykonać?</a:t>
            </a:r>
            <a:endParaRPr lang="pl-PL" sz="800" smtClean="0"/>
          </a:p>
          <a:p>
            <a:pPr eaLnBrk="1" hangingPunct="1">
              <a:lnSpc>
                <a:spcPct val="80000"/>
              </a:lnSpc>
              <a:buFontTx/>
              <a:buChar char="•"/>
            </a:pPr>
            <a:r>
              <a:rPr lang="pl-PL" sz="800" smtClean="0"/>
              <a:t>Stosować techniki pozyskiwania i zapamiętywania istotnych pojęć i informacji uzyskanych od nauczyciela oraz z materiałów tekstowych. W tym celu uczniowie muszą poznać odpowiednie strategie czytania (np. PZPN - </a:t>
            </a:r>
            <a:r>
              <a:rPr lang="pl-PL" sz="800" b="1" smtClean="0"/>
              <a:t>p</a:t>
            </a:r>
            <a:r>
              <a:rPr lang="pl-PL" sz="800" smtClean="0"/>
              <a:t>rzejrzyj, </a:t>
            </a:r>
            <a:r>
              <a:rPr lang="pl-PL" sz="800" b="1" smtClean="0"/>
              <a:t>z</a:t>
            </a:r>
            <a:r>
              <a:rPr lang="pl-PL" sz="800" smtClean="0"/>
              <a:t>apytaj, </a:t>
            </a:r>
            <a:r>
              <a:rPr lang="pl-PL" sz="800" b="1" smtClean="0"/>
              <a:t>p</a:t>
            </a:r>
            <a:r>
              <a:rPr lang="pl-PL" sz="800" smtClean="0"/>
              <a:t>rzeczytaj, </a:t>
            </a:r>
            <a:r>
              <a:rPr lang="pl-PL" sz="800" b="1" smtClean="0"/>
              <a:t>n</a:t>
            </a:r>
            <a:r>
              <a:rPr lang="pl-PL" sz="800" smtClean="0"/>
              <a:t>apisz, S. S. Strychart, Ch. T. Mangrum II, 2009, s. 43) i robienia notatek (np. mapa myśli). Ważne, aby uczniowie nauczyli się interpretować pomoce graficzne: czytać mapy, wykresy, diagramy, potrafili zanotować najważniejsze informacje. Dzieci z ADHD często uczą się dobrze w aktywnych sytuacjach dydaktycznych, takich jak przygotowanie inscenizacji i odgrywanie ról wykorzystując środki ekspresji na przykład ruch, dotyk, gest.</a:t>
            </a:r>
          </a:p>
          <a:p>
            <a:pPr eaLnBrk="1" hangingPunct="1">
              <a:lnSpc>
                <a:spcPct val="80000"/>
              </a:lnSpc>
              <a:buFontTx/>
              <a:buChar char="•"/>
            </a:pPr>
            <a:r>
              <a:rPr lang="pl-PL" sz="800" smtClean="0"/>
              <a:t>Gdy pisanie jest trudnym zadaniem dla dzieci z ADHD można zastosować alternatywne środki prezentowania wiedzy np. na taśmie, spisanie przez kogoś pod dyktando oraz na komputerze.</a:t>
            </a:r>
          </a:p>
          <a:p>
            <a:pPr eaLnBrk="1" hangingPunct="1">
              <a:lnSpc>
                <a:spcPct val="80000"/>
              </a:lnSpc>
              <a:buFontTx/>
              <a:buChar char="•"/>
            </a:pPr>
            <a:r>
              <a:rPr lang="pl-PL" sz="800" smtClean="0"/>
              <a:t>Należy przewidywać wydarzenia i rozkładać je na prostsze zadania. Zbyt trudne zadania utrwalają schemat „</a:t>
            </a:r>
            <a:r>
              <a:rPr lang="pl-PL" sz="800" i="1" smtClean="0"/>
              <a:t>do niczego się nie nadaje</a:t>
            </a:r>
            <a:r>
              <a:rPr lang="pl-PL" sz="800" smtClean="0"/>
              <a:t>”. Można podpowiadać dziecku rozwiązania alternatywne.</a:t>
            </a:r>
          </a:p>
          <a:p>
            <a:pPr eaLnBrk="1" hangingPunct="1">
              <a:lnSpc>
                <a:spcPct val="80000"/>
              </a:lnSpc>
            </a:pPr>
            <a:r>
              <a:rPr lang="pl-PL" sz="800" b="1" smtClean="0"/>
              <a:t>Dostosowanie otoczenia, rodzaj pomocy </a:t>
            </a:r>
          </a:p>
          <a:p>
            <a:pPr eaLnBrk="1" hangingPunct="1">
              <a:lnSpc>
                <a:spcPct val="80000"/>
              </a:lnSpc>
              <a:buFontTx/>
              <a:buChar char="•"/>
            </a:pPr>
            <a:r>
              <a:rPr lang="pl-PL" sz="800" smtClean="0"/>
              <a:t>Należy zadbać o uporządkowanie środowiska zewnętrznego, to znaczy: na ławce powinny znajdować się tylko niezbędne przedmioty/przybory, by nie rozpraszać dziecka, przybory powinny znajdować się w pudełku, tak by w trakcie zajęć nie robić niepotrzebnego zamieszania. W zasięgu ręki może znajdować sie kolorowy flamaster, by zaznaczać ważne informacje. </a:t>
            </a:r>
          </a:p>
          <a:p>
            <a:pPr eaLnBrk="1" hangingPunct="1">
              <a:lnSpc>
                <a:spcPct val="80000"/>
              </a:lnSpc>
              <a:buFontTx/>
              <a:buChar char="•"/>
            </a:pPr>
            <a:r>
              <a:rPr lang="pl-PL" sz="800" smtClean="0"/>
              <a:t>Uczeń powinien siedzieć z dala od miejsca, które powoduje rozproszenie uwagi tzn. drzwi, okna, akwarium a jednocześnie blisko nauczyciela by mógł kontrolować pracę ucznia.</a:t>
            </a:r>
          </a:p>
          <a:p>
            <a:pPr eaLnBrk="1" hangingPunct="1">
              <a:lnSpc>
                <a:spcPct val="80000"/>
              </a:lnSpc>
              <a:buFontTx/>
              <a:buChar char="•"/>
            </a:pPr>
            <a:r>
              <a:rPr lang="pl-PL" sz="800" smtClean="0"/>
              <a:t>W przypadku ucznia, który potrzebuje więcej przestrzeni można umieścić go w tylnej części klasy, lecz należy wówczas co kilka minut obejść całą klasę, by upewnić się, iż uczeń zrozumiał zadanie i pracuje nad nim.</a:t>
            </a:r>
          </a:p>
          <a:p>
            <a:pPr eaLnBrk="1" hangingPunct="1">
              <a:lnSpc>
                <a:spcPct val="80000"/>
              </a:lnSpc>
              <a:buFontTx/>
              <a:buChar char="•"/>
            </a:pPr>
            <a:r>
              <a:rPr lang="pl-PL" sz="800" smtClean="0"/>
              <a:t>Uczniowi należy zapewnić stałe miejsce w ławce przez cały rok szkolny, co zapewnia poczucie bezpieczeństwa i przewidywalności. Wskazane byłoby miejsce obok ucznia spokojnego a jednocześnie takie, by nauczyciel miał ucznia w polu widzenia.</a:t>
            </a:r>
          </a:p>
          <a:p>
            <a:pPr eaLnBrk="1" hangingPunct="1">
              <a:lnSpc>
                <a:spcPct val="80000"/>
              </a:lnSpc>
              <a:buFontTx/>
              <a:buChar char="•"/>
            </a:pPr>
            <a:r>
              <a:rPr lang="pl-PL" sz="800" smtClean="0"/>
              <a:t>Należy używać nietłukących pojemników, gdyż uczniowi z ADHD często zdarzają się drobne „wypadki”.</a:t>
            </a:r>
          </a:p>
          <a:p>
            <a:pPr eaLnBrk="1" hangingPunct="1">
              <a:lnSpc>
                <a:spcPct val="80000"/>
              </a:lnSpc>
              <a:buFontTx/>
              <a:buChar char="•"/>
            </a:pPr>
            <a:r>
              <a:rPr lang="pl-PL" sz="800" smtClean="0"/>
              <a:t>Umieszczać aktualnie obowiązujące zasady w formie graficznej i pisemnej na widocznym dla ucznia miejscu w klasie, co zredukuje potrzebę ciągłego powtarzania reguł. Ponumerowanie ich ułatwi odwołanie się do konkretnej zasady w danej sytuacji, a jednocześnie odnalezienie jej na tablicy przez ucznia.</a:t>
            </a: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7"/>
          <p:cNvSpPr>
            <a:spLocks noGrp="1" noChangeArrowheads="1"/>
          </p:cNvSpPr>
          <p:nvPr>
            <p:ph type="sldNum" sz="quarter" idx="5"/>
          </p:nvPr>
        </p:nvSpPr>
        <p:spPr>
          <a:noFill/>
        </p:spPr>
        <p:txBody>
          <a:bodyPr/>
          <a:lstStyle/>
          <a:p>
            <a:fld id="{85DE7DC0-0089-4C01-938C-0937BD6D6829}" type="slidenum">
              <a:rPr lang="pl-PL" smtClean="0"/>
              <a:pPr/>
              <a:t>101</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C2ED82CC-81DE-4E4B-84B7-8AE87BFE406B}" type="slidenum">
              <a:rPr lang="pl-PL" sz="1200">
                <a:latin typeface="+mn-lt"/>
              </a:rPr>
              <a:pPr algn="r" fontAlgn="auto">
                <a:spcBef>
                  <a:spcPts val="0"/>
                </a:spcBef>
                <a:spcAft>
                  <a:spcPts val="0"/>
                </a:spcAft>
                <a:defRPr/>
              </a:pPr>
              <a:t>101</a:t>
            </a:fld>
            <a:endParaRPr lang="pl-PL" sz="1200">
              <a:latin typeface="+mn-lt"/>
            </a:endParaRPr>
          </a:p>
        </p:txBody>
      </p:sp>
      <p:sp>
        <p:nvSpPr>
          <p:cNvPr id="216068"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p:txBody>
          <a:bodyPr>
            <a:normAutofit/>
          </a:bodyPr>
          <a:lstStyle/>
          <a:p>
            <a:pPr eaLnBrk="1" hangingPunct="1">
              <a:lnSpc>
                <a:spcPct val="80000"/>
              </a:lnSpc>
              <a:defRPr/>
            </a:pPr>
            <a:r>
              <a:rPr lang="pl-PL" sz="800" dirty="0" smtClean="0"/>
              <a:t>Al-Khamisy, D., Gosk, U. (2010). </a:t>
            </a:r>
            <a:r>
              <a:rPr lang="pl-PL" sz="800" i="1" dirty="0" smtClean="0"/>
              <a:t>Model pracy z uczniem z ADHD. </a:t>
            </a:r>
            <a:r>
              <a:rPr lang="pl-PL" sz="800" dirty="0" smtClean="0"/>
              <a:t>W: Materiały szkoleniowe: Podniesienie efektywności kształcenia uczniów ze specjalnymi potrzebami edukacyjnymi. Część II.</a:t>
            </a:r>
          </a:p>
          <a:p>
            <a:pPr eaLnBrk="1" hangingPunct="1">
              <a:lnSpc>
                <a:spcPct val="80000"/>
              </a:lnSpc>
              <a:defRPr/>
            </a:pPr>
            <a:endParaRPr lang="pl-PL" sz="800" dirty="0" smtClean="0"/>
          </a:p>
          <a:p>
            <a:pPr eaLnBrk="1" hangingPunct="1">
              <a:lnSpc>
                <a:spcPct val="80000"/>
              </a:lnSpc>
              <a:defRPr/>
            </a:pPr>
            <a:r>
              <a:rPr lang="pl-PL" sz="800" b="1" dirty="0" smtClean="0"/>
              <a:t>Warunki uczenia się  - </a:t>
            </a:r>
            <a:r>
              <a:rPr lang="pl-PL" sz="800" b="1" i="1" dirty="0" smtClean="0"/>
              <a:t>czynniki warunkujące proces uczenia się:</a:t>
            </a:r>
            <a:r>
              <a:rPr lang="pl-PL" sz="800" b="1" dirty="0" smtClean="0"/>
              <a:t> </a:t>
            </a:r>
          </a:p>
          <a:p>
            <a:pPr eaLnBrk="1" hangingPunct="1">
              <a:lnSpc>
                <a:spcPct val="80000"/>
              </a:lnSpc>
              <a:buFontTx/>
              <a:buChar char="•"/>
              <a:defRPr/>
            </a:pPr>
            <a:r>
              <a:rPr lang="pl-PL" sz="800" dirty="0" smtClean="0"/>
              <a:t>trwałość pamięci (wysoka/niska umiejętność zapamiętywania wiadomości), czynniki zewnętrzne ułatwiające i rozpraszające koncentrację uwagi, spostrzegawczość, motywacja (indywidualne zaangażowanie, nastawienie poznawcze), zastosowanie się do instrukcji, określenie stylu uczenia się (typy: „wzrokowiec”, „słuchowiec”, „</a:t>
            </a:r>
            <a:r>
              <a:rPr lang="pl-PL" sz="800" dirty="0" err="1" smtClean="0"/>
              <a:t>kinestetyk</a:t>
            </a:r>
            <a:r>
              <a:rPr lang="pl-PL" sz="800" dirty="0" smtClean="0"/>
              <a:t>”), tempo pracy, zainteresowanie przedmiotem, zainteresowania, uzdolnienia, umiejętność planowania działań, organizacja czasu uczenia się  (funkcjonowanie ucznia), rozumienie czytanego tekstu, rozumienie tego co nauczyciel mówi podczas lekcji/brak nawyków samodzielnej pracy, umiejętność rozwiązywania problemów, zachowanie podczas lekcji, przestrzeganie norm i zasad, relacje z rówieśnikami i dorosłymi, pozycja dziecka w grupie</a:t>
            </a:r>
          </a:p>
          <a:p>
            <a:pPr eaLnBrk="1" hangingPunct="1">
              <a:lnSpc>
                <a:spcPct val="80000"/>
              </a:lnSpc>
              <a:defRPr/>
            </a:pPr>
            <a:r>
              <a:rPr lang="pl-PL" sz="800" b="1" dirty="0" smtClean="0"/>
              <a:t>Przebieg uczenia się</a:t>
            </a:r>
            <a:r>
              <a:rPr lang="pl-PL" sz="800" dirty="0" smtClean="0"/>
              <a:t>:</a:t>
            </a:r>
          </a:p>
          <a:p>
            <a:pPr eaLnBrk="1" hangingPunct="1">
              <a:lnSpc>
                <a:spcPct val="80000"/>
              </a:lnSpc>
              <a:buFontTx/>
              <a:buChar char="•"/>
              <a:defRPr/>
            </a:pPr>
            <a:r>
              <a:rPr lang="pl-PL" sz="800" dirty="0" smtClean="0"/>
              <a:t>umiejętność słuchania: koncentracja uwagi, trwałość pamięci, poziom opanowania podstawowych technik szkolnych, myślenie, komunikowanie wiedzy, wykonywanie zadań praktycznych, tempo pracy, poziom opanowania treści programowych</a:t>
            </a:r>
          </a:p>
          <a:p>
            <a:pPr eaLnBrk="1" hangingPunct="1">
              <a:lnSpc>
                <a:spcPct val="80000"/>
              </a:lnSpc>
              <a:defRPr/>
            </a:pPr>
            <a:r>
              <a:rPr lang="pl-PL" sz="800" b="1" dirty="0" smtClean="0"/>
              <a:t>Wyniki uczenia się i zachowania: </a:t>
            </a:r>
          </a:p>
          <a:p>
            <a:pPr eaLnBrk="1" hangingPunct="1">
              <a:lnSpc>
                <a:spcPct val="80000"/>
              </a:lnSpc>
              <a:buFontTx/>
              <a:buChar char="•"/>
              <a:defRPr/>
            </a:pPr>
            <a:r>
              <a:rPr lang="pl-PL" sz="800" dirty="0" smtClean="0"/>
              <a:t>osiągnięcia emocjonalno - motywacyjne (zainteresowania, aspiracje, postawy i wartości): zainteresowanie przedmiotem, adekwatność reakcji do siły bodźca, reakcja na ocenę pracy, umiejętność kończenia zadań; </a:t>
            </a:r>
          </a:p>
          <a:p>
            <a:pPr eaLnBrk="1" hangingPunct="1">
              <a:lnSpc>
                <a:spcPct val="80000"/>
              </a:lnSpc>
              <a:buFontTx/>
              <a:buChar char="•"/>
              <a:defRPr/>
            </a:pPr>
            <a:r>
              <a:rPr lang="pl-PL" sz="800" dirty="0" smtClean="0"/>
              <a:t>osiągnięcia poznawcze (poziom podstawowych procesów psychicznych, wiedza i umiejętności szkolne); </a:t>
            </a:r>
          </a:p>
          <a:p>
            <a:pPr eaLnBrk="1" hangingPunct="1">
              <a:lnSpc>
                <a:spcPct val="80000"/>
              </a:lnSpc>
              <a:buFontTx/>
              <a:buChar char="•"/>
              <a:defRPr/>
            </a:pPr>
            <a:r>
              <a:rPr lang="pl-PL" sz="800" dirty="0" smtClean="0"/>
              <a:t>pożądane zachowania społeczne (zachowanie podczas lekcji, przestrzeganie norm i zasad, relacje z rówieśnikami i dorosłymi</a:t>
            </a:r>
          </a:p>
          <a:p>
            <a:pPr eaLnBrk="1" hangingPunct="1">
              <a:lnSpc>
                <a:spcPct val="80000"/>
              </a:lnSpc>
              <a:defRPr/>
            </a:pPr>
            <a:r>
              <a:rPr lang="pl-PL" sz="800" b="1" dirty="0" smtClean="0"/>
              <a:t>Uwarunkowania środowiskowe:</a:t>
            </a:r>
          </a:p>
          <a:p>
            <a:pPr eaLnBrk="1" hangingPunct="1">
              <a:lnSpc>
                <a:spcPct val="80000"/>
              </a:lnSpc>
              <a:buFontTx/>
              <a:buChar char="•"/>
              <a:defRPr/>
            </a:pPr>
            <a:r>
              <a:rPr lang="pl-PL" sz="800" dirty="0" smtClean="0"/>
              <a:t>aktualna sytuacja rodzinna (struktura rodziny, znaczące dla dziecka osoby w rodzinie, metody wychowania w rodzinie/konsekwencje, nagrody, kary; sposoby rozwiązywania trudnych sytuacji przez rodziców, otwartość rodziców na współpracę i wymianę doświadczeń dotyczących pracy z dzieckiem, zachowań dziecka najbardziej utrudniających funkcjonowanie w rodzinie, relacje z rodzeństwem, relacje z rodzicami)</a:t>
            </a:r>
          </a:p>
          <a:p>
            <a:pPr eaLnBrk="1" hangingPunct="1">
              <a:lnSpc>
                <a:spcPct val="80000"/>
              </a:lnSpc>
              <a:defRPr/>
            </a:pPr>
            <a:r>
              <a:rPr lang="pl-PL" sz="800" dirty="0" err="1" smtClean="0"/>
              <a:t>Al.-Khamisy</a:t>
            </a:r>
            <a:r>
              <a:rPr lang="pl-PL" sz="800" dirty="0" smtClean="0"/>
              <a:t>, D., Gosk, U. (2010). </a:t>
            </a:r>
            <a:r>
              <a:rPr lang="pl-PL" sz="800" i="1" dirty="0" smtClean="0"/>
              <a:t>Model pracy z uczniem z cechami ADHD, s. 305. </a:t>
            </a:r>
            <a:r>
              <a:rPr lang="pl-PL" sz="800" dirty="0" smtClean="0"/>
              <a:t>W: Materiały szkoleniowe: Podniesienie efektywności kształcenia uczniów ze specjalnymi potrzebami edukacyjnymi. Część II.</a:t>
            </a:r>
          </a:p>
          <a:p>
            <a:pPr eaLnBrk="1" hangingPunct="1">
              <a:lnSpc>
                <a:spcPct val="80000"/>
              </a:lnSpc>
              <a:defRPr/>
            </a:pPr>
            <a:endParaRPr lang="pl-PL" sz="800" b="1" dirty="0" smtClean="0"/>
          </a:p>
          <a:p>
            <a:pPr eaLnBrk="1" hangingPunct="1">
              <a:lnSpc>
                <a:spcPct val="80000"/>
              </a:lnSpc>
              <a:defRPr/>
            </a:pPr>
            <a:r>
              <a:rPr lang="pl-PL" sz="800" b="1" dirty="0" smtClean="0"/>
              <a:t>Przykładowe narzędzia diagnostyczne w pracy z uczniami z cechami ADHD:</a:t>
            </a:r>
          </a:p>
          <a:p>
            <a:pPr eaLnBrk="1" hangingPunct="1">
              <a:lnSpc>
                <a:spcPct val="80000"/>
              </a:lnSpc>
              <a:defRPr/>
            </a:pPr>
            <a:r>
              <a:rPr lang="pl-PL" sz="800" u="sng" dirty="0" smtClean="0"/>
              <a:t>Arkusz obserwacji może być sporządzony przez nauczyciela i powinien zawierać następujące obszary oceny zachowania ucznia:</a:t>
            </a:r>
            <a:endParaRPr lang="pl-PL" sz="800" i="1" u="sng" dirty="0" smtClean="0"/>
          </a:p>
          <a:p>
            <a:pPr eaLnBrk="1" hangingPunct="1">
              <a:lnSpc>
                <a:spcPct val="80000"/>
              </a:lnSpc>
              <a:defRPr/>
            </a:pPr>
            <a:r>
              <a:rPr lang="pl-PL" sz="800" b="1" i="1" dirty="0" smtClean="0"/>
              <a:t>Zaburzenia koncentracji uwagi</a:t>
            </a:r>
            <a:endParaRPr lang="pl-PL" sz="800" b="1" dirty="0" smtClean="0"/>
          </a:p>
          <a:p>
            <a:pPr eaLnBrk="1" hangingPunct="1">
              <a:lnSpc>
                <a:spcPct val="80000"/>
              </a:lnSpc>
              <a:defRPr/>
            </a:pPr>
            <a:r>
              <a:rPr lang="pl-PL" sz="800" dirty="0" smtClean="0"/>
              <a:t>rozpraszanie się (czy jest problem z utrzymaniem uwagi), skupienie uwagi na jednym źródle bodźca, utrzymanie ciągłej uwagi podczas wykonywania jednego zadania, często wydaje się, że nie słucha tego, co się do niego mówi, zapominanie poleceń, trudności z zastosowaniem się do instrukcji (lecz nie z powodu niezrozumienia instrukcji), trudności ze zorganizowaniem własnej pracy, nauki, zabawy, nie kończenie rozpoczętych prac (przerywanie pracy np. w połowie), przechodzenie do wykonania  kolejnej czynności nie kończąc poprzedniej, częste zapominanie o zabraniu wszystkich rzeczy niezbędnych do wykonania danej czynności, gubienie  rzeczy, szybkie nudzenie się. </a:t>
            </a:r>
            <a:endParaRPr lang="pl-PL" sz="800" i="1" dirty="0" smtClean="0"/>
          </a:p>
          <a:p>
            <a:pPr eaLnBrk="1" hangingPunct="1">
              <a:lnSpc>
                <a:spcPct val="80000"/>
              </a:lnSpc>
              <a:defRPr/>
            </a:pPr>
            <a:r>
              <a:rPr lang="pl-PL" sz="800" b="1" i="1" dirty="0" smtClean="0">
                <a:effectLst>
                  <a:outerShdw blurRad="38100" dist="38100" dir="2700000" algn="tl">
                    <a:srgbClr val="C0C0C0"/>
                  </a:outerShdw>
                </a:effectLst>
              </a:rPr>
              <a:t>Impulsywność</a:t>
            </a:r>
            <a:endParaRPr lang="pl-PL" sz="800" b="1" dirty="0" smtClean="0">
              <a:effectLst>
                <a:outerShdw blurRad="38100" dist="38100" dir="2700000" algn="tl">
                  <a:srgbClr val="C0C0C0"/>
                </a:outerShdw>
              </a:effectLst>
            </a:endParaRPr>
          </a:p>
          <a:p>
            <a:pPr eaLnBrk="1" hangingPunct="1">
              <a:lnSpc>
                <a:spcPct val="80000"/>
              </a:lnSpc>
              <a:defRPr/>
            </a:pPr>
            <a:r>
              <a:rPr lang="pl-PL" sz="800" dirty="0" smtClean="0"/>
              <a:t>działanie pod wpływem impulsu (czyli bez zastanowienia), wyrywanie się do odpowiedzi, zanim pytanie zostanie zadane w całości, trudności z zaczekaniem na swoją kolej, częste wtrącanie się do rozmowy lub zabawy, nadmierna gadatliwość, częste zmiany zajęć, brak umiejętności planowania działań.</a:t>
            </a:r>
            <a:endParaRPr lang="pl-PL" sz="800" i="1" dirty="0" smtClean="0"/>
          </a:p>
          <a:p>
            <a:pPr eaLnBrk="1" hangingPunct="1">
              <a:lnSpc>
                <a:spcPct val="80000"/>
              </a:lnSpc>
              <a:defRPr/>
            </a:pPr>
            <a:r>
              <a:rPr lang="pl-PL" sz="800" b="1" i="1" dirty="0" smtClean="0">
                <a:effectLst>
                  <a:outerShdw blurRad="38100" dist="38100" dir="2700000" algn="tl">
                    <a:srgbClr val="C0C0C0"/>
                  </a:outerShdw>
                </a:effectLst>
              </a:rPr>
              <a:t>Nadruchliwość</a:t>
            </a:r>
            <a:endParaRPr lang="pl-PL" sz="800" b="1" dirty="0" smtClean="0">
              <a:effectLst>
                <a:outerShdw blurRad="38100" dist="38100" dir="2700000" algn="tl">
                  <a:srgbClr val="C0C0C0"/>
                </a:outerShdw>
              </a:effectLst>
            </a:endParaRPr>
          </a:p>
          <a:p>
            <a:pPr eaLnBrk="1" hangingPunct="1">
              <a:lnSpc>
                <a:spcPct val="80000"/>
              </a:lnSpc>
              <a:defRPr/>
            </a:pPr>
            <a:r>
              <a:rPr lang="pl-PL" sz="800" dirty="0" smtClean="0"/>
              <a:t>częsta, nadmierna  potrzeba ruchu, częste wstawanie z miejsca, chodzenie po klasie, bieganie, częste wspinanie się na różne przedmioty, podczas siedzenia na lekcji wiercenie się, kręcenie, machanie rękami, nogami (”niepokój w obrębie miejsca siedzenia”), nadmierna gadatliwość (nadruchliwość „w obrębie mięśni języka”), nadmierna hałaśliwość podczas zabawy, trudności ze spokojnym bawieniem się, zaczepianie, potrącanie. </a:t>
            </a:r>
            <a:endParaRPr lang="pl-PL" sz="800" i="1" dirty="0" smtClean="0"/>
          </a:p>
          <a:p>
            <a:pPr eaLnBrk="1" hangingPunct="1">
              <a:lnSpc>
                <a:spcPct val="80000"/>
              </a:lnSpc>
              <a:defRPr/>
            </a:pPr>
            <a:r>
              <a:rPr lang="pl-PL" sz="800" b="1" i="1" dirty="0" smtClean="0">
                <a:effectLst>
                  <a:outerShdw blurRad="38100" dist="38100" dir="2700000" algn="tl">
                    <a:srgbClr val="C0C0C0"/>
                  </a:outerShdw>
                </a:effectLst>
              </a:rPr>
              <a:t>Inne</a:t>
            </a:r>
            <a:endParaRPr lang="pl-PL" sz="800" b="1" dirty="0" smtClean="0">
              <a:effectLst>
                <a:outerShdw blurRad="38100" dist="38100" dir="2700000" algn="tl">
                  <a:srgbClr val="C0C0C0"/>
                </a:outerShdw>
              </a:effectLst>
            </a:endParaRPr>
          </a:p>
          <a:p>
            <a:pPr eaLnBrk="1" hangingPunct="1">
              <a:lnSpc>
                <a:spcPct val="80000"/>
              </a:lnSpc>
              <a:defRPr/>
            </a:pPr>
            <a:r>
              <a:rPr lang="pl-PL" sz="800" dirty="0" smtClean="0"/>
              <a:t>ulubione przedmioty/zajęcia dziecka, funkcjonowanie w trakcie ulubionych zajęć edukacyjnych, mocne strony dziecka, problemowe zachowania dziecka w trakcie lekcji, problemowe zachowania dziecka na przerwach, problemowe zachowania dziecka w świetlicy, pory dnia gdy dziecko funkcjonuje najlepiej i najgorzej, relacje z rówieśnikami</a:t>
            </a:r>
          </a:p>
          <a:p>
            <a:pPr eaLnBrk="1" hangingPunct="1">
              <a:lnSpc>
                <a:spcPct val="80000"/>
              </a:lnSpc>
              <a:defRPr/>
            </a:pPr>
            <a:r>
              <a:rPr lang="pl-PL" sz="800" dirty="0" smtClean="0"/>
              <a:t>liczba kolegów,  przyjaciół, relacje z dorosłymi na terenie szkoły, zna reguły ale ma kłopoty z ich zastosowaniem. </a:t>
            </a: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7"/>
          <p:cNvSpPr>
            <a:spLocks noGrp="1" noChangeArrowheads="1"/>
          </p:cNvSpPr>
          <p:nvPr>
            <p:ph type="sldNum" sz="quarter" idx="5"/>
          </p:nvPr>
        </p:nvSpPr>
        <p:spPr>
          <a:noFill/>
        </p:spPr>
        <p:txBody>
          <a:bodyPr/>
          <a:lstStyle/>
          <a:p>
            <a:fld id="{A1F3FA46-9FFE-4198-9AA7-94E441AEF42D}" type="slidenum">
              <a:rPr lang="pl-PL" smtClean="0"/>
              <a:pPr/>
              <a:t>102</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BE11BC77-4388-4A5C-A8FD-6C4B942189E5}" type="slidenum">
              <a:rPr lang="pl-PL" sz="1200">
                <a:latin typeface="+mn-lt"/>
              </a:rPr>
              <a:pPr algn="r" fontAlgn="auto">
                <a:spcBef>
                  <a:spcPts val="0"/>
                </a:spcBef>
                <a:spcAft>
                  <a:spcPts val="0"/>
                </a:spcAft>
                <a:defRPr/>
              </a:pPr>
              <a:t>102</a:t>
            </a:fld>
            <a:endParaRPr lang="pl-PL" sz="1200">
              <a:latin typeface="+mn-lt"/>
            </a:endParaRPr>
          </a:p>
        </p:txBody>
      </p:sp>
      <p:sp>
        <p:nvSpPr>
          <p:cNvPr id="217092" name="Rectangle 2"/>
          <p:cNvSpPr>
            <a:spLocks noGrp="1" noRot="1" noChangeAspect="1" noChangeArrowheads="1" noTextEdit="1"/>
          </p:cNvSpPr>
          <p:nvPr>
            <p:ph type="sldImg"/>
          </p:nvPr>
        </p:nvSpPr>
        <p:spPr>
          <a:ln/>
        </p:spPr>
      </p:sp>
      <p:sp>
        <p:nvSpPr>
          <p:cNvPr id="217093" name="Rectangle 3"/>
          <p:cNvSpPr>
            <a:spLocks noGrp="1" noChangeArrowheads="1"/>
          </p:cNvSpPr>
          <p:nvPr>
            <p:ph type="body" idx="1"/>
          </p:nvPr>
        </p:nvSpPr>
        <p:spPr>
          <a:noFill/>
          <a:ln/>
        </p:spPr>
        <p:txBody>
          <a:bodyPr/>
          <a:lstStyle/>
          <a:p>
            <a:pPr eaLnBrk="1" hangingPunct="1"/>
            <a:r>
              <a:rPr lang="pl-PL" smtClean="0"/>
              <a:t>Al-Khamisy, D., Gosk, U. (2010). </a:t>
            </a:r>
            <a:r>
              <a:rPr lang="pl-PL" i="1" smtClean="0"/>
              <a:t>Model pracy z uczniem z ADHD. </a:t>
            </a:r>
            <a:r>
              <a:rPr lang="pl-PL" smtClean="0"/>
              <a:t>W: Materiały szkoleniowe: Podniesienie efektywności kształcenia uczniów ze specjalnymi potrzebami edukacyjnymi. Część II.</a:t>
            </a:r>
          </a:p>
          <a:p>
            <a:pPr eaLnBrk="1" hangingPunct="1"/>
            <a:endParaRPr lang="pl-PL" sz="1600" b="1" smtClean="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7"/>
          <p:cNvSpPr>
            <a:spLocks noGrp="1" noChangeArrowheads="1"/>
          </p:cNvSpPr>
          <p:nvPr>
            <p:ph type="sldNum" sz="quarter" idx="5"/>
          </p:nvPr>
        </p:nvSpPr>
        <p:spPr>
          <a:noFill/>
        </p:spPr>
        <p:txBody>
          <a:bodyPr/>
          <a:lstStyle/>
          <a:p>
            <a:fld id="{E96882B1-5F0D-492C-9254-E4DA4E679434}" type="slidenum">
              <a:rPr lang="pl-PL" smtClean="0"/>
              <a:pPr/>
              <a:t>103</a:t>
            </a:fld>
            <a:endParaRPr lang="pl-PL" smtClean="0"/>
          </a:p>
        </p:txBody>
      </p:sp>
      <p:sp>
        <p:nvSpPr>
          <p:cNvPr id="218115" name="Rectangle 2"/>
          <p:cNvSpPr>
            <a:spLocks noRot="1" noChangeArrowheads="1" noTextEdit="1"/>
          </p:cNvSpPr>
          <p:nvPr>
            <p:ph type="sldImg"/>
          </p:nvPr>
        </p:nvSpPr>
        <p:spPr>
          <a:ln/>
        </p:spPr>
      </p:sp>
      <p:sp>
        <p:nvSpPr>
          <p:cNvPr id="218116" name="Rectangle 3"/>
          <p:cNvSpPr>
            <a:spLocks noGrp="1" noChangeArrowheads="1"/>
          </p:cNvSpPr>
          <p:nvPr>
            <p:ph type="body" idx="1"/>
          </p:nvPr>
        </p:nvSpPr>
        <p:spPr>
          <a:noFill/>
          <a:ln/>
        </p:spPr>
        <p:txBody>
          <a:bodyPr/>
          <a:lstStyle/>
          <a:p>
            <a:pPr eaLnBrk="1" hangingPunct="1"/>
            <a:r>
              <a:rPr lang="pl-PL" sz="1000" smtClean="0"/>
              <a:t>Al-Khamisy, D., Gosk, U. (2010). </a:t>
            </a:r>
            <a:r>
              <a:rPr lang="pl-PL" sz="1000" i="1" smtClean="0"/>
              <a:t>Model pracy z uczniem z ADHD. </a:t>
            </a:r>
            <a:r>
              <a:rPr lang="pl-PL" sz="1000" smtClean="0"/>
              <a:t>W: Materiały szkoleniowe: Podniesienie efektywności kształcenia uczniów ze specjalnymi potrzebami edukacyjnymi. Część II.</a:t>
            </a:r>
          </a:p>
          <a:p>
            <a:pPr eaLnBrk="1" hangingPunct="1"/>
            <a:endParaRPr lang="pl-PL" sz="1400" b="1" smtClean="0"/>
          </a:p>
          <a:p>
            <a:pPr eaLnBrk="1" hangingPunct="1"/>
            <a:r>
              <a:rPr lang="pl-PL" sz="1400" b="1" smtClean="0"/>
              <a:t>okoliczności utrudniające i ułatwiające rozwój:</a:t>
            </a:r>
          </a:p>
          <a:p>
            <a:pPr eaLnBrk="1" hangingPunct="1">
              <a:buFontTx/>
              <a:buChar char="•"/>
            </a:pPr>
            <a:r>
              <a:rPr lang="pl-PL" sz="1400" smtClean="0"/>
              <a:t>sytuacja rodzinna (struktura rodziny, styl wychowania)</a:t>
            </a:r>
          </a:p>
          <a:p>
            <a:pPr eaLnBrk="1" hangingPunct="1">
              <a:buFontTx/>
              <a:buChar char="•"/>
            </a:pPr>
            <a:r>
              <a:rPr lang="pl-PL" sz="1400" smtClean="0"/>
              <a:t>grupa rówieśnicza (pozycja w grupie, osoby znaczące dla dziecka w grupie)</a:t>
            </a:r>
          </a:p>
          <a:p>
            <a:pPr eaLnBrk="1" hangingPunct="1">
              <a:buFontTx/>
              <a:buChar char="•"/>
            </a:pPr>
            <a:r>
              <a:rPr lang="pl-PL" sz="1400" smtClean="0"/>
              <a:t>samoocenę ucznia</a:t>
            </a:r>
          </a:p>
          <a:p>
            <a:pPr eaLnBrk="1" hangingPunct="1">
              <a:buFontTx/>
              <a:buChar char="•"/>
            </a:pPr>
            <a:r>
              <a:rPr lang="pl-PL" sz="1400" smtClean="0"/>
              <a:t>wiedza nauczyciela (tu: wiedza deklaratywna nauczyciela a rzeczywista na temat danego zaburzenia: przyczyny zaburzenia, objawów, metody pracy z uczniem z danym rodzajem zaburzenia)</a:t>
            </a:r>
          </a:p>
          <a:p>
            <a:pPr eaLnBrk="1" hangingPunct="1">
              <a:buFontTx/>
              <a:buChar char="•"/>
            </a:pPr>
            <a:r>
              <a:rPr lang="pl-PL" sz="1400" smtClean="0"/>
              <a:t>własne działania edukacyjne nauczyciela (postawa nauczyciela wobec ucznia z zaburzeniem, koncentracja na objawach ADHD a nie na konsekwencjach; znajomość ucznia: mocnych stron, zainteresowań, motywacji).</a:t>
            </a:r>
          </a:p>
          <a:p>
            <a:pPr eaLnBrk="1" hangingPunct="1"/>
            <a:endParaRPr lang="pl-PL" sz="1400" b="1" smtClean="0"/>
          </a:p>
          <a:p>
            <a:pPr eaLnBrk="1" hangingPunct="1"/>
            <a:endParaRPr lang="pl-PL" sz="1400" b="1" smtClean="0"/>
          </a:p>
          <a:p>
            <a:pPr eaLnBrk="1" hangingPunct="1"/>
            <a:endParaRPr lang="pl-PL" sz="1000"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ymbol zastępczy obrazu slajdu 1"/>
          <p:cNvSpPr>
            <a:spLocks noGrp="1" noRot="1" noChangeAspect="1" noTextEdit="1"/>
          </p:cNvSpPr>
          <p:nvPr>
            <p:ph type="sldImg"/>
          </p:nvPr>
        </p:nvSpPr>
        <p:spPr>
          <a:ln/>
        </p:spPr>
      </p:sp>
      <p:sp>
        <p:nvSpPr>
          <p:cNvPr id="3" name="Symbol zastępczy notatek 2"/>
          <p:cNvSpPr>
            <a:spLocks noGrp="1"/>
          </p:cNvSpPr>
          <p:nvPr>
            <p:ph type="body" idx="1"/>
          </p:nvPr>
        </p:nvSpPr>
        <p:spPr/>
        <p:txBody>
          <a:bodyPr>
            <a:normAutofit fontScale="77500" lnSpcReduction="20000"/>
          </a:bodyPr>
          <a:lstStyle/>
          <a:p>
            <a:pPr eaLnBrk="1" hangingPunct="1">
              <a:lnSpc>
                <a:spcPct val="80000"/>
              </a:lnSpc>
              <a:defRPr/>
            </a:pPr>
            <a:r>
              <a:rPr lang="pl-PL" dirty="0" smtClean="0"/>
              <a:t>Al-Khamisy, D., Gosk, U. (2010). </a:t>
            </a:r>
            <a:r>
              <a:rPr lang="pl-PL" i="1" dirty="0" smtClean="0"/>
              <a:t>Model pracy z uczniem z ADHD. </a:t>
            </a:r>
            <a:r>
              <a:rPr lang="pl-PL" dirty="0" smtClean="0"/>
              <a:t>W: Materiały szkoleniowe: Podniesienie efektywności kształcenia uczniów ze specjalnymi potrzebami edukacyjnymi. Część II.</a:t>
            </a:r>
          </a:p>
          <a:p>
            <a:pPr eaLnBrk="1" hangingPunct="1">
              <a:lnSpc>
                <a:spcPct val="80000"/>
              </a:lnSpc>
              <a:defRPr/>
            </a:pPr>
            <a:endParaRPr lang="pl-PL" dirty="0" smtClean="0"/>
          </a:p>
          <a:p>
            <a:pPr eaLnBrk="1" hangingPunct="1">
              <a:lnSpc>
                <a:spcPct val="80000"/>
              </a:lnSpc>
              <a:defRPr/>
            </a:pPr>
            <a:r>
              <a:rPr lang="pl-PL" b="1" dirty="0" smtClean="0"/>
              <a:t>Realizacja PDW (planu działań wspierających) w pracy z uczniem z cechami ADHD</a:t>
            </a:r>
          </a:p>
          <a:p>
            <a:pPr eaLnBrk="1" hangingPunct="1">
              <a:lnSpc>
                <a:spcPct val="80000"/>
              </a:lnSpc>
              <a:defRPr/>
            </a:pPr>
            <a:r>
              <a:rPr lang="pl-PL" u="sng" dirty="0" smtClean="0"/>
              <a:t>Zasady pracy z uczniem (w tym ewentualne przygotowanie miejsca pracy)</a:t>
            </a:r>
          </a:p>
          <a:p>
            <a:pPr eaLnBrk="1" hangingPunct="1">
              <a:lnSpc>
                <a:spcPct val="80000"/>
              </a:lnSpc>
              <a:buFontTx/>
              <a:buChar char="•"/>
              <a:defRPr/>
            </a:pPr>
            <a:r>
              <a:rPr lang="pl-PL" dirty="0" smtClean="0"/>
              <a:t>Akceptacji dziecka.</a:t>
            </a:r>
          </a:p>
          <a:p>
            <a:pPr eaLnBrk="1" hangingPunct="1">
              <a:lnSpc>
                <a:spcPct val="80000"/>
              </a:lnSpc>
              <a:buFontTx/>
              <a:buChar char="•"/>
              <a:defRPr/>
            </a:pPr>
            <a:r>
              <a:rPr lang="pl-PL" dirty="0" smtClean="0"/>
              <a:t>Zasada indywidualizacji.</a:t>
            </a:r>
          </a:p>
          <a:p>
            <a:pPr eaLnBrk="1" hangingPunct="1">
              <a:lnSpc>
                <a:spcPct val="80000"/>
              </a:lnSpc>
              <a:buFontTx/>
              <a:buChar char="•"/>
              <a:defRPr/>
            </a:pPr>
            <a:r>
              <a:rPr lang="pl-PL" dirty="0" smtClean="0"/>
              <a:t>Zapewnienie uczniowi poczucia bezpieczeństwa.</a:t>
            </a:r>
          </a:p>
          <a:p>
            <a:pPr eaLnBrk="1" hangingPunct="1">
              <a:lnSpc>
                <a:spcPct val="80000"/>
              </a:lnSpc>
              <a:buFontTx/>
              <a:buChar char="•"/>
              <a:defRPr/>
            </a:pPr>
            <a:r>
              <a:rPr lang="pl-PL" dirty="0" smtClean="0"/>
              <a:t>Dawanie dziecku z ADHD zadań na miarę jego możliwości (dzielenie zadań na mniejsze części).</a:t>
            </a:r>
          </a:p>
          <a:p>
            <a:pPr eaLnBrk="1" hangingPunct="1">
              <a:lnSpc>
                <a:spcPct val="80000"/>
              </a:lnSpc>
              <a:buFontTx/>
              <a:buChar char="•"/>
              <a:defRPr/>
            </a:pPr>
            <a:r>
              <a:rPr lang="pl-PL" dirty="0" smtClean="0"/>
              <a:t>Stwarzanie sytuacji zapewniających sukces.</a:t>
            </a:r>
          </a:p>
          <a:p>
            <a:pPr eaLnBrk="1" hangingPunct="1">
              <a:lnSpc>
                <a:spcPct val="80000"/>
              </a:lnSpc>
              <a:buFontTx/>
              <a:buChar char="•"/>
              <a:defRPr/>
            </a:pPr>
            <a:r>
              <a:rPr lang="pl-PL" dirty="0" smtClean="0"/>
              <a:t>Jasno sprecyzowane zasady i reguły.</a:t>
            </a:r>
          </a:p>
          <a:p>
            <a:pPr eaLnBrk="1" hangingPunct="1">
              <a:lnSpc>
                <a:spcPct val="80000"/>
              </a:lnSpc>
              <a:buFontTx/>
              <a:buChar char="•"/>
              <a:defRPr/>
            </a:pPr>
            <a:r>
              <a:rPr lang="pl-PL" dirty="0" smtClean="0"/>
              <a:t>Właściwa komunikacja (słuchanie ucznia, komunikaty dotyczące zachowania dziecka w danej chwili, formułowanie wypowiedzi do ucznia z wykorzystaniem np. komunikatów ”ja”).</a:t>
            </a:r>
          </a:p>
          <a:p>
            <a:pPr eaLnBrk="1" hangingPunct="1">
              <a:lnSpc>
                <a:spcPct val="80000"/>
              </a:lnSpc>
              <a:buFontTx/>
              <a:buChar char="•"/>
              <a:defRPr/>
            </a:pPr>
            <a:r>
              <a:rPr lang="pl-PL" dirty="0" smtClean="0"/>
              <a:t>Formułowanie jasnych, krótkich, jednoznacznych poleceń.</a:t>
            </a:r>
          </a:p>
          <a:p>
            <a:pPr eaLnBrk="1" hangingPunct="1">
              <a:lnSpc>
                <a:spcPct val="80000"/>
              </a:lnSpc>
              <a:buFontTx/>
              <a:buChar char="•"/>
              <a:defRPr/>
            </a:pPr>
            <a:r>
              <a:rPr lang="pl-PL" dirty="0" smtClean="0"/>
              <a:t>Przypominanie o samokontroli i sprawdzaniu. </a:t>
            </a:r>
          </a:p>
          <a:p>
            <a:pPr eaLnBrk="1" hangingPunct="1">
              <a:lnSpc>
                <a:spcPct val="80000"/>
              </a:lnSpc>
              <a:buFontTx/>
              <a:buChar char="•"/>
              <a:defRPr/>
            </a:pPr>
            <a:r>
              <a:rPr lang="pl-PL" dirty="0" smtClean="0"/>
              <a:t>Zasada podążania za zainteresowaniami dziecka.</a:t>
            </a:r>
          </a:p>
          <a:p>
            <a:pPr eaLnBrk="1" hangingPunct="1">
              <a:lnSpc>
                <a:spcPct val="80000"/>
              </a:lnSpc>
              <a:buFontTx/>
              <a:buChar char="•"/>
              <a:defRPr/>
            </a:pPr>
            <a:r>
              <a:rPr lang="pl-PL" dirty="0" smtClean="0"/>
              <a:t>Zasada natychmiastowego nagradzania.</a:t>
            </a:r>
          </a:p>
          <a:p>
            <a:pPr eaLnBrk="1" hangingPunct="1">
              <a:lnSpc>
                <a:spcPct val="80000"/>
              </a:lnSpc>
              <a:buFontTx/>
              <a:buChar char="•"/>
              <a:defRPr/>
            </a:pPr>
            <a:r>
              <a:rPr lang="pl-PL" dirty="0" smtClean="0"/>
              <a:t>Zasada stosowania wzmocnień pozytywnych. </a:t>
            </a:r>
          </a:p>
          <a:p>
            <a:pPr eaLnBrk="1" hangingPunct="1">
              <a:lnSpc>
                <a:spcPct val="80000"/>
              </a:lnSpc>
              <a:buFontTx/>
              <a:buChar char="•"/>
              <a:defRPr/>
            </a:pPr>
            <a:r>
              <a:rPr lang="pl-PL" dirty="0" smtClean="0"/>
              <a:t>Zasada regularności – na zajęciach prowadzonych w ustalonym rytmie należy unikać gwałtownych zmian.</a:t>
            </a:r>
          </a:p>
          <a:p>
            <a:pPr eaLnBrk="1" hangingPunct="1">
              <a:lnSpc>
                <a:spcPct val="80000"/>
              </a:lnSpc>
              <a:buFontTx/>
              <a:buChar char="•"/>
              <a:defRPr/>
            </a:pPr>
            <a:r>
              <a:rPr lang="pl-PL" dirty="0" smtClean="0"/>
              <a:t>Zasada powtórzeń (repetycji).</a:t>
            </a:r>
          </a:p>
          <a:p>
            <a:pPr eaLnBrk="1" hangingPunct="1">
              <a:lnSpc>
                <a:spcPct val="80000"/>
              </a:lnSpc>
              <a:buFontTx/>
              <a:buChar char="•"/>
              <a:defRPr/>
            </a:pPr>
            <a:r>
              <a:rPr lang="pl-PL" dirty="0" smtClean="0"/>
              <a:t>Stworzenie odpowiedniej struktury zewnętrznej: odpowiednio przygotowane miejsce pracy dziecka, ograniczanie w klasie bodźców rozpraszających uwagę.</a:t>
            </a:r>
          </a:p>
          <a:p>
            <a:pPr eaLnBrk="1" hangingPunct="1">
              <a:lnSpc>
                <a:spcPct val="80000"/>
              </a:lnSpc>
              <a:buFontTx/>
              <a:buChar char="•"/>
              <a:defRPr/>
            </a:pPr>
            <a:r>
              <a:rPr lang="pl-PL" dirty="0" smtClean="0"/>
              <a:t>Zasada aktywizowania poprzez organizowanie dodatkowych aktywności pozwalających na rozładowanie emocji.</a:t>
            </a:r>
          </a:p>
          <a:p>
            <a:pPr eaLnBrk="1" hangingPunct="1">
              <a:lnSpc>
                <a:spcPct val="80000"/>
              </a:lnSpc>
              <a:buFontTx/>
              <a:buChar char="•"/>
              <a:defRPr/>
            </a:pPr>
            <a:r>
              <a:rPr lang="pl-PL" dirty="0" smtClean="0"/>
              <a:t>Zasada naprzemienności wysiłku i relaksu.</a:t>
            </a:r>
          </a:p>
          <a:p>
            <a:pPr eaLnBrk="1" hangingPunct="1">
              <a:lnSpc>
                <a:spcPct val="80000"/>
              </a:lnSpc>
              <a:buFontTx/>
              <a:buChar char="•"/>
              <a:defRPr/>
            </a:pPr>
            <a:r>
              <a:rPr lang="pl-PL" dirty="0" smtClean="0"/>
              <a:t>Zasada konsekwencji działania.</a:t>
            </a:r>
          </a:p>
          <a:p>
            <a:pPr eaLnBrk="1" hangingPunct="1">
              <a:lnSpc>
                <a:spcPct val="80000"/>
              </a:lnSpc>
              <a:buFontTx/>
              <a:buChar char="•"/>
              <a:defRPr/>
            </a:pPr>
            <a:r>
              <a:rPr lang="pl-PL" dirty="0" smtClean="0"/>
              <a:t>Współpracy z rodzicami ucznia.</a:t>
            </a:r>
          </a:p>
          <a:p>
            <a:pPr eaLnBrk="1" hangingPunct="1">
              <a:lnSpc>
                <a:spcPct val="80000"/>
              </a:lnSpc>
              <a:buFontTx/>
              <a:buChar char="•"/>
              <a:defRPr/>
            </a:pPr>
            <a:r>
              <a:rPr lang="pl-PL" dirty="0" smtClean="0"/>
              <a:t>Zasady oceniania</a:t>
            </a:r>
          </a:p>
          <a:p>
            <a:pPr eaLnBrk="1" hangingPunct="1">
              <a:lnSpc>
                <a:spcPct val="80000"/>
              </a:lnSpc>
              <a:buFontTx/>
              <a:buChar char="•"/>
              <a:defRPr/>
            </a:pPr>
            <a:r>
              <a:rPr lang="pl-PL" dirty="0" smtClean="0"/>
              <a:t>Zasada nie karania za objawy.</a:t>
            </a:r>
          </a:p>
          <a:p>
            <a:pPr eaLnBrk="1" hangingPunct="1">
              <a:lnSpc>
                <a:spcPct val="80000"/>
              </a:lnSpc>
              <a:buFontTx/>
              <a:buChar char="•"/>
              <a:defRPr/>
            </a:pPr>
            <a:r>
              <a:rPr lang="pl-PL" dirty="0" smtClean="0"/>
              <a:t>Ocenianie za osiągnięcia oraz włożony wysiłek w rozwiązanie zadań.</a:t>
            </a:r>
          </a:p>
          <a:p>
            <a:pPr eaLnBrk="1" hangingPunct="1">
              <a:lnSpc>
                <a:spcPct val="80000"/>
              </a:lnSpc>
              <a:buFontTx/>
              <a:buChar char="•"/>
              <a:defRPr/>
            </a:pPr>
            <a:r>
              <a:rPr lang="pl-PL" dirty="0" smtClean="0"/>
              <a:t>Natychmiastowe nagradzanie.</a:t>
            </a:r>
          </a:p>
          <a:p>
            <a:pPr>
              <a:defRPr/>
            </a:pPr>
            <a:endParaRPr lang="pl-PL" dirty="0"/>
          </a:p>
        </p:txBody>
      </p:sp>
      <p:sp>
        <p:nvSpPr>
          <p:cNvPr id="219140" name="Symbol zastępczy numeru slajdu 3"/>
          <p:cNvSpPr>
            <a:spLocks noGrp="1"/>
          </p:cNvSpPr>
          <p:nvPr>
            <p:ph type="sldNum" sz="quarter" idx="5"/>
          </p:nvPr>
        </p:nvSpPr>
        <p:spPr>
          <a:noFill/>
        </p:spPr>
        <p:txBody>
          <a:bodyPr/>
          <a:lstStyle/>
          <a:p>
            <a:fld id="{C954F3E7-7810-4862-97AE-02FB68B07D0E}" type="slidenum">
              <a:rPr lang="pl-PL" smtClean="0"/>
              <a:pPr/>
              <a:t>104</a:t>
            </a:fld>
            <a:endParaRPr lang="pl-PL"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7"/>
          <p:cNvSpPr>
            <a:spLocks noGrp="1" noChangeArrowheads="1"/>
          </p:cNvSpPr>
          <p:nvPr>
            <p:ph type="sldNum" sz="quarter" idx="5"/>
          </p:nvPr>
        </p:nvSpPr>
        <p:spPr>
          <a:noFill/>
        </p:spPr>
        <p:txBody>
          <a:bodyPr/>
          <a:lstStyle/>
          <a:p>
            <a:fld id="{22587D8B-62C8-4766-8339-50FBF408E7A6}" type="slidenum">
              <a:rPr lang="pl-PL" smtClean="0"/>
              <a:pPr/>
              <a:t>109</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36C6A89B-EC85-4354-8962-32924BFEC950}" type="slidenum">
              <a:rPr lang="pl-PL" sz="1200">
                <a:latin typeface="+mn-lt"/>
              </a:rPr>
              <a:pPr algn="r" fontAlgn="auto">
                <a:spcBef>
                  <a:spcPts val="0"/>
                </a:spcBef>
                <a:spcAft>
                  <a:spcPts val="0"/>
                </a:spcAft>
                <a:defRPr/>
              </a:pPr>
              <a:t>109</a:t>
            </a:fld>
            <a:endParaRPr lang="pl-PL" sz="1200">
              <a:latin typeface="+mn-lt"/>
            </a:endParaRPr>
          </a:p>
        </p:txBody>
      </p:sp>
      <p:sp>
        <p:nvSpPr>
          <p:cNvPr id="220164" name="Rectangle 2"/>
          <p:cNvSpPr>
            <a:spLocks noGrp="1" noRot="1" noChangeAspect="1" noChangeArrowheads="1" noTextEdit="1"/>
          </p:cNvSpPr>
          <p:nvPr>
            <p:ph type="sldImg"/>
          </p:nvPr>
        </p:nvSpPr>
        <p:spPr>
          <a:ln/>
        </p:spPr>
      </p:sp>
      <p:sp>
        <p:nvSpPr>
          <p:cNvPr id="220165" name="Rectangle 3"/>
          <p:cNvSpPr>
            <a:spLocks noGrp="1" noChangeArrowheads="1"/>
          </p:cNvSpPr>
          <p:nvPr>
            <p:ph type="body" idx="1"/>
          </p:nvPr>
        </p:nvSpPr>
        <p:spPr>
          <a:noFill/>
          <a:ln/>
        </p:spPr>
        <p:txBody>
          <a:bodyPr/>
          <a:lstStyle/>
          <a:p>
            <a:pPr eaLnBrk="1" hangingPunct="1">
              <a:lnSpc>
                <a:spcPct val="80000"/>
              </a:lnSpc>
            </a:pPr>
            <a:r>
              <a:rPr lang="pl-PL" sz="800" smtClean="0"/>
              <a:t>Al-Khamisy, D., Gosk, U. (2010). </a:t>
            </a:r>
            <a:r>
              <a:rPr lang="pl-PL" sz="800" i="1" smtClean="0"/>
              <a:t>Model pracy z uczniem z ADHD. </a:t>
            </a:r>
            <a:r>
              <a:rPr lang="pl-PL" sz="800" smtClean="0"/>
              <a:t>W: Materiały szkoleniowe: Podniesienie efektywności kształcenia uczniów ze specjalnymi potrzebami edukacyjnymi. Część II.</a:t>
            </a:r>
          </a:p>
          <a:p>
            <a:pPr eaLnBrk="1" hangingPunct="1">
              <a:lnSpc>
                <a:spcPct val="80000"/>
              </a:lnSpc>
            </a:pPr>
            <a:endParaRPr lang="pl-PL" sz="800" smtClean="0"/>
          </a:p>
          <a:p>
            <a:pPr eaLnBrk="1" hangingPunct="1">
              <a:lnSpc>
                <a:spcPct val="80000"/>
              </a:lnSpc>
            </a:pPr>
            <a:r>
              <a:rPr lang="pl-PL" sz="800" b="1" smtClean="0"/>
              <a:t>Cele edukacyjne - realizacja celów wynikających z podstawy programowej.</a:t>
            </a:r>
          </a:p>
          <a:p>
            <a:pPr eaLnBrk="1" hangingPunct="1">
              <a:lnSpc>
                <a:spcPct val="80000"/>
              </a:lnSpc>
            </a:pPr>
            <a:r>
              <a:rPr lang="pl-PL" sz="800" b="1" smtClean="0"/>
              <a:t>Procedury (metody, formy, środki)</a:t>
            </a:r>
            <a:r>
              <a:rPr lang="pl-PL" sz="800" smtClean="0"/>
              <a:t> </a:t>
            </a:r>
          </a:p>
          <a:p>
            <a:pPr eaLnBrk="1" hangingPunct="1">
              <a:lnSpc>
                <a:spcPct val="80000"/>
              </a:lnSpc>
            </a:pPr>
            <a:r>
              <a:rPr lang="pl-PL" sz="800" b="1" smtClean="0"/>
              <a:t>etap przedszkolny: </a:t>
            </a:r>
            <a:endParaRPr lang="pl-PL" sz="800" smtClean="0"/>
          </a:p>
          <a:p>
            <a:pPr eaLnBrk="1" hangingPunct="1">
              <a:lnSpc>
                <a:spcPct val="80000"/>
              </a:lnSpc>
            </a:pPr>
            <a:r>
              <a:rPr lang="pl-PL" sz="800" smtClean="0"/>
              <a:t>zajęcia kierujące aktywnością ruchową dziecka i poprawiającego jego zdolność skupienia uwagi i koncentracji – metody: rytmika, muzykoterapia, bajkoterapia, relaksacja, arteterapia, pedagogika zabawy, gry i zabawy interakcyjne Vopla,  metoda ruchu rozwijającego W. Sherborne, zajęcia integracji sensorycznej V. F. Maas</a:t>
            </a:r>
          </a:p>
          <a:p>
            <a:pPr eaLnBrk="1" hangingPunct="1">
              <a:lnSpc>
                <a:spcPct val="80000"/>
              </a:lnSpc>
            </a:pPr>
            <a:r>
              <a:rPr lang="pl-PL" sz="800" smtClean="0"/>
              <a:t>zajęcia o charakterze psychoedukacyjnym</a:t>
            </a:r>
            <a:endParaRPr lang="pl-PL" sz="800" b="1" smtClean="0"/>
          </a:p>
          <a:p>
            <a:pPr eaLnBrk="1" hangingPunct="1">
              <a:lnSpc>
                <a:spcPct val="80000"/>
              </a:lnSpc>
            </a:pPr>
            <a:r>
              <a:rPr lang="pl-PL" sz="800" b="1" smtClean="0"/>
              <a:t>szkoła podstawowa:</a:t>
            </a:r>
            <a:r>
              <a:rPr lang="pl-PL" sz="800" b="1" i="1" smtClean="0"/>
              <a:t> </a:t>
            </a:r>
            <a:endParaRPr lang="pl-PL" sz="800" smtClean="0"/>
          </a:p>
          <a:p>
            <a:pPr eaLnBrk="1" hangingPunct="1">
              <a:lnSpc>
                <a:spcPct val="80000"/>
              </a:lnSpc>
            </a:pPr>
            <a:r>
              <a:rPr lang="pl-PL" sz="800" smtClean="0"/>
              <a:t>zajęcia o charakterze psychoedukacyjnym </a:t>
            </a:r>
          </a:p>
          <a:p>
            <a:pPr eaLnBrk="1" hangingPunct="1">
              <a:lnSpc>
                <a:spcPct val="80000"/>
              </a:lnSpc>
            </a:pPr>
            <a:r>
              <a:rPr lang="pl-PL" sz="800" smtClean="0"/>
              <a:t>zajęcia kierujące aktywnością ruchową dziecka i poprawiającego jego zdolność skupienia uwagi i koncentracji – metody: muzykoterapia, bajkoterapia, drama, relaksacja, arteterapia, pedagogika zabawy, gry i zabawy interakcyjne Vopla,  metoda ruchu rozwijającego W. Sherborne, zajęcia integracji sensorycznej V. F. Maas</a:t>
            </a:r>
          </a:p>
          <a:p>
            <a:pPr eaLnBrk="1" hangingPunct="1">
              <a:lnSpc>
                <a:spcPct val="80000"/>
              </a:lnSpc>
            </a:pPr>
            <a:r>
              <a:rPr lang="pl-PL" sz="800" smtClean="0"/>
              <a:t>zajęcia o charakterze socjoterapeutycznym</a:t>
            </a:r>
            <a:endParaRPr lang="pl-PL" sz="800" b="1" smtClean="0"/>
          </a:p>
          <a:p>
            <a:pPr eaLnBrk="1" hangingPunct="1">
              <a:lnSpc>
                <a:spcPct val="80000"/>
              </a:lnSpc>
            </a:pPr>
            <a:r>
              <a:rPr lang="pl-PL" sz="800" b="1" smtClean="0"/>
              <a:t>gimnazjum: </a:t>
            </a:r>
            <a:endParaRPr lang="pl-PL" sz="800" smtClean="0"/>
          </a:p>
          <a:p>
            <a:pPr eaLnBrk="1" hangingPunct="1">
              <a:lnSpc>
                <a:spcPct val="80000"/>
              </a:lnSpc>
            </a:pPr>
            <a:r>
              <a:rPr lang="pl-PL" sz="800" smtClean="0"/>
              <a:t>zajęcia o charakterze psychoedukacyjnym (np. sposoby efektywnego uczenia się,  radzenie sobie ze stresem, autoprezentacja)</a:t>
            </a:r>
          </a:p>
          <a:p>
            <a:pPr eaLnBrk="1" hangingPunct="1">
              <a:lnSpc>
                <a:spcPct val="80000"/>
              </a:lnSpc>
            </a:pPr>
            <a:r>
              <a:rPr lang="pl-PL" sz="800" smtClean="0"/>
              <a:t>zajęcia kierujące aktywnością ruchową dziecka i poprawiające jego zdolność skupienia uwagi i koncentracji, metody: muzykoterapia, biblioterapia, drama, relaksacja, arteterapia, gry i zabawy interakcyjne Vopla,  zajęcia integracji sensorycznej V. F. Maas</a:t>
            </a:r>
          </a:p>
          <a:p>
            <a:pPr eaLnBrk="1" hangingPunct="1">
              <a:lnSpc>
                <a:spcPct val="80000"/>
              </a:lnSpc>
            </a:pPr>
            <a:r>
              <a:rPr lang="pl-PL" sz="800" smtClean="0"/>
              <a:t>zajęcia o charakterze socjoterapeutycznym</a:t>
            </a:r>
            <a:endParaRPr lang="pl-PL" sz="800" b="1" smtClean="0"/>
          </a:p>
          <a:p>
            <a:pPr eaLnBrk="1" hangingPunct="1">
              <a:lnSpc>
                <a:spcPct val="80000"/>
              </a:lnSpc>
            </a:pPr>
            <a:r>
              <a:rPr lang="pl-PL" sz="800" b="1" smtClean="0"/>
              <a:t>etap ponadgimnazjalny</a:t>
            </a:r>
            <a:r>
              <a:rPr lang="pl-PL" sz="800" smtClean="0"/>
              <a:t>:</a:t>
            </a:r>
          </a:p>
          <a:p>
            <a:pPr eaLnBrk="1" hangingPunct="1">
              <a:lnSpc>
                <a:spcPct val="80000"/>
              </a:lnSpc>
            </a:pPr>
            <a:r>
              <a:rPr lang="pl-PL" sz="800" smtClean="0"/>
              <a:t>zajęcia o charakterze psychoedukacyjnym  (np. sposoby efektywnego uczenia się, radzenie sobie ze stresem, autoprezentacja) i psychoteraputycznym</a:t>
            </a:r>
          </a:p>
          <a:p>
            <a:pPr eaLnBrk="1" hangingPunct="1">
              <a:lnSpc>
                <a:spcPct val="80000"/>
              </a:lnSpc>
            </a:pPr>
            <a:r>
              <a:rPr lang="pl-PL" sz="800" smtClean="0"/>
              <a:t>zajęcia kierujące aktywnością ruchową dziecka i poprawiające jego zdolność skupienia uwagi i koncentracji, metody: muzykoterapia, biblioterapia, drama, relaksacja, arteterapia, gry i zabawy interakcyjne Vopla,  zajęcia integracji sensorycznej V. F. Maas</a:t>
            </a:r>
          </a:p>
          <a:p>
            <a:pPr eaLnBrk="1" hangingPunct="1">
              <a:lnSpc>
                <a:spcPct val="80000"/>
              </a:lnSpc>
            </a:pPr>
            <a:r>
              <a:rPr lang="pl-PL" sz="800" smtClean="0"/>
              <a:t>zajęcia o charakterze socjoterapeutycznym.</a:t>
            </a: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7"/>
          <p:cNvSpPr>
            <a:spLocks noGrp="1" noChangeArrowheads="1"/>
          </p:cNvSpPr>
          <p:nvPr>
            <p:ph type="sldNum" sz="quarter" idx="5"/>
          </p:nvPr>
        </p:nvSpPr>
        <p:spPr>
          <a:noFill/>
        </p:spPr>
        <p:txBody>
          <a:bodyPr/>
          <a:lstStyle/>
          <a:p>
            <a:fld id="{26F17B26-C069-43F5-9943-AD4D5BC86814}" type="slidenum">
              <a:rPr lang="pl-PL" smtClean="0"/>
              <a:pPr/>
              <a:t>110</a:t>
            </a:fld>
            <a:endParaRPr lang="pl-PL" smtClean="0"/>
          </a:p>
        </p:txBody>
      </p:sp>
      <p:sp>
        <p:nvSpPr>
          <p:cNvPr id="7" name="Rectangle 7"/>
          <p:cNvSpPr txBox="1">
            <a:spLocks noGrp="1" noChangeArrowheads="1"/>
          </p:cNvSpPr>
          <p:nvPr/>
        </p:nvSpPr>
        <p:spPr>
          <a:xfrm>
            <a:off x="3884613" y="8685213"/>
            <a:ext cx="2971800" cy="457200"/>
          </a:xfrm>
          <a:prstGeom prst="rect">
            <a:avLst/>
          </a:prstGeom>
          <a:noFill/>
        </p:spPr>
        <p:txBody>
          <a:bodyPr anchor="b"/>
          <a:lstStyle/>
          <a:p>
            <a:pPr algn="r" fontAlgn="auto">
              <a:spcBef>
                <a:spcPts val="0"/>
              </a:spcBef>
              <a:spcAft>
                <a:spcPts val="0"/>
              </a:spcAft>
              <a:defRPr/>
            </a:pPr>
            <a:fld id="{81D210DE-6D62-452B-83FD-D1CE361D631C}" type="slidenum">
              <a:rPr lang="pl-PL" sz="1200">
                <a:latin typeface="+mn-lt"/>
              </a:rPr>
              <a:pPr algn="r" fontAlgn="auto">
                <a:spcBef>
                  <a:spcPts val="0"/>
                </a:spcBef>
                <a:spcAft>
                  <a:spcPts val="0"/>
                </a:spcAft>
                <a:defRPr/>
              </a:pPr>
              <a:t>110</a:t>
            </a:fld>
            <a:endParaRPr lang="pl-PL" sz="1200">
              <a:latin typeface="+mn-lt"/>
            </a:endParaRPr>
          </a:p>
        </p:txBody>
      </p:sp>
      <p:sp>
        <p:nvSpPr>
          <p:cNvPr id="221188" name="Rectangle 2"/>
          <p:cNvSpPr>
            <a:spLocks noGrp="1" noRot="1" noChangeAspect="1" noChangeArrowheads="1" noTextEdit="1"/>
          </p:cNvSpPr>
          <p:nvPr>
            <p:ph type="sldImg"/>
          </p:nvPr>
        </p:nvSpPr>
        <p:spPr>
          <a:ln/>
        </p:spPr>
      </p:sp>
      <p:sp>
        <p:nvSpPr>
          <p:cNvPr id="221189" name="Rectangle 3"/>
          <p:cNvSpPr>
            <a:spLocks noGrp="1" noChangeArrowheads="1"/>
          </p:cNvSpPr>
          <p:nvPr>
            <p:ph type="body" idx="1"/>
          </p:nvPr>
        </p:nvSpPr>
        <p:spPr>
          <a:noFill/>
          <a:ln/>
        </p:spPr>
        <p:txBody>
          <a:bodyPr/>
          <a:lstStyle/>
          <a:p>
            <a:pPr eaLnBrk="1" hangingPunct="1">
              <a:lnSpc>
                <a:spcPct val="80000"/>
              </a:lnSpc>
            </a:pPr>
            <a:r>
              <a:rPr lang="pl-PL" sz="800" smtClean="0"/>
              <a:t>Al-Khamisy, D., Gosk, U. (2010). </a:t>
            </a:r>
            <a:r>
              <a:rPr lang="pl-PL" sz="800" i="1" smtClean="0"/>
              <a:t>Model pracy z uczniem z ADHD.</a:t>
            </a:r>
          </a:p>
          <a:p>
            <a:pPr eaLnBrk="1" hangingPunct="1">
              <a:lnSpc>
                <a:spcPct val="80000"/>
              </a:lnSpc>
            </a:pPr>
            <a:r>
              <a:rPr lang="pl-PL" sz="800" smtClean="0"/>
              <a:t>W: Materiały szkoleniowe: Podniesienie efektywności kształcenia uczniów ze specjalnymi potrzebami edukacyjnymi. Część II.</a:t>
            </a:r>
          </a:p>
          <a:p>
            <a:pPr eaLnBrk="1" hangingPunct="1">
              <a:lnSpc>
                <a:spcPct val="80000"/>
              </a:lnSpc>
            </a:pPr>
            <a:endParaRPr lang="pl-PL" sz="800" smtClean="0"/>
          </a:p>
          <a:p>
            <a:pPr eaLnBrk="1" hangingPunct="1">
              <a:lnSpc>
                <a:spcPct val="80000"/>
              </a:lnSpc>
            </a:pPr>
            <a:r>
              <a:rPr lang="pl-PL" sz="800" b="1" smtClean="0"/>
              <a:t>Cele edukacyjne - realizacja celów wynikających z podstawy programowej.</a:t>
            </a:r>
          </a:p>
          <a:p>
            <a:pPr eaLnBrk="1" hangingPunct="1">
              <a:lnSpc>
                <a:spcPct val="80000"/>
              </a:lnSpc>
            </a:pPr>
            <a:r>
              <a:rPr lang="pl-PL" sz="800" b="1" smtClean="0"/>
              <a:t>Procedury (metody, formy, środki)</a:t>
            </a:r>
            <a:r>
              <a:rPr lang="pl-PL" sz="800" smtClean="0"/>
              <a:t> </a:t>
            </a:r>
          </a:p>
          <a:p>
            <a:pPr eaLnBrk="1" hangingPunct="1">
              <a:lnSpc>
                <a:spcPct val="80000"/>
              </a:lnSpc>
            </a:pPr>
            <a:r>
              <a:rPr lang="pl-PL" sz="800" b="1" smtClean="0"/>
              <a:t>etap przedszkolny: </a:t>
            </a:r>
            <a:endParaRPr lang="pl-PL" sz="800" smtClean="0"/>
          </a:p>
          <a:p>
            <a:pPr eaLnBrk="1" hangingPunct="1">
              <a:lnSpc>
                <a:spcPct val="80000"/>
              </a:lnSpc>
            </a:pPr>
            <a:r>
              <a:rPr lang="pl-PL" sz="800" smtClean="0"/>
              <a:t>zajęcia kierujące aktywnością ruchową dziecka i poprawiającego jego zdolność skupienia uwagi i koncentracji – metody: rytmika, muzykoterapia, bajkoterapia, relaksacja, arteterapia, pedagogika zabawy, gry i zabawy interakcyjne Vopla,  metoda ruchu rozwijającego W. Sherborne, zajęcia integracji sensorycznej V. F. Maas</a:t>
            </a:r>
          </a:p>
          <a:p>
            <a:pPr eaLnBrk="1" hangingPunct="1">
              <a:lnSpc>
                <a:spcPct val="80000"/>
              </a:lnSpc>
            </a:pPr>
            <a:r>
              <a:rPr lang="pl-PL" sz="800" smtClean="0"/>
              <a:t>zajęcia o charakterze psychoedukacyjnym</a:t>
            </a:r>
            <a:endParaRPr lang="pl-PL" sz="800" b="1" smtClean="0"/>
          </a:p>
          <a:p>
            <a:pPr eaLnBrk="1" hangingPunct="1">
              <a:lnSpc>
                <a:spcPct val="80000"/>
              </a:lnSpc>
            </a:pPr>
            <a:r>
              <a:rPr lang="pl-PL" sz="800" b="1" smtClean="0"/>
              <a:t>szkoła podstawowa:</a:t>
            </a:r>
            <a:r>
              <a:rPr lang="pl-PL" sz="800" b="1" i="1" smtClean="0"/>
              <a:t> </a:t>
            </a:r>
            <a:endParaRPr lang="pl-PL" sz="800" smtClean="0"/>
          </a:p>
          <a:p>
            <a:pPr eaLnBrk="1" hangingPunct="1">
              <a:lnSpc>
                <a:spcPct val="80000"/>
              </a:lnSpc>
            </a:pPr>
            <a:r>
              <a:rPr lang="pl-PL" sz="800" smtClean="0"/>
              <a:t>zajęcia o charakterze psychoedukacyjnym </a:t>
            </a:r>
          </a:p>
          <a:p>
            <a:pPr eaLnBrk="1" hangingPunct="1">
              <a:lnSpc>
                <a:spcPct val="80000"/>
              </a:lnSpc>
            </a:pPr>
            <a:r>
              <a:rPr lang="pl-PL" sz="800" smtClean="0"/>
              <a:t>zajęcia kierujące aktywnością ruchową dziecka i poprawiającego jego zdolność skupienia uwagi i koncentracji – metody: muzykoterapia, bajkoterapia, drama, relaksacja, arteterapia, pedagogika zabawy, gry i zabawy interakcyjne Vopla,  metoda ruchu rozwijającego W. Sherborne, zajęcia integracji sensorycznej V. F. Maas</a:t>
            </a:r>
          </a:p>
          <a:p>
            <a:pPr eaLnBrk="1" hangingPunct="1">
              <a:lnSpc>
                <a:spcPct val="80000"/>
              </a:lnSpc>
            </a:pPr>
            <a:r>
              <a:rPr lang="pl-PL" sz="800" smtClean="0"/>
              <a:t>zajęcia o charakterze socjoterapeutycznym</a:t>
            </a:r>
            <a:endParaRPr lang="pl-PL" sz="800" b="1" smtClean="0"/>
          </a:p>
          <a:p>
            <a:pPr eaLnBrk="1" hangingPunct="1">
              <a:lnSpc>
                <a:spcPct val="80000"/>
              </a:lnSpc>
            </a:pPr>
            <a:r>
              <a:rPr lang="pl-PL" sz="800" b="1" smtClean="0"/>
              <a:t>gimnazjum: </a:t>
            </a:r>
            <a:endParaRPr lang="pl-PL" sz="800" smtClean="0"/>
          </a:p>
          <a:p>
            <a:pPr eaLnBrk="1" hangingPunct="1">
              <a:lnSpc>
                <a:spcPct val="80000"/>
              </a:lnSpc>
            </a:pPr>
            <a:r>
              <a:rPr lang="pl-PL" sz="800" smtClean="0"/>
              <a:t>zajęcia o charakterze psychoedukacyjnym (np. sposoby efektywnego uczenia się,  radzenie sobie ze stresem, autoprezentacja)</a:t>
            </a:r>
          </a:p>
          <a:p>
            <a:pPr eaLnBrk="1" hangingPunct="1">
              <a:lnSpc>
                <a:spcPct val="80000"/>
              </a:lnSpc>
            </a:pPr>
            <a:r>
              <a:rPr lang="pl-PL" sz="800" smtClean="0"/>
              <a:t>zajęcia kierujące aktywnością ruchową dziecka i poprawiające jego zdolność skupienia uwagi i koncentracji, metody: muzykoterapia, biblioterapia, drama, relaksacja, arteterapia, gry i zabawy interakcyjne Vopla,  zajęcia integracji sensorycznej V. F. Maas</a:t>
            </a:r>
          </a:p>
          <a:p>
            <a:pPr eaLnBrk="1" hangingPunct="1">
              <a:lnSpc>
                <a:spcPct val="80000"/>
              </a:lnSpc>
            </a:pPr>
            <a:r>
              <a:rPr lang="pl-PL" sz="800" smtClean="0"/>
              <a:t>zajęcia o charakterze socjoterapeutycznym</a:t>
            </a:r>
            <a:endParaRPr lang="pl-PL" sz="800" b="1" smtClean="0"/>
          </a:p>
          <a:p>
            <a:pPr eaLnBrk="1" hangingPunct="1">
              <a:lnSpc>
                <a:spcPct val="80000"/>
              </a:lnSpc>
            </a:pPr>
            <a:r>
              <a:rPr lang="pl-PL" sz="800" b="1" smtClean="0"/>
              <a:t>etap ponadgimnazjalny</a:t>
            </a:r>
            <a:r>
              <a:rPr lang="pl-PL" sz="800" smtClean="0"/>
              <a:t>:</a:t>
            </a:r>
          </a:p>
          <a:p>
            <a:pPr eaLnBrk="1" hangingPunct="1">
              <a:lnSpc>
                <a:spcPct val="80000"/>
              </a:lnSpc>
            </a:pPr>
            <a:r>
              <a:rPr lang="pl-PL" sz="800" smtClean="0"/>
              <a:t>zajęcia o charakterze psychoedukacyjnym  (np. sposoby efektywnego uczenia się, radzenie sobie ze stresem, autoprezentacja) i psychoteraputycznym</a:t>
            </a:r>
          </a:p>
          <a:p>
            <a:pPr eaLnBrk="1" hangingPunct="1">
              <a:lnSpc>
                <a:spcPct val="80000"/>
              </a:lnSpc>
            </a:pPr>
            <a:r>
              <a:rPr lang="pl-PL" sz="800" smtClean="0"/>
              <a:t>zajęcia kierujące aktywnością ruchową dziecka i poprawiające jego zdolność skupienia uwagi i koncentracji, metody: muzykoterapia, biblioterapia, drama, relaksacja, arteterapia, gry i zabawy interakcyjne Vopla,  zajęcia integracji sensorycznej V. F. Maas</a:t>
            </a:r>
          </a:p>
          <a:p>
            <a:pPr eaLnBrk="1" hangingPunct="1">
              <a:lnSpc>
                <a:spcPct val="80000"/>
              </a:lnSpc>
            </a:pPr>
            <a:r>
              <a:rPr lang="pl-PL" sz="800" smtClean="0"/>
              <a:t>zajęcia o charakterze socjoterapeutycznym.</a:t>
            </a: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Symbol zastępczy obrazu slajdu 1"/>
          <p:cNvSpPr>
            <a:spLocks noGrp="1" noRot="1" noChangeAspect="1" noTextEdit="1"/>
          </p:cNvSpPr>
          <p:nvPr>
            <p:ph type="sldImg"/>
          </p:nvPr>
        </p:nvSpPr>
        <p:spPr>
          <a:ln/>
        </p:spPr>
      </p:sp>
      <p:sp>
        <p:nvSpPr>
          <p:cNvPr id="222211" name="Symbol zastępczy notatek 2"/>
          <p:cNvSpPr>
            <a:spLocks noGrp="1"/>
          </p:cNvSpPr>
          <p:nvPr>
            <p:ph type="body" idx="1"/>
          </p:nvPr>
        </p:nvSpPr>
        <p:spPr>
          <a:noFill/>
          <a:ln/>
        </p:spPr>
        <p:txBody>
          <a:bodyPr/>
          <a:lstStyle/>
          <a:p>
            <a:r>
              <a:rPr lang="pl-PL" smtClean="0"/>
              <a:t>Model pracy z uczniem ze specjalnymi potrzebami edukacyjnymi jest częścią projektu: „</a:t>
            </a:r>
            <a:r>
              <a:rPr lang="pl-PL" smtClean="0">
                <a:cs typeface="Arial" charset="0"/>
              </a:rPr>
              <a:t>Podniesienie efektywności kształcenia uczniów ze specjalnymi potrzebami edukacyjnymi</a:t>
            </a:r>
            <a:r>
              <a:rPr lang="pl-PL" smtClean="0"/>
              <a:t>” zrealizowanego przez MEN we współpracy partnerskiej z APS w Warszawie.</a:t>
            </a:r>
          </a:p>
        </p:txBody>
      </p:sp>
      <p:sp>
        <p:nvSpPr>
          <p:cNvPr id="222212" name="Symbol zastępczy numeru slajdu 3"/>
          <p:cNvSpPr>
            <a:spLocks noGrp="1"/>
          </p:cNvSpPr>
          <p:nvPr>
            <p:ph type="sldNum" sz="quarter" idx="5"/>
          </p:nvPr>
        </p:nvSpPr>
        <p:spPr>
          <a:noFill/>
        </p:spPr>
        <p:txBody>
          <a:bodyPr/>
          <a:lstStyle/>
          <a:p>
            <a:fld id="{24BC7EB2-0B1D-483A-AAA5-60E31990E9B4}" type="slidenum">
              <a:rPr lang="pl-PL" smtClean="0"/>
              <a:pPr/>
              <a:t>111</a:t>
            </a:fld>
            <a:endParaRPr lang="pl-P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94E4FC77-938D-48BC-BABB-7BBB488D61D8}" type="slidenum">
              <a:rPr lang="pl-PL"/>
              <a:pPr>
                <a:defRPr/>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CA1D7115-1C12-4494-8E2B-78B82B1DFF69}" type="slidenum">
              <a:rPr lang="pl-PL"/>
              <a:pPr>
                <a:defRPr/>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BDB55354-E764-4A28-9299-0783AF5BAB6B}" type="slidenum">
              <a:rPr lang="pl-PL"/>
              <a:pPr>
                <a:defRPr/>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6A7BF3BD-29F4-41A0-AA98-45853331B133}" type="slidenum">
              <a:rPr lang="pl-PL"/>
              <a:pPr>
                <a:defRPr/>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Rectangle 4"/>
          <p:cNvSpPr>
            <a:spLocks noGrp="1" noChangeArrowheads="1"/>
          </p:cNvSpPr>
          <p:nvPr>
            <p:ph type="dt" sz="half" idx="10"/>
          </p:nvPr>
        </p:nvSpPr>
        <p:spPr>
          <a:ln/>
        </p:spPr>
        <p:txBody>
          <a:bodyPr/>
          <a:lstStyle>
            <a:lvl1pPr>
              <a:defRPr/>
            </a:lvl1pPr>
          </a:lstStyle>
          <a:p>
            <a:pPr>
              <a:defRPr/>
            </a:pPr>
            <a:endParaRPr lang="pl-PL"/>
          </a:p>
        </p:txBody>
      </p:sp>
      <p:sp>
        <p:nvSpPr>
          <p:cNvPr id="8" name="Rectangle 5"/>
          <p:cNvSpPr>
            <a:spLocks noGrp="1" noChangeArrowheads="1"/>
          </p:cNvSpPr>
          <p:nvPr>
            <p:ph type="ftr" sz="quarter" idx="11"/>
          </p:nvPr>
        </p:nvSpPr>
        <p:spPr>
          <a:ln/>
        </p:spPr>
        <p:txBody>
          <a:bodyPr/>
          <a:lstStyle>
            <a:lvl1pPr>
              <a:defRPr/>
            </a:lvl1pPr>
          </a:lstStyle>
          <a:p>
            <a:pPr>
              <a:defRPr/>
            </a:pPr>
            <a:endParaRPr lang="pl-PL"/>
          </a:p>
        </p:txBody>
      </p:sp>
      <p:sp>
        <p:nvSpPr>
          <p:cNvPr id="9" name="Rectangle 6"/>
          <p:cNvSpPr>
            <a:spLocks noGrp="1" noChangeArrowheads="1"/>
          </p:cNvSpPr>
          <p:nvPr>
            <p:ph type="sldNum" sz="quarter" idx="12"/>
          </p:nvPr>
        </p:nvSpPr>
        <p:spPr>
          <a:ln/>
        </p:spPr>
        <p:txBody>
          <a:bodyPr/>
          <a:lstStyle>
            <a:lvl1pPr>
              <a:defRPr/>
            </a:lvl1pPr>
          </a:lstStyle>
          <a:p>
            <a:pPr>
              <a:defRPr/>
            </a:pPr>
            <a:fld id="{2D550C3B-F12C-4A44-84E7-4833E70F794E}" type="slidenum">
              <a:rPr lang="pl-PL"/>
              <a:pPr>
                <a:defRPr/>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Rectangle 4"/>
          <p:cNvSpPr>
            <a:spLocks noGrp="1" noChangeArrowheads="1"/>
          </p:cNvSpPr>
          <p:nvPr>
            <p:ph type="dt" sz="half" idx="10"/>
          </p:nvPr>
        </p:nvSpPr>
        <p:spPr>
          <a:ln/>
        </p:spPr>
        <p:txBody>
          <a:bodyPr/>
          <a:lstStyle>
            <a:lvl1pPr>
              <a:defRPr/>
            </a:lvl1pPr>
          </a:lstStyle>
          <a:p>
            <a:pPr>
              <a:defRPr/>
            </a:pPr>
            <a:endParaRPr lang="pl-PL"/>
          </a:p>
        </p:txBody>
      </p:sp>
      <p:sp>
        <p:nvSpPr>
          <p:cNvPr id="4" name="Rectangle 5"/>
          <p:cNvSpPr>
            <a:spLocks noGrp="1" noChangeArrowheads="1"/>
          </p:cNvSpPr>
          <p:nvPr>
            <p:ph type="ftr" sz="quarter" idx="11"/>
          </p:nvPr>
        </p:nvSpPr>
        <p:spPr>
          <a:ln/>
        </p:spPr>
        <p:txBody>
          <a:bodyPr/>
          <a:lstStyle>
            <a:lvl1pPr>
              <a:defRPr/>
            </a:lvl1pPr>
          </a:lstStyle>
          <a:p>
            <a:pPr>
              <a:defRPr/>
            </a:pPr>
            <a:endParaRPr lang="pl-PL"/>
          </a:p>
        </p:txBody>
      </p:sp>
      <p:sp>
        <p:nvSpPr>
          <p:cNvPr id="5" name="Rectangle 6"/>
          <p:cNvSpPr>
            <a:spLocks noGrp="1" noChangeArrowheads="1"/>
          </p:cNvSpPr>
          <p:nvPr>
            <p:ph type="sldNum" sz="quarter" idx="12"/>
          </p:nvPr>
        </p:nvSpPr>
        <p:spPr>
          <a:ln/>
        </p:spPr>
        <p:txBody>
          <a:bodyPr/>
          <a:lstStyle>
            <a:lvl1pPr>
              <a:defRPr/>
            </a:lvl1pPr>
          </a:lstStyle>
          <a:p>
            <a:pPr>
              <a:defRPr/>
            </a:pPr>
            <a:fld id="{EF2B2597-BB83-4613-8756-A8238E46BC77}" type="slidenum">
              <a:rPr lang="pl-PL"/>
              <a:pPr>
                <a:defRPr/>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l-PL"/>
          </a:p>
        </p:txBody>
      </p:sp>
      <p:sp>
        <p:nvSpPr>
          <p:cNvPr id="3" name="Rectangle 5"/>
          <p:cNvSpPr>
            <a:spLocks noGrp="1" noChangeArrowheads="1"/>
          </p:cNvSpPr>
          <p:nvPr>
            <p:ph type="ftr" sz="quarter" idx="11"/>
          </p:nvPr>
        </p:nvSpPr>
        <p:spPr>
          <a:ln/>
        </p:spPr>
        <p:txBody>
          <a:bodyPr/>
          <a:lstStyle>
            <a:lvl1pPr>
              <a:defRPr/>
            </a:lvl1pPr>
          </a:lstStyle>
          <a:p>
            <a:pPr>
              <a:defRPr/>
            </a:pPr>
            <a:endParaRPr lang="pl-PL"/>
          </a:p>
        </p:txBody>
      </p:sp>
      <p:sp>
        <p:nvSpPr>
          <p:cNvPr id="4" name="Rectangle 6"/>
          <p:cNvSpPr>
            <a:spLocks noGrp="1" noChangeArrowheads="1"/>
          </p:cNvSpPr>
          <p:nvPr>
            <p:ph type="sldNum" sz="quarter" idx="12"/>
          </p:nvPr>
        </p:nvSpPr>
        <p:spPr>
          <a:ln/>
        </p:spPr>
        <p:txBody>
          <a:bodyPr/>
          <a:lstStyle>
            <a:lvl1pPr>
              <a:defRPr/>
            </a:lvl1pPr>
          </a:lstStyle>
          <a:p>
            <a:pPr>
              <a:defRPr/>
            </a:pPr>
            <a:fld id="{BFE4EF13-C2A8-4828-A2F8-2CB11BBFA090}" type="slidenum">
              <a:rPr lang="pl-PL"/>
              <a:pPr>
                <a:defRPr/>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4D17ABC5-5A13-40FC-9EE0-A5A65F8E05E3}" type="slidenum">
              <a:rPr lang="pl-PL"/>
              <a:pPr>
                <a:defRPr/>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smtClean="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F3D64C7C-3E20-4B9A-B3D1-47EC2E3CBE96}" type="slidenum">
              <a:rPr lang="pl-PL"/>
              <a:pPr>
                <a:defRPr/>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1377D2B3-E4FE-44DE-B8F2-A0773DBC493B}" type="slidenum">
              <a:rPr lang="pl-PL"/>
              <a:pPr>
                <a:defRPr/>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515100" y="76200"/>
            <a:ext cx="1943100" cy="6019800"/>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685800" y="76200"/>
            <a:ext cx="5676900" cy="6019800"/>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960070B3-821E-461C-8F4D-E330C1D1FD9C}" type="slidenum">
              <a:rPr lang="pl-PL"/>
              <a:pPr>
                <a:defRPr/>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7" descr="PREZENTACJA_SLAJDY"/>
          <p:cNvPicPr>
            <a:picLocks noChangeAspect="1" noChangeArrowheads="1"/>
          </p:cNvPicPr>
          <p:nvPr userDrawn="1"/>
        </p:nvPicPr>
        <p:blipFill>
          <a:blip r:embed="rId13" cstate="print"/>
          <a:srcRect/>
          <a:stretch>
            <a:fillRect/>
          </a:stretch>
        </p:blipFill>
        <p:spPr bwMode="auto">
          <a:xfrm>
            <a:off x="0" y="0"/>
            <a:ext cx="9144000" cy="1068388"/>
          </a:xfrm>
          <a:prstGeom prst="rect">
            <a:avLst/>
          </a:prstGeom>
          <a:noFill/>
          <a:ln w="9525">
            <a:noFill/>
            <a:miter lim="800000"/>
            <a:headEnd/>
            <a:tailEnd/>
          </a:ln>
        </p:spPr>
      </p:pic>
      <p:sp>
        <p:nvSpPr>
          <p:cNvPr id="3075" name="Rectangle 2"/>
          <p:cNvSpPr>
            <a:spLocks noGrp="1" noChangeArrowheads="1"/>
          </p:cNvSpPr>
          <p:nvPr>
            <p:ph type="title"/>
          </p:nvPr>
        </p:nvSpPr>
        <p:spPr bwMode="auto">
          <a:xfrm>
            <a:off x="685800" y="76200"/>
            <a:ext cx="77724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l-PL" smtClean="0"/>
              <a:t>Kliknij, aby edytować </a:t>
            </a:r>
            <a:br>
              <a:rPr lang="pl-PL" smtClean="0"/>
            </a:br>
            <a:r>
              <a:rPr lang="pl-PL" smtClean="0"/>
              <a:t>styl wzorca tytułu</a:t>
            </a:r>
          </a:p>
        </p:txBody>
      </p:sp>
      <p:sp>
        <p:nvSpPr>
          <p:cNvPr id="3076"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pl-P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pl-P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BB4B01D0-10F5-429A-A800-7361EBE2EEE7}" type="slidenum">
              <a:rPr lang="pl-PL"/>
              <a:pPr>
                <a:defRPr/>
              </a:pPr>
              <a:t>‹#›</a:t>
            </a:fld>
            <a:endParaRPr lang="pl-PL"/>
          </a:p>
        </p:txBody>
      </p:sp>
      <p:pic>
        <p:nvPicPr>
          <p:cNvPr id="3080" name="Picture 10" descr="KIW_MEN"/>
          <p:cNvPicPr>
            <a:picLocks noChangeAspect="1" noChangeArrowheads="1"/>
          </p:cNvPicPr>
          <p:nvPr userDrawn="1"/>
        </p:nvPicPr>
        <p:blipFill>
          <a:blip r:embed="rId14" cstate="print"/>
          <a:srcRect/>
          <a:stretch>
            <a:fillRect/>
          </a:stretch>
        </p:blipFill>
        <p:spPr bwMode="auto">
          <a:xfrm>
            <a:off x="2486025" y="6205538"/>
            <a:ext cx="4191000" cy="5715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2400">
          <a:solidFill>
            <a:srgbClr val="616365"/>
          </a:solidFill>
          <a:latin typeface="+mj-lt"/>
          <a:ea typeface="+mj-ea"/>
          <a:cs typeface="+mj-cs"/>
        </a:defRPr>
      </a:lvl1pPr>
      <a:lvl2pPr algn="ctr" rtl="0" eaLnBrk="0" fontAlgn="base" hangingPunct="0">
        <a:spcBef>
          <a:spcPct val="0"/>
        </a:spcBef>
        <a:spcAft>
          <a:spcPct val="0"/>
        </a:spcAft>
        <a:defRPr sz="2400">
          <a:solidFill>
            <a:srgbClr val="616365"/>
          </a:solidFill>
          <a:latin typeface="Calibri" pitchFamily="34" charset="0"/>
        </a:defRPr>
      </a:lvl2pPr>
      <a:lvl3pPr algn="ctr" rtl="0" eaLnBrk="0" fontAlgn="base" hangingPunct="0">
        <a:spcBef>
          <a:spcPct val="0"/>
        </a:spcBef>
        <a:spcAft>
          <a:spcPct val="0"/>
        </a:spcAft>
        <a:defRPr sz="2400">
          <a:solidFill>
            <a:srgbClr val="616365"/>
          </a:solidFill>
          <a:latin typeface="Calibri" pitchFamily="34" charset="0"/>
        </a:defRPr>
      </a:lvl3pPr>
      <a:lvl4pPr algn="ctr" rtl="0" eaLnBrk="0" fontAlgn="base" hangingPunct="0">
        <a:spcBef>
          <a:spcPct val="0"/>
        </a:spcBef>
        <a:spcAft>
          <a:spcPct val="0"/>
        </a:spcAft>
        <a:defRPr sz="2400">
          <a:solidFill>
            <a:srgbClr val="616365"/>
          </a:solidFill>
          <a:latin typeface="Calibri" pitchFamily="34" charset="0"/>
        </a:defRPr>
      </a:lvl4pPr>
      <a:lvl5pPr algn="ctr" rtl="0" eaLnBrk="0" fontAlgn="base" hangingPunct="0">
        <a:spcBef>
          <a:spcPct val="0"/>
        </a:spcBef>
        <a:spcAft>
          <a:spcPct val="0"/>
        </a:spcAft>
        <a:defRPr sz="2400">
          <a:solidFill>
            <a:srgbClr val="616365"/>
          </a:solidFill>
          <a:latin typeface="Calibri" pitchFamily="34" charset="0"/>
        </a:defRPr>
      </a:lvl5pPr>
      <a:lvl6pPr marL="457200" algn="ctr" rtl="0" fontAlgn="base">
        <a:spcBef>
          <a:spcPct val="0"/>
        </a:spcBef>
        <a:spcAft>
          <a:spcPct val="0"/>
        </a:spcAft>
        <a:defRPr sz="2400">
          <a:solidFill>
            <a:srgbClr val="616365"/>
          </a:solidFill>
          <a:latin typeface="Arial" charset="0"/>
        </a:defRPr>
      </a:lvl6pPr>
      <a:lvl7pPr marL="914400" algn="ctr" rtl="0" fontAlgn="base">
        <a:spcBef>
          <a:spcPct val="0"/>
        </a:spcBef>
        <a:spcAft>
          <a:spcPct val="0"/>
        </a:spcAft>
        <a:defRPr sz="2400">
          <a:solidFill>
            <a:srgbClr val="616365"/>
          </a:solidFill>
          <a:latin typeface="Arial" charset="0"/>
        </a:defRPr>
      </a:lvl7pPr>
      <a:lvl8pPr marL="1371600" algn="ctr" rtl="0" fontAlgn="base">
        <a:spcBef>
          <a:spcPct val="0"/>
        </a:spcBef>
        <a:spcAft>
          <a:spcPct val="0"/>
        </a:spcAft>
        <a:defRPr sz="2400">
          <a:solidFill>
            <a:srgbClr val="616365"/>
          </a:solidFill>
          <a:latin typeface="Arial" charset="0"/>
        </a:defRPr>
      </a:lvl8pPr>
      <a:lvl9pPr marL="1828800" algn="ctr" rtl="0" fontAlgn="base">
        <a:spcBef>
          <a:spcPct val="0"/>
        </a:spcBef>
        <a:spcAft>
          <a:spcPct val="0"/>
        </a:spcAft>
        <a:defRPr sz="2400">
          <a:solidFill>
            <a:srgbClr val="616365"/>
          </a:solidFill>
          <a:latin typeface="Arial" charset="0"/>
        </a:defRPr>
      </a:lvl9pPr>
    </p:titleStyle>
    <p:bodyStyle>
      <a:lvl1pPr marL="342900" indent="-342900" algn="ctr" rtl="0" eaLnBrk="0" fontAlgn="base" hangingPunct="0">
        <a:spcBef>
          <a:spcPct val="20000"/>
        </a:spcBef>
        <a:spcAft>
          <a:spcPct val="0"/>
        </a:spcAft>
        <a:buChar char="•"/>
        <a:defRPr sz="3200">
          <a:solidFill>
            <a:srgbClr val="616365"/>
          </a:solidFill>
          <a:latin typeface="+mn-lt"/>
          <a:ea typeface="+mn-ea"/>
          <a:cs typeface="+mn-cs"/>
        </a:defRPr>
      </a:lvl1pPr>
      <a:lvl2pPr marL="742950" indent="-285750" algn="l" rtl="0" eaLnBrk="0" fontAlgn="base" hangingPunct="0">
        <a:spcBef>
          <a:spcPct val="20000"/>
        </a:spcBef>
        <a:spcAft>
          <a:spcPct val="0"/>
        </a:spcAft>
        <a:buChar char="–"/>
        <a:defRPr sz="2800">
          <a:solidFill>
            <a:srgbClr val="616365"/>
          </a:solidFill>
          <a:latin typeface="+mn-lt"/>
        </a:defRPr>
      </a:lvl2pPr>
      <a:lvl3pPr marL="1143000" indent="-228600" algn="l" rtl="0" eaLnBrk="0" fontAlgn="base" hangingPunct="0">
        <a:spcBef>
          <a:spcPct val="20000"/>
        </a:spcBef>
        <a:spcAft>
          <a:spcPct val="0"/>
        </a:spcAft>
        <a:buChar char="•"/>
        <a:defRPr sz="2400">
          <a:solidFill>
            <a:srgbClr val="616365"/>
          </a:solidFill>
          <a:latin typeface="+mn-lt"/>
        </a:defRPr>
      </a:lvl3pPr>
      <a:lvl4pPr marL="1600200" indent="-228600" algn="l" rtl="0" eaLnBrk="0" fontAlgn="base" hangingPunct="0">
        <a:spcBef>
          <a:spcPct val="20000"/>
        </a:spcBef>
        <a:spcAft>
          <a:spcPct val="0"/>
        </a:spcAft>
        <a:buChar char="–"/>
        <a:defRPr sz="2000">
          <a:solidFill>
            <a:srgbClr val="616365"/>
          </a:solidFill>
          <a:latin typeface="+mn-lt"/>
        </a:defRPr>
      </a:lvl4pPr>
      <a:lvl5pPr marL="2057400" indent="-228600" algn="l" rtl="0" eaLnBrk="0" fontAlgn="base" hangingPunct="0">
        <a:spcBef>
          <a:spcPct val="20000"/>
        </a:spcBef>
        <a:spcAft>
          <a:spcPct val="0"/>
        </a:spcAft>
        <a:buChar char="»"/>
        <a:defRPr sz="2000">
          <a:solidFill>
            <a:srgbClr val="616365"/>
          </a:solidFill>
          <a:latin typeface="+mn-lt"/>
        </a:defRPr>
      </a:lvl5pPr>
      <a:lvl6pPr marL="2514600" indent="-228600" algn="l" rtl="0" fontAlgn="base">
        <a:spcBef>
          <a:spcPct val="20000"/>
        </a:spcBef>
        <a:spcAft>
          <a:spcPct val="0"/>
        </a:spcAft>
        <a:buChar char="»"/>
        <a:defRPr sz="2000">
          <a:solidFill>
            <a:srgbClr val="616365"/>
          </a:solidFill>
          <a:latin typeface="+mn-lt"/>
        </a:defRPr>
      </a:lvl6pPr>
      <a:lvl7pPr marL="2971800" indent="-228600" algn="l" rtl="0" fontAlgn="base">
        <a:spcBef>
          <a:spcPct val="20000"/>
        </a:spcBef>
        <a:spcAft>
          <a:spcPct val="0"/>
        </a:spcAft>
        <a:buChar char="»"/>
        <a:defRPr sz="2000">
          <a:solidFill>
            <a:srgbClr val="616365"/>
          </a:solidFill>
          <a:latin typeface="+mn-lt"/>
        </a:defRPr>
      </a:lvl7pPr>
      <a:lvl8pPr marL="3429000" indent="-228600" algn="l" rtl="0" fontAlgn="base">
        <a:spcBef>
          <a:spcPct val="20000"/>
        </a:spcBef>
        <a:spcAft>
          <a:spcPct val="0"/>
        </a:spcAft>
        <a:buChar char="»"/>
        <a:defRPr sz="2000">
          <a:solidFill>
            <a:srgbClr val="616365"/>
          </a:solidFill>
          <a:latin typeface="+mn-lt"/>
        </a:defRPr>
      </a:lvl8pPr>
      <a:lvl9pPr marL="3886200" indent="-228600" algn="l" rtl="0" fontAlgn="base">
        <a:spcBef>
          <a:spcPct val="20000"/>
        </a:spcBef>
        <a:spcAft>
          <a:spcPct val="0"/>
        </a:spcAft>
        <a:buChar char="»"/>
        <a:defRPr sz="2000">
          <a:solidFill>
            <a:srgbClr val="616365"/>
          </a:solidFill>
          <a:latin typeface="+mn-lt"/>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comments" Target="../comments/comment5.xml"/><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Obraz 12" descr="0.jpg"/>
          <p:cNvPicPr>
            <a:picLocks noChangeAspect="1"/>
          </p:cNvPicPr>
          <p:nvPr/>
        </p:nvPicPr>
        <p:blipFill>
          <a:blip r:embed="rId3" cstate="print"/>
          <a:srcRect/>
          <a:stretch>
            <a:fillRect/>
          </a:stretch>
        </p:blipFill>
        <p:spPr bwMode="auto">
          <a:xfrm>
            <a:off x="0" y="4763"/>
            <a:ext cx="9144000" cy="6848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2" name="Obraz 1" descr="2a.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Obraz 9" descr="3.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Obraz 8" descr="4.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Obraz 6" descr="5.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Obraz 5" descr="6.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Obraz 5" descr="7.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Obraz 6" descr="8.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Obraz 15" descr="9.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Obraz 4" descr="10.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Obraz 9" descr="11.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Obraz 9" descr="12.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Obraz 4" descr="sciezka1.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3" descr="sciezka2.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Obraz 62" descr="15.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Obraz 14" descr="16.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Obraz 59" descr="17.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Obraz 20" descr="18.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Obraz 61" descr="19.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17"/>
          <p:cNvSpPr>
            <a:spLocks noChangeArrowheads="1"/>
          </p:cNvSpPr>
          <p:nvPr/>
        </p:nvSpPr>
        <p:spPr bwMode="auto">
          <a:xfrm>
            <a:off x="347663" y="549275"/>
            <a:ext cx="8455025" cy="5033963"/>
          </a:xfrm>
          <a:prstGeom prst="roundRect">
            <a:avLst>
              <a:gd name="adj" fmla="val 5230"/>
            </a:avLst>
          </a:prstGeom>
          <a:solidFill>
            <a:srgbClr val="DDDDDD"/>
          </a:solidFill>
          <a:ln w="19050">
            <a:solidFill>
              <a:srgbClr val="000000"/>
            </a:solidFill>
            <a:round/>
            <a:headEnd/>
            <a:tailEnd/>
          </a:ln>
          <a:effectLst>
            <a:outerShdw dist="107763" dir="2700000" algn="ctr" rotWithShape="0">
              <a:srgbClr val="272727">
                <a:alpha val="50000"/>
              </a:srgbClr>
            </a:outerShdw>
          </a:effectLst>
        </p:spPr>
        <p:txBody>
          <a:bodyPr/>
          <a:lstStyle/>
          <a:p>
            <a:pPr>
              <a:defRPr/>
            </a:pPr>
            <a:endParaRPr lang="pl-PL" dirty="0"/>
          </a:p>
        </p:txBody>
      </p:sp>
      <p:sp>
        <p:nvSpPr>
          <p:cNvPr id="23555" name="Text Box 66"/>
          <p:cNvSpPr txBox="1">
            <a:spLocks noChangeArrowheads="1"/>
          </p:cNvSpPr>
          <p:nvPr/>
        </p:nvSpPr>
        <p:spPr bwMode="auto">
          <a:xfrm>
            <a:off x="1644650" y="5815013"/>
            <a:ext cx="5843588" cy="395287"/>
          </a:xfrm>
          <a:prstGeom prst="rect">
            <a:avLst/>
          </a:prstGeom>
          <a:solidFill>
            <a:srgbClr val="B9DCFF"/>
          </a:solidFill>
          <a:ln w="9525">
            <a:noFill/>
            <a:miter lim="800000"/>
            <a:headEnd/>
            <a:tailEnd/>
          </a:ln>
        </p:spPr>
        <p:txBody>
          <a:bodyPr/>
          <a:lstStyle/>
          <a:p>
            <a:pPr algn="ctr"/>
            <a:r>
              <a:rPr lang="pl-PL" sz="1800" b="1"/>
              <a:t>1 – POZIOM DIAGNOSTYCZNY</a:t>
            </a:r>
          </a:p>
        </p:txBody>
      </p:sp>
      <p:pic>
        <p:nvPicPr>
          <p:cNvPr id="23556" name="Obraz 10" descr="SPE-bez marginesów.png"/>
          <p:cNvPicPr>
            <a:picLocks noChangeAspect="1"/>
          </p:cNvPicPr>
          <p:nvPr/>
        </p:nvPicPr>
        <p:blipFill>
          <a:blip r:embed="rId3" cstate="print"/>
          <a:srcRect/>
          <a:stretch>
            <a:fillRect/>
          </a:stretch>
        </p:blipFill>
        <p:spPr bwMode="auto">
          <a:xfrm>
            <a:off x="296863" y="503238"/>
            <a:ext cx="8604250" cy="5184775"/>
          </a:xfrm>
          <a:prstGeom prst="rect">
            <a:avLst/>
          </a:prstGeom>
          <a:noFill/>
          <a:ln w="9525">
            <a:noFill/>
            <a:miter lim="800000"/>
            <a:headEnd/>
            <a:tailEnd/>
          </a:ln>
        </p:spPr>
      </p:pic>
      <p:sp>
        <p:nvSpPr>
          <p:cNvPr id="15" name="Prostokąt zaokrąglony 14"/>
          <p:cNvSpPr/>
          <p:nvPr/>
        </p:nvSpPr>
        <p:spPr>
          <a:xfrm>
            <a:off x="473075" y="2019300"/>
            <a:ext cx="1720850" cy="1176338"/>
          </a:xfrm>
          <a:prstGeom prst="roundRect">
            <a:avLst>
              <a:gd name="adj" fmla="val 24363"/>
            </a:avLst>
          </a:prstGeom>
          <a:no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6" name="Prostokąt zaokrąglony 15"/>
          <p:cNvSpPr/>
          <p:nvPr/>
        </p:nvSpPr>
        <p:spPr>
          <a:xfrm>
            <a:off x="2239963" y="2019300"/>
            <a:ext cx="2592387" cy="1176338"/>
          </a:xfrm>
          <a:prstGeom prst="roundRect">
            <a:avLst>
              <a:gd name="adj" fmla="val 24363"/>
            </a:avLst>
          </a:prstGeom>
          <a:no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7" name="Prostokąt zaokrąglony 16"/>
          <p:cNvSpPr/>
          <p:nvPr/>
        </p:nvSpPr>
        <p:spPr>
          <a:xfrm>
            <a:off x="4914900" y="2019300"/>
            <a:ext cx="3627438" cy="1176338"/>
          </a:xfrm>
          <a:prstGeom prst="roundRect">
            <a:avLst>
              <a:gd name="adj" fmla="val 24363"/>
            </a:avLst>
          </a:prstGeom>
          <a:no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8" name="Prostokąt zaokrąglony 17"/>
          <p:cNvSpPr/>
          <p:nvPr/>
        </p:nvSpPr>
        <p:spPr>
          <a:xfrm>
            <a:off x="517525" y="1422400"/>
            <a:ext cx="4314825" cy="504825"/>
          </a:xfrm>
          <a:prstGeom prst="roundRect">
            <a:avLst>
              <a:gd name="adj" fmla="val 50000"/>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9" name="Prostokąt zaokrąglony 18"/>
          <p:cNvSpPr/>
          <p:nvPr/>
        </p:nvSpPr>
        <p:spPr>
          <a:xfrm>
            <a:off x="4914900" y="1422400"/>
            <a:ext cx="3627438" cy="504825"/>
          </a:xfrm>
          <a:prstGeom prst="roundRect">
            <a:avLst>
              <a:gd name="adj" fmla="val 50000"/>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3562" name="pole tekstowe 11"/>
          <p:cNvSpPr txBox="1">
            <a:spLocks noChangeArrowheads="1"/>
          </p:cNvSpPr>
          <p:nvPr/>
        </p:nvSpPr>
        <p:spPr bwMode="auto">
          <a:xfrm>
            <a:off x="-1588" y="6350"/>
            <a:ext cx="1235076" cy="400050"/>
          </a:xfrm>
          <a:prstGeom prst="rect">
            <a:avLst/>
          </a:prstGeom>
          <a:noFill/>
          <a:ln w="9525">
            <a:noFill/>
            <a:miter lim="800000"/>
            <a:headEnd/>
            <a:tailEnd/>
          </a:ln>
        </p:spPr>
        <p:txBody>
          <a:bodyPr>
            <a:spAutoFit/>
          </a:bodyPr>
          <a:lstStyle/>
          <a:p>
            <a:pPr algn="ctr"/>
            <a:r>
              <a:rPr lang="pl-PL" sz="2000" b="1">
                <a:solidFill>
                  <a:srgbClr val="00478E"/>
                </a:solidFill>
              </a:rPr>
              <a:t>Ścieżka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1" nodeType="clickEffect">
                                  <p:stCondLst>
                                    <p:cond delay="0"/>
                                  </p:stCondLst>
                                  <p:childTnLst>
                                    <p:animEffect transition="out" filter="blinds(horizontal)">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1" nodeType="clickEffect">
                                  <p:stCondLst>
                                    <p:cond delay="0"/>
                                  </p:stCondLst>
                                  <p:childTnLst>
                                    <p:animEffect transition="out" filter="blinds(horizontal)">
                                      <p:cBhvr>
                                        <p:cTn id="26" dur="500"/>
                                        <p:tgtEl>
                                          <p:spTgt spid="16"/>
                                        </p:tgtEl>
                                      </p:cBhvr>
                                    </p:animEffect>
                                    <p:set>
                                      <p:cBhvr>
                                        <p:cTn id="27" dur="1" fill="hold">
                                          <p:stCondLst>
                                            <p:cond delay="499"/>
                                          </p:stCondLst>
                                        </p:cTn>
                                        <p:tgtEl>
                                          <p:spTgt spid="1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1" nodeType="clickEffect">
                                  <p:stCondLst>
                                    <p:cond delay="0"/>
                                  </p:stCondLst>
                                  <p:childTnLst>
                                    <p:animEffect transition="out" filter="blinds(horizontal)">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17" grpId="0" animBg="1"/>
      <p:bldP spid="18" grpId="0" animBg="1"/>
      <p:bldP spid="18" grpId="1"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17"/>
          <p:cNvSpPr>
            <a:spLocks noChangeArrowheads="1"/>
          </p:cNvSpPr>
          <p:nvPr/>
        </p:nvSpPr>
        <p:spPr bwMode="auto">
          <a:xfrm>
            <a:off x="347663" y="549275"/>
            <a:ext cx="8455025" cy="5033963"/>
          </a:xfrm>
          <a:prstGeom prst="roundRect">
            <a:avLst>
              <a:gd name="adj" fmla="val 5230"/>
            </a:avLst>
          </a:prstGeom>
          <a:solidFill>
            <a:srgbClr val="DDDDDD"/>
          </a:solidFill>
          <a:ln w="19050">
            <a:solidFill>
              <a:srgbClr val="000000"/>
            </a:solidFill>
            <a:round/>
            <a:headEnd/>
            <a:tailEnd/>
          </a:ln>
          <a:effectLst>
            <a:outerShdw dist="107763" dir="2700000" algn="ctr" rotWithShape="0">
              <a:srgbClr val="272727">
                <a:alpha val="50000"/>
              </a:srgbClr>
            </a:outerShdw>
          </a:effectLst>
        </p:spPr>
        <p:txBody>
          <a:bodyPr/>
          <a:lstStyle/>
          <a:p>
            <a:pPr>
              <a:defRPr/>
            </a:pPr>
            <a:endParaRPr lang="pl-PL" dirty="0"/>
          </a:p>
        </p:txBody>
      </p:sp>
      <p:pic>
        <p:nvPicPr>
          <p:cNvPr id="24579" name="Obraz 19" descr="SPE-bez marginesów.png"/>
          <p:cNvPicPr>
            <a:picLocks noChangeAspect="1"/>
          </p:cNvPicPr>
          <p:nvPr/>
        </p:nvPicPr>
        <p:blipFill>
          <a:blip r:embed="rId3" cstate="print"/>
          <a:srcRect/>
          <a:stretch>
            <a:fillRect/>
          </a:stretch>
        </p:blipFill>
        <p:spPr bwMode="auto">
          <a:xfrm>
            <a:off x="296863" y="503238"/>
            <a:ext cx="8604250" cy="5184775"/>
          </a:xfrm>
          <a:prstGeom prst="rect">
            <a:avLst/>
          </a:prstGeom>
          <a:noFill/>
          <a:ln w="9525">
            <a:noFill/>
            <a:miter lim="800000"/>
            <a:headEnd/>
            <a:tailEnd/>
          </a:ln>
        </p:spPr>
      </p:pic>
      <p:sp>
        <p:nvSpPr>
          <p:cNvPr id="24580" name="Text Box 66"/>
          <p:cNvSpPr txBox="1">
            <a:spLocks noChangeArrowheads="1"/>
          </p:cNvSpPr>
          <p:nvPr/>
        </p:nvSpPr>
        <p:spPr bwMode="auto">
          <a:xfrm>
            <a:off x="1644650" y="5815013"/>
            <a:ext cx="5843588" cy="395287"/>
          </a:xfrm>
          <a:prstGeom prst="rect">
            <a:avLst/>
          </a:prstGeom>
          <a:solidFill>
            <a:srgbClr val="B9DCFF"/>
          </a:solidFill>
          <a:ln w="9525">
            <a:noFill/>
            <a:miter lim="800000"/>
            <a:headEnd/>
            <a:tailEnd/>
          </a:ln>
        </p:spPr>
        <p:txBody>
          <a:bodyPr/>
          <a:lstStyle/>
          <a:p>
            <a:pPr algn="ctr"/>
            <a:r>
              <a:rPr lang="pl-PL" sz="1800" b="1"/>
              <a:t>1 – POZIOM DIAGNOSTYCZNY</a:t>
            </a:r>
          </a:p>
        </p:txBody>
      </p:sp>
      <p:grpSp>
        <p:nvGrpSpPr>
          <p:cNvPr id="2" name="Grupa 17"/>
          <p:cNvGrpSpPr>
            <a:grpSpLocks/>
          </p:cNvGrpSpPr>
          <p:nvPr/>
        </p:nvGrpSpPr>
        <p:grpSpPr bwMode="auto">
          <a:xfrm>
            <a:off x="527050" y="3484563"/>
            <a:ext cx="7993063" cy="788987"/>
            <a:chOff x="576440" y="3429000"/>
            <a:chExt cx="7956000" cy="800098"/>
          </a:xfrm>
        </p:grpSpPr>
        <p:sp>
          <p:nvSpPr>
            <p:cNvPr id="21" name="pole tekstowe 20"/>
            <p:cNvSpPr txBox="1"/>
            <p:nvPr/>
          </p:nvSpPr>
          <p:spPr bwMode="auto">
            <a:xfrm>
              <a:off x="576440" y="3429000"/>
              <a:ext cx="7956000" cy="370267"/>
            </a:xfrm>
            <a:prstGeom prst="rect">
              <a:avLst/>
            </a:prstGeom>
            <a:solidFill>
              <a:schemeClr val="bg1">
                <a:lumMod val="75000"/>
              </a:schemeClr>
            </a:solidFill>
            <a:ln w="28575">
              <a:solidFill>
                <a:srgbClr val="FFFFFF"/>
              </a:solidFill>
            </a:ln>
          </p:spPr>
          <p:txBody>
            <a:bodyPr>
              <a:spAutoFit/>
            </a:bodyPr>
            <a:lstStyle/>
            <a:p>
              <a:pPr>
                <a:defRPr/>
              </a:pPr>
              <a:r>
                <a:rPr lang="pl-PL" sz="1800" b="1" dirty="0">
                  <a:solidFill>
                    <a:srgbClr val="FF0000"/>
                  </a:solidFill>
                  <a:cs typeface="Times New Roman" pitchFamily="18" charset="0"/>
                </a:rPr>
                <a:t> P   R  Z   Y   C   Z   Y   N   Y     T   R   U  D   N   O   Ś  </a:t>
              </a:r>
              <a:r>
                <a:rPr lang="pl-PL" sz="1400" b="1" dirty="0">
                  <a:solidFill>
                    <a:srgbClr val="FF0000"/>
                  </a:solidFill>
                  <a:cs typeface="Times New Roman" pitchFamily="18" charset="0"/>
                </a:rPr>
                <a:t> </a:t>
              </a:r>
              <a:r>
                <a:rPr lang="pl-PL" sz="1800" b="1" dirty="0">
                  <a:solidFill>
                    <a:srgbClr val="FF0000"/>
                  </a:solidFill>
                  <a:cs typeface="Times New Roman" pitchFamily="18" charset="0"/>
                </a:rPr>
                <a:t>C   I      U  C   Z   N  I   A  </a:t>
              </a:r>
            </a:p>
          </p:txBody>
        </p:sp>
        <p:grpSp>
          <p:nvGrpSpPr>
            <p:cNvPr id="24589" name="Grupa 22"/>
            <p:cNvGrpSpPr>
              <a:grpSpLocks/>
            </p:cNvGrpSpPr>
            <p:nvPr/>
          </p:nvGrpSpPr>
          <p:grpSpPr bwMode="auto">
            <a:xfrm>
              <a:off x="1132099" y="3833811"/>
              <a:ext cx="6864161" cy="395287"/>
              <a:chOff x="971725" y="4021230"/>
              <a:chExt cx="7246838" cy="359352"/>
            </a:xfrm>
          </p:grpSpPr>
          <p:sp>
            <p:nvSpPr>
              <p:cNvPr id="23" name="Strzałka w dół 22"/>
              <p:cNvSpPr/>
              <p:nvPr/>
            </p:nvSpPr>
            <p:spPr>
              <a:xfrm>
                <a:off x="972305" y="4020560"/>
                <a:ext cx="178501"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4" name="Strzałka w dół 23"/>
              <p:cNvSpPr/>
              <p:nvPr/>
            </p:nvSpPr>
            <p:spPr>
              <a:xfrm>
                <a:off x="8040603" y="4020560"/>
                <a:ext cx="178500"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5" name="Strzałka w dół 24"/>
              <p:cNvSpPr/>
              <p:nvPr/>
            </p:nvSpPr>
            <p:spPr>
              <a:xfrm>
                <a:off x="7029655" y="4020560"/>
                <a:ext cx="178500"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6" name="Strzałka w dół 25"/>
              <p:cNvSpPr/>
              <p:nvPr/>
            </p:nvSpPr>
            <p:spPr>
              <a:xfrm>
                <a:off x="6020374" y="4020560"/>
                <a:ext cx="180169"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7" name="Strzałka w dół 26"/>
              <p:cNvSpPr/>
              <p:nvPr/>
            </p:nvSpPr>
            <p:spPr>
              <a:xfrm>
                <a:off x="5011094" y="4020560"/>
                <a:ext cx="178500"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8" name="Strzałka w dół 27"/>
              <p:cNvSpPr/>
              <p:nvPr/>
            </p:nvSpPr>
            <p:spPr>
              <a:xfrm>
                <a:off x="4001814" y="4020560"/>
                <a:ext cx="178501"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9" name="Strzałka w dół 28"/>
              <p:cNvSpPr/>
              <p:nvPr/>
            </p:nvSpPr>
            <p:spPr>
              <a:xfrm>
                <a:off x="2990865" y="4020560"/>
                <a:ext cx="180169"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0" name="Strzałka w dół 29"/>
              <p:cNvSpPr/>
              <p:nvPr/>
            </p:nvSpPr>
            <p:spPr>
              <a:xfrm>
                <a:off x="1983253" y="4020560"/>
                <a:ext cx="178501" cy="360022"/>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grpSp>
      <p:sp>
        <p:nvSpPr>
          <p:cNvPr id="35" name="Prostokąt zaokrąglony 34"/>
          <p:cNvSpPr/>
          <p:nvPr/>
        </p:nvSpPr>
        <p:spPr>
          <a:xfrm>
            <a:off x="473075" y="2019300"/>
            <a:ext cx="1720850" cy="1176338"/>
          </a:xfrm>
          <a:prstGeom prst="roundRect">
            <a:avLst>
              <a:gd name="adj" fmla="val 24363"/>
            </a:avLst>
          </a:prstGeom>
          <a:no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6" name="Prostokąt zaokrąglony 35"/>
          <p:cNvSpPr/>
          <p:nvPr/>
        </p:nvSpPr>
        <p:spPr>
          <a:xfrm>
            <a:off x="2239963" y="2019300"/>
            <a:ext cx="2592387" cy="1176338"/>
          </a:xfrm>
          <a:prstGeom prst="roundRect">
            <a:avLst>
              <a:gd name="adj" fmla="val 24363"/>
            </a:avLst>
          </a:prstGeom>
          <a:no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7" name="Prostokąt zaokrąglony 36"/>
          <p:cNvSpPr/>
          <p:nvPr/>
        </p:nvSpPr>
        <p:spPr>
          <a:xfrm>
            <a:off x="517525" y="1422400"/>
            <a:ext cx="4314825" cy="504825"/>
          </a:xfrm>
          <a:prstGeom prst="roundRect">
            <a:avLst>
              <a:gd name="adj" fmla="val 50000"/>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8" name="Prostokąt zaokrąglony 37"/>
          <p:cNvSpPr/>
          <p:nvPr/>
        </p:nvSpPr>
        <p:spPr>
          <a:xfrm>
            <a:off x="4914900" y="2019300"/>
            <a:ext cx="3627438" cy="1176338"/>
          </a:xfrm>
          <a:prstGeom prst="roundRect">
            <a:avLst>
              <a:gd name="adj" fmla="val 24363"/>
            </a:avLst>
          </a:prstGeom>
          <a:noFill/>
          <a:ln w="762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9" name="Prostokąt zaokrąglony 38"/>
          <p:cNvSpPr/>
          <p:nvPr/>
        </p:nvSpPr>
        <p:spPr>
          <a:xfrm>
            <a:off x="4914900" y="1422400"/>
            <a:ext cx="3627438" cy="504825"/>
          </a:xfrm>
          <a:prstGeom prst="roundRect">
            <a:avLst>
              <a:gd name="adj" fmla="val 50000"/>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4587" name="pole tekstowe 11"/>
          <p:cNvSpPr txBox="1">
            <a:spLocks noChangeArrowheads="1"/>
          </p:cNvSpPr>
          <p:nvPr/>
        </p:nvSpPr>
        <p:spPr bwMode="auto">
          <a:xfrm>
            <a:off x="-1588" y="6350"/>
            <a:ext cx="1235076" cy="400050"/>
          </a:xfrm>
          <a:prstGeom prst="rect">
            <a:avLst/>
          </a:prstGeom>
          <a:noFill/>
          <a:ln w="9525">
            <a:noFill/>
            <a:miter lim="800000"/>
            <a:headEnd/>
            <a:tailEnd/>
          </a:ln>
        </p:spPr>
        <p:txBody>
          <a:bodyPr>
            <a:spAutoFit/>
          </a:bodyPr>
          <a:lstStyle/>
          <a:p>
            <a:pPr algn="ctr"/>
            <a:r>
              <a:rPr lang="pl-PL" sz="2000" b="1">
                <a:solidFill>
                  <a:srgbClr val="00478E"/>
                </a:solidFill>
              </a:rPr>
              <a:t>Ścieżka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Obraz 59" descr="22.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17"/>
          <p:cNvSpPr>
            <a:spLocks noChangeArrowheads="1"/>
          </p:cNvSpPr>
          <p:nvPr/>
        </p:nvSpPr>
        <p:spPr bwMode="auto">
          <a:xfrm>
            <a:off x="347663" y="549275"/>
            <a:ext cx="8455025" cy="5033963"/>
          </a:xfrm>
          <a:prstGeom prst="roundRect">
            <a:avLst>
              <a:gd name="adj" fmla="val 5230"/>
            </a:avLst>
          </a:prstGeom>
          <a:solidFill>
            <a:srgbClr val="DDDDDD"/>
          </a:solidFill>
          <a:ln w="19050">
            <a:solidFill>
              <a:srgbClr val="000000"/>
            </a:solidFill>
            <a:round/>
            <a:headEnd/>
            <a:tailEnd/>
          </a:ln>
          <a:effectLst>
            <a:outerShdw dist="107763" dir="2700000" algn="ctr" rotWithShape="0">
              <a:srgbClr val="272727">
                <a:alpha val="50000"/>
              </a:srgbClr>
            </a:outerShdw>
          </a:effectLst>
        </p:spPr>
        <p:txBody>
          <a:bodyPr/>
          <a:lstStyle/>
          <a:p>
            <a:pPr>
              <a:defRPr/>
            </a:pPr>
            <a:endParaRPr lang="pl-PL" dirty="0"/>
          </a:p>
        </p:txBody>
      </p:sp>
      <p:grpSp>
        <p:nvGrpSpPr>
          <p:cNvPr id="26627" name="Grupa 38"/>
          <p:cNvGrpSpPr>
            <a:grpSpLocks/>
          </p:cNvGrpSpPr>
          <p:nvPr/>
        </p:nvGrpSpPr>
        <p:grpSpPr bwMode="auto">
          <a:xfrm>
            <a:off x="304800" y="495300"/>
            <a:ext cx="8586788" cy="5202238"/>
            <a:chOff x="304800" y="539750"/>
            <a:chExt cx="8586000" cy="5202210"/>
          </a:xfrm>
        </p:grpSpPr>
        <p:pic>
          <p:nvPicPr>
            <p:cNvPr id="26648" name="Obraz 37" descr="IPET-bez marginsów.png"/>
            <p:cNvPicPr>
              <a:picLocks noChangeAspect="1"/>
            </p:cNvPicPr>
            <p:nvPr/>
          </p:nvPicPr>
          <p:blipFill>
            <a:blip r:embed="rId3" cstate="print"/>
            <a:srcRect/>
            <a:stretch>
              <a:fillRect/>
            </a:stretch>
          </p:blipFill>
          <p:spPr bwMode="auto">
            <a:xfrm>
              <a:off x="304800" y="539750"/>
              <a:ext cx="8586000" cy="5202210"/>
            </a:xfrm>
            <a:prstGeom prst="rect">
              <a:avLst/>
            </a:prstGeom>
            <a:noFill/>
            <a:ln w="9525">
              <a:noFill/>
              <a:miter lim="800000"/>
              <a:headEnd/>
              <a:tailEnd/>
            </a:ln>
          </p:spPr>
        </p:pic>
        <p:sp>
          <p:nvSpPr>
            <p:cNvPr id="28" name="Prostokąt 27"/>
            <p:cNvSpPr/>
            <p:nvPr/>
          </p:nvSpPr>
          <p:spPr>
            <a:xfrm>
              <a:off x="1644527" y="5607023"/>
              <a:ext cx="1104799" cy="12541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0" name="Prostokąt 29"/>
            <p:cNvSpPr/>
            <p:nvPr/>
          </p:nvSpPr>
          <p:spPr>
            <a:xfrm>
              <a:off x="4398587" y="5607023"/>
              <a:ext cx="1104799" cy="12541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26628" name="Text Box 66"/>
          <p:cNvSpPr txBox="1">
            <a:spLocks noChangeArrowheads="1"/>
          </p:cNvSpPr>
          <p:nvPr/>
        </p:nvSpPr>
        <p:spPr bwMode="auto">
          <a:xfrm>
            <a:off x="1644650" y="5815013"/>
            <a:ext cx="5843588" cy="395287"/>
          </a:xfrm>
          <a:prstGeom prst="rect">
            <a:avLst/>
          </a:prstGeom>
          <a:solidFill>
            <a:srgbClr val="B9DCFF"/>
          </a:solidFill>
          <a:ln w="9525">
            <a:noFill/>
            <a:miter lim="800000"/>
            <a:headEnd/>
            <a:tailEnd/>
          </a:ln>
        </p:spPr>
        <p:txBody>
          <a:bodyPr/>
          <a:lstStyle/>
          <a:p>
            <a:pPr algn="ctr"/>
            <a:r>
              <a:rPr lang="pl-PL" sz="1800" b="1"/>
              <a:t>2 – POZIOM PROGRAMOWY</a:t>
            </a:r>
          </a:p>
        </p:txBody>
      </p:sp>
      <p:sp>
        <p:nvSpPr>
          <p:cNvPr id="34" name="Prostokąt 33"/>
          <p:cNvSpPr/>
          <p:nvPr/>
        </p:nvSpPr>
        <p:spPr>
          <a:xfrm>
            <a:off x="2838450" y="2051050"/>
            <a:ext cx="3384550" cy="3422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nvGrpSpPr>
          <p:cNvPr id="3" name="Grupa 29"/>
          <p:cNvGrpSpPr>
            <a:grpSpLocks/>
          </p:cNvGrpSpPr>
          <p:nvPr/>
        </p:nvGrpSpPr>
        <p:grpSpPr bwMode="auto">
          <a:xfrm>
            <a:off x="9194800" y="1833563"/>
            <a:ext cx="1600200" cy="2744787"/>
            <a:chOff x="9194800" y="1833563"/>
            <a:chExt cx="1600200" cy="2744787"/>
          </a:xfrm>
        </p:grpSpPr>
        <p:sp>
          <p:nvSpPr>
            <p:cNvPr id="18" name="Strzałka w prawo 17"/>
            <p:cNvSpPr/>
            <p:nvPr/>
          </p:nvSpPr>
          <p:spPr bwMode="auto">
            <a:xfrm rot="10800000">
              <a:off x="9194800" y="3541713"/>
              <a:ext cx="431800" cy="287337"/>
            </a:xfrm>
            <a:prstGeom prst="righ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1" name="Strzałka w prawo 20"/>
            <p:cNvSpPr/>
            <p:nvPr/>
          </p:nvSpPr>
          <p:spPr bwMode="auto">
            <a:xfrm rot="10800000">
              <a:off x="9194800" y="2379663"/>
              <a:ext cx="431800" cy="287337"/>
            </a:xfrm>
            <a:prstGeom prst="righ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5" name="Strzałka w lewo 24"/>
            <p:cNvSpPr/>
            <p:nvPr/>
          </p:nvSpPr>
          <p:spPr bwMode="auto">
            <a:xfrm rot="5400000">
              <a:off x="10471151" y="1870075"/>
              <a:ext cx="360362" cy="287337"/>
            </a:xfrm>
            <a:prstGeom prst="lef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7" name="Strzałka w prawo 26"/>
            <p:cNvSpPr/>
            <p:nvPr/>
          </p:nvSpPr>
          <p:spPr bwMode="auto">
            <a:xfrm rot="18900000" flipH="1">
              <a:off x="9215438" y="4289425"/>
              <a:ext cx="422275" cy="288925"/>
            </a:xfrm>
            <a:prstGeom prst="righ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31" name="Strzałka w lewo i prawo 30"/>
          <p:cNvSpPr/>
          <p:nvPr/>
        </p:nvSpPr>
        <p:spPr>
          <a:xfrm rot="10800000">
            <a:off x="4398963" y="1517650"/>
            <a:ext cx="395287" cy="215900"/>
          </a:xfrm>
          <a:prstGeom prst="leftRightArrow">
            <a:avLst>
              <a:gd name="adj1" fmla="val 68143"/>
              <a:gd name="adj2" fmla="val 53024"/>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nvGrpSpPr>
          <p:cNvPr id="5" name="Grupa 34"/>
          <p:cNvGrpSpPr>
            <a:grpSpLocks/>
          </p:cNvGrpSpPr>
          <p:nvPr/>
        </p:nvGrpSpPr>
        <p:grpSpPr bwMode="auto">
          <a:xfrm>
            <a:off x="4483100" y="6831013"/>
            <a:ext cx="215900" cy="1773237"/>
            <a:chOff x="4483100" y="6831013"/>
            <a:chExt cx="215900" cy="1773237"/>
          </a:xfrm>
        </p:grpSpPr>
        <p:sp>
          <p:nvSpPr>
            <p:cNvPr id="16" name="Strzałka w lewo i prawo 15"/>
            <p:cNvSpPr/>
            <p:nvPr/>
          </p:nvSpPr>
          <p:spPr bwMode="auto">
            <a:xfrm rot="5400000">
              <a:off x="4393406" y="6920707"/>
              <a:ext cx="395287" cy="215900"/>
            </a:xfrm>
            <a:prstGeom prst="leftRightArrow">
              <a:avLst>
                <a:gd name="adj1" fmla="val 68143"/>
                <a:gd name="adj2" fmla="val 53024"/>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7" name="Strzałka w lewo i prawo 16"/>
            <p:cNvSpPr/>
            <p:nvPr/>
          </p:nvSpPr>
          <p:spPr bwMode="auto">
            <a:xfrm rot="5400000">
              <a:off x="4393406" y="8298657"/>
              <a:ext cx="395287" cy="215900"/>
            </a:xfrm>
            <a:prstGeom prst="leftRightArrow">
              <a:avLst>
                <a:gd name="adj1" fmla="val 68143"/>
                <a:gd name="adj2" fmla="val 53024"/>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grpSp>
        <p:nvGrpSpPr>
          <p:cNvPr id="6" name="Grupa 36"/>
          <p:cNvGrpSpPr>
            <a:grpSpLocks/>
          </p:cNvGrpSpPr>
          <p:nvPr/>
        </p:nvGrpSpPr>
        <p:grpSpPr bwMode="auto">
          <a:xfrm>
            <a:off x="527050" y="2095500"/>
            <a:ext cx="2222500" cy="2222500"/>
            <a:chOff x="527050" y="2095500"/>
            <a:chExt cx="2222500" cy="2222500"/>
          </a:xfrm>
        </p:grpSpPr>
        <p:sp>
          <p:nvSpPr>
            <p:cNvPr id="33" name="Prostokąt 32"/>
            <p:cNvSpPr/>
            <p:nvPr/>
          </p:nvSpPr>
          <p:spPr bwMode="auto">
            <a:xfrm>
              <a:off x="527050" y="2095500"/>
              <a:ext cx="2222500" cy="2222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sz="4400" dirty="0">
                  <a:solidFill>
                    <a:schemeClr val="bg1"/>
                  </a:solidFill>
                </a:rPr>
                <a:t>?</a:t>
              </a:r>
              <a:endParaRPr lang="pl-PL" dirty="0">
                <a:solidFill>
                  <a:schemeClr val="bg1"/>
                </a:solidFill>
              </a:endParaRPr>
            </a:p>
          </p:txBody>
        </p:sp>
        <p:sp>
          <p:nvSpPr>
            <p:cNvPr id="29" name="Prostokąt 28"/>
            <p:cNvSpPr/>
            <p:nvPr/>
          </p:nvSpPr>
          <p:spPr bwMode="auto">
            <a:xfrm>
              <a:off x="844550" y="2667000"/>
              <a:ext cx="1600200" cy="1079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sz="4400" dirty="0">
                  <a:solidFill>
                    <a:srgbClr val="002060"/>
                  </a:solidFill>
                </a:rPr>
                <a:t>?</a:t>
              </a:r>
              <a:endParaRPr lang="pl-PL" dirty="0">
                <a:solidFill>
                  <a:srgbClr val="002060"/>
                </a:solidFill>
              </a:endParaRPr>
            </a:p>
          </p:txBody>
        </p:sp>
      </p:grpSp>
      <p:grpSp>
        <p:nvGrpSpPr>
          <p:cNvPr id="7" name="Grupa 27"/>
          <p:cNvGrpSpPr>
            <a:grpSpLocks/>
          </p:cNvGrpSpPr>
          <p:nvPr/>
        </p:nvGrpSpPr>
        <p:grpSpPr bwMode="auto">
          <a:xfrm>
            <a:off x="-1735138" y="1833563"/>
            <a:ext cx="1639888" cy="2811462"/>
            <a:chOff x="-1735138" y="1833563"/>
            <a:chExt cx="1639888" cy="2811462"/>
          </a:xfrm>
        </p:grpSpPr>
        <p:sp>
          <p:nvSpPr>
            <p:cNvPr id="19" name="Strzałka w lewo 18"/>
            <p:cNvSpPr/>
            <p:nvPr/>
          </p:nvSpPr>
          <p:spPr bwMode="auto">
            <a:xfrm rot="10800000">
              <a:off x="-527050" y="3540125"/>
              <a:ext cx="431800" cy="288925"/>
            </a:xfrm>
            <a:prstGeom prst="lef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2" name="Strzałka w lewo 21"/>
            <p:cNvSpPr/>
            <p:nvPr/>
          </p:nvSpPr>
          <p:spPr bwMode="auto">
            <a:xfrm rot="10800000">
              <a:off x="-527050" y="2379663"/>
              <a:ext cx="431800" cy="287337"/>
            </a:xfrm>
            <a:prstGeom prst="lef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4" name="Strzałka w lewo 23"/>
            <p:cNvSpPr/>
            <p:nvPr/>
          </p:nvSpPr>
          <p:spPr bwMode="auto">
            <a:xfrm rot="5400000">
              <a:off x="-1771650" y="1870075"/>
              <a:ext cx="360362" cy="287338"/>
            </a:xfrm>
            <a:prstGeom prst="lef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6" name="Strzałka w prawo 25"/>
            <p:cNvSpPr/>
            <p:nvPr/>
          </p:nvSpPr>
          <p:spPr bwMode="auto">
            <a:xfrm rot="2700000">
              <a:off x="-559594" y="4290219"/>
              <a:ext cx="422275" cy="287337"/>
            </a:xfrm>
            <a:prstGeom prst="rightArrow">
              <a:avLst/>
            </a:prstGeom>
            <a:solidFill>
              <a:srgbClr val="85C2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26635" name="pole tekstowe 11"/>
          <p:cNvSpPr txBox="1">
            <a:spLocks noChangeArrowheads="1"/>
          </p:cNvSpPr>
          <p:nvPr/>
        </p:nvSpPr>
        <p:spPr bwMode="auto">
          <a:xfrm>
            <a:off x="-1588" y="6350"/>
            <a:ext cx="1235076" cy="400050"/>
          </a:xfrm>
          <a:prstGeom prst="rect">
            <a:avLst/>
          </a:prstGeom>
          <a:noFill/>
          <a:ln w="9525">
            <a:noFill/>
            <a:miter lim="800000"/>
            <a:headEnd/>
            <a:tailEnd/>
          </a:ln>
        </p:spPr>
        <p:txBody>
          <a:bodyPr>
            <a:spAutoFit/>
          </a:bodyPr>
          <a:lstStyle/>
          <a:p>
            <a:pPr algn="ctr"/>
            <a:r>
              <a:rPr lang="pl-PL" sz="2000" b="1">
                <a:solidFill>
                  <a:srgbClr val="00478E"/>
                </a:solidFill>
              </a:rPr>
              <a:t>Ścieżka 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33333E-6 2.22222E-6 L 0.00174 0.93773 " pathEditMode="relative" rAng="0" ptsTypes="AA">
                                      <p:cBhvr>
                                        <p:cTn id="6" dur="2000" fill="hold"/>
                                        <p:tgtEl>
                                          <p:spTgt spid="34"/>
                                        </p:tgtEl>
                                        <p:attrNameLst>
                                          <p:attrName>ppt_x</p:attrName>
                                          <p:attrName>ppt_y</p:attrName>
                                        </p:attrNameLst>
                                      </p:cBhvr>
                                      <p:rCtr x="1" y="469"/>
                                    </p:animMotion>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nodeType="clickEffect">
                                  <p:stCondLst>
                                    <p:cond delay="0"/>
                                  </p:stCondLst>
                                  <p:childTnLst>
                                    <p:animMotion origin="layout" path="M 4.44444E-6 -8.09249E-7 L -0.34202 -8.09249E-7 " pathEditMode="relative" rAng="0" ptsTypes="AA">
                                      <p:cBhvr>
                                        <p:cTn id="10" dur="2000" fill="hold"/>
                                        <p:tgtEl>
                                          <p:spTgt spid="3"/>
                                        </p:tgtEl>
                                        <p:attrNameLst>
                                          <p:attrName>ppt_x</p:attrName>
                                          <p:attrName>ppt_y</p:attrName>
                                        </p:attrNameLst>
                                      </p:cBhvr>
                                      <p:rCtr x="-171" y="0"/>
                                    </p:animMotion>
                                  </p:childTnLst>
                                </p:cTn>
                              </p:par>
                            </p:childTnLst>
                          </p:cTn>
                        </p:par>
                      </p:childTnLst>
                    </p:cTn>
                  </p:par>
                  <p:par>
                    <p:cTn id="11" fill="hold">
                      <p:stCondLst>
                        <p:cond delay="indefinite"/>
                      </p:stCondLst>
                      <p:childTnLst>
                        <p:par>
                          <p:cTn id="12" fill="hold">
                            <p:stCondLst>
                              <p:cond delay="0"/>
                            </p:stCondLst>
                            <p:childTnLst>
                              <p:par>
                                <p:cTn id="13" presetID="64" presetClass="path" presetSubtype="0" accel="50000" decel="50000" fill="hold" nodeType="clickEffect">
                                  <p:stCondLst>
                                    <p:cond delay="0"/>
                                  </p:stCondLst>
                                  <p:childTnLst>
                                    <p:animMotion origin="layout" path="M -0.0007 -6.35838E-7 L -0.0007 -0.57595 " pathEditMode="relative" rAng="0" ptsTypes="AA">
                                      <p:cBhvr>
                                        <p:cTn id="14" dur="2000" fill="hold"/>
                                        <p:tgtEl>
                                          <p:spTgt spid="5"/>
                                        </p:tgtEl>
                                        <p:attrNameLst>
                                          <p:attrName>ppt_x</p:attrName>
                                          <p:attrName>ppt_y</p:attrName>
                                        </p:attrNameLst>
                                      </p:cBhvr>
                                      <p:rCtr x="0" y="-288"/>
                                    </p:animMotion>
                                  </p:childTnLst>
                                </p:cTn>
                              </p:par>
                            </p:childTnLst>
                          </p:cTn>
                        </p:par>
                      </p:childTnLst>
                    </p:cTn>
                  </p:par>
                  <p:par>
                    <p:cTn id="15" fill="hold">
                      <p:stCondLst>
                        <p:cond delay="indefinite"/>
                      </p:stCondLst>
                      <p:childTnLst>
                        <p:par>
                          <p:cTn id="16" fill="hold">
                            <p:stCondLst>
                              <p:cond delay="0"/>
                            </p:stCondLst>
                            <p:childTnLst>
                              <p:par>
                                <p:cTn id="17" presetID="63" presetClass="path" presetSubtype="0" accel="50000" decel="50000" fill="hold" nodeType="clickEffect">
                                  <p:stCondLst>
                                    <p:cond delay="0"/>
                                  </p:stCondLst>
                                  <p:childTnLst>
                                    <p:animMotion origin="layout" path="M 0 3.69942E-6 L 0.34896 3.69942E-6 " pathEditMode="relative" rAng="0" ptsTypes="AA">
                                      <p:cBhvr>
                                        <p:cTn id="18" dur="2000" fill="hold"/>
                                        <p:tgtEl>
                                          <p:spTgt spid="7"/>
                                        </p:tgtEl>
                                        <p:attrNameLst>
                                          <p:attrName>ppt_x</p:attrName>
                                          <p:attrName>ppt_y</p:attrName>
                                        </p:attrNameLst>
                                      </p:cBhvr>
                                      <p:rCtr x="174" y="0"/>
                                    </p:animMotion>
                                  </p:childTnLst>
                                </p:cTn>
                              </p:par>
                            </p:childTnLst>
                          </p:cTn>
                        </p:par>
                      </p:childTnLst>
                    </p:cTn>
                  </p:par>
                  <p:par>
                    <p:cTn id="19" fill="hold">
                      <p:stCondLst>
                        <p:cond delay="indefinite"/>
                      </p:stCondLst>
                      <p:childTnLst>
                        <p:par>
                          <p:cTn id="20" fill="hold">
                            <p:stCondLst>
                              <p:cond delay="0"/>
                            </p:stCondLst>
                            <p:childTnLst>
                              <p:par>
                                <p:cTn id="21" presetID="3" presetClass="exit" presetSubtype="10" fill="hold" nodeType="clickEffect">
                                  <p:stCondLst>
                                    <p:cond delay="0"/>
                                  </p:stCondLst>
                                  <p:childTnLst>
                                    <p:animEffect transition="out" filter="blinds(horizontal)">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Obraz 62" descr="24.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Obraz 2" descr="25.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Obraz 61" descr="26.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Obraz 16" descr="27.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Obraz 60" descr="28.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Obraz 61" descr="29.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Obraz 22" descr="30.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Obraz 19" descr="31.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Obraz 6" descr="32.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Obraz 9" descr="33.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Obraz 62" descr="34.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Obraz 60" descr="35.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Obraz 4" descr="36.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Obraz 58" descr="37.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Symbol zastępczy zawartości 3" descr="38.jpg"/>
          <p:cNvPicPr>
            <a:picLocks noGrp="1" noChangeAspect="1"/>
          </p:cNvPicPr>
          <p:nvPr>
            <p:ph idx="1"/>
          </p:nvPr>
        </p:nvPicPr>
        <p:blipFill>
          <a:blip r:embed="rId3" cstate="print"/>
          <a:srcRect/>
          <a:stretch>
            <a:fillRect/>
          </a:stretch>
        </p:blipFill>
        <p:spPr>
          <a:xfrm>
            <a:off x="0" y="-1588"/>
            <a:ext cx="9144000" cy="6861176"/>
          </a:xfr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Obraz 4" descr="39.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Obraz 61" descr="40.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Obraz 14" descr="41.jpg"/>
          <p:cNvPicPr>
            <a:picLocks noChangeAspect="1"/>
          </p:cNvPicPr>
          <p:nvPr/>
        </p:nvPicPr>
        <p:blipFill>
          <a:blip r:embed="rId3"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66"/>
          <p:cNvSpPr txBox="1">
            <a:spLocks noChangeArrowheads="1"/>
          </p:cNvSpPr>
          <p:nvPr/>
        </p:nvSpPr>
        <p:spPr bwMode="auto">
          <a:xfrm>
            <a:off x="1644650" y="5815013"/>
            <a:ext cx="5843588" cy="395287"/>
          </a:xfrm>
          <a:prstGeom prst="rect">
            <a:avLst/>
          </a:prstGeom>
          <a:solidFill>
            <a:srgbClr val="B9DCFF"/>
          </a:solidFill>
          <a:ln w="9525">
            <a:noFill/>
            <a:miter lim="800000"/>
            <a:headEnd/>
            <a:tailEnd/>
          </a:ln>
        </p:spPr>
        <p:txBody>
          <a:bodyPr/>
          <a:lstStyle/>
          <a:p>
            <a:pPr algn="ctr"/>
            <a:r>
              <a:rPr lang="pl-PL" sz="1800" b="1"/>
              <a:t>3 – POZIOM PRAKTYCZNY</a:t>
            </a:r>
          </a:p>
        </p:txBody>
      </p:sp>
      <p:sp>
        <p:nvSpPr>
          <p:cNvPr id="20" name="AutoShape 20"/>
          <p:cNvSpPr>
            <a:spLocks noChangeArrowheads="1"/>
          </p:cNvSpPr>
          <p:nvPr/>
        </p:nvSpPr>
        <p:spPr bwMode="auto">
          <a:xfrm>
            <a:off x="1601788" y="350838"/>
            <a:ext cx="5940425" cy="352425"/>
          </a:xfrm>
          <a:prstGeom prst="roundRect">
            <a:avLst>
              <a:gd name="adj" fmla="val 0"/>
            </a:avLst>
          </a:prstGeom>
          <a:solidFill>
            <a:srgbClr val="B9DCFF"/>
          </a:solidFill>
          <a:ln w="19050">
            <a:solidFill>
              <a:srgbClr val="000000"/>
            </a:solidFill>
            <a:round/>
            <a:headEnd/>
            <a:tailEnd/>
          </a:ln>
          <a:effectLst>
            <a:outerShdw dist="107763" dir="2700000" algn="ctr" rotWithShape="0">
              <a:srgbClr val="272727">
                <a:alpha val="50000"/>
              </a:srgbClr>
            </a:outerShdw>
          </a:effectLst>
        </p:spPr>
        <p:txBody>
          <a:bodyPr/>
          <a:lstStyle/>
          <a:p>
            <a:pPr>
              <a:defRPr/>
            </a:pPr>
            <a:endParaRPr lang="pl-PL"/>
          </a:p>
        </p:txBody>
      </p:sp>
      <p:sp>
        <p:nvSpPr>
          <p:cNvPr id="21" name="Text Box 21"/>
          <p:cNvSpPr txBox="1">
            <a:spLocks noChangeArrowheads="1"/>
          </p:cNvSpPr>
          <p:nvPr/>
        </p:nvSpPr>
        <p:spPr bwMode="auto">
          <a:xfrm>
            <a:off x="1281113" y="279400"/>
            <a:ext cx="6580187" cy="333375"/>
          </a:xfrm>
          <a:prstGeom prst="rect">
            <a:avLst/>
          </a:prstGeom>
          <a:noFill/>
          <a:ln w="9525">
            <a:noFill/>
            <a:miter lim="800000"/>
            <a:headEnd/>
            <a:tailEnd/>
          </a:ln>
        </p:spPr>
        <p:txBody>
          <a:bodyPr/>
          <a:lstStyle/>
          <a:p>
            <a:pPr algn="ctr">
              <a:spcAft>
                <a:spcPts val="1000"/>
              </a:spcAft>
              <a:defRPr/>
            </a:pPr>
            <a:r>
              <a:rPr lang="pl-PL" b="1" dirty="0">
                <a:solidFill>
                  <a:schemeClr val="accent6">
                    <a:lumMod val="50000"/>
                  </a:schemeClr>
                </a:solidFill>
                <a:latin typeface="Calibri" pitchFamily="34" charset="0"/>
              </a:rPr>
              <a:t>PRZYKŁADOWE ZASADY PRACY Z UCZNIEM</a:t>
            </a:r>
            <a:endParaRPr lang="pl-PL" dirty="0">
              <a:solidFill>
                <a:schemeClr val="accent6">
                  <a:lumMod val="50000"/>
                </a:schemeClr>
              </a:solidFill>
            </a:endParaRPr>
          </a:p>
        </p:txBody>
      </p:sp>
      <p:sp>
        <p:nvSpPr>
          <p:cNvPr id="22" name="AutoShape 20"/>
          <p:cNvSpPr>
            <a:spLocks noChangeArrowheads="1"/>
          </p:cNvSpPr>
          <p:nvPr/>
        </p:nvSpPr>
        <p:spPr bwMode="auto">
          <a:xfrm>
            <a:off x="704850" y="1089025"/>
            <a:ext cx="7734300" cy="4589463"/>
          </a:xfrm>
          <a:prstGeom prst="roundRect">
            <a:avLst>
              <a:gd name="adj" fmla="val 0"/>
            </a:avLst>
          </a:prstGeom>
          <a:solidFill>
            <a:schemeClr val="bg1"/>
          </a:solidFill>
          <a:ln w="19050">
            <a:solidFill>
              <a:srgbClr val="000000"/>
            </a:solidFill>
            <a:round/>
            <a:headEnd/>
            <a:tailEnd/>
          </a:ln>
          <a:effectLst>
            <a:outerShdw dist="107763" dir="2700000" algn="ctr" rotWithShape="0">
              <a:srgbClr val="272727">
                <a:alpha val="50000"/>
              </a:srgbClr>
            </a:outerShdw>
          </a:effectLst>
        </p:spPr>
        <p:txBody>
          <a:bodyPr/>
          <a:lstStyle/>
          <a:p>
            <a:pPr>
              <a:defRPr/>
            </a:pPr>
            <a:endParaRPr lang="pl-PL"/>
          </a:p>
        </p:txBody>
      </p:sp>
      <p:grpSp>
        <p:nvGrpSpPr>
          <p:cNvPr id="2" name="Grupa 38"/>
          <p:cNvGrpSpPr>
            <a:grpSpLocks/>
          </p:cNvGrpSpPr>
          <p:nvPr/>
        </p:nvGrpSpPr>
        <p:grpSpPr bwMode="auto">
          <a:xfrm>
            <a:off x="674688" y="1606550"/>
            <a:ext cx="7097712" cy="2995613"/>
            <a:chOff x="690562" y="1606550"/>
            <a:chExt cx="7096126" cy="2996000"/>
          </a:xfrm>
        </p:grpSpPr>
        <p:sp>
          <p:nvSpPr>
            <p:cNvPr id="23" name="pole tekstowe 11"/>
            <p:cNvSpPr txBox="1">
              <a:spLocks noChangeArrowheads="1"/>
            </p:cNvSpPr>
            <p:nvPr/>
          </p:nvSpPr>
          <p:spPr bwMode="auto">
            <a:xfrm>
              <a:off x="690562" y="1606550"/>
              <a:ext cx="7081842" cy="900229"/>
            </a:xfrm>
            <a:prstGeom prst="rect">
              <a:avLst/>
            </a:prstGeom>
            <a:solidFill>
              <a:srgbClr val="B9DCFF"/>
            </a:solidFill>
            <a:ln w="9525">
              <a:solidFill>
                <a:schemeClr val="tx1"/>
              </a:solidFill>
              <a:miter lim="800000"/>
              <a:headEnd/>
              <a:tailEnd/>
            </a:ln>
          </p:spPr>
          <p:txBody>
            <a:bodyPr>
              <a:spAutoFit/>
            </a:bodyPr>
            <a:lstStyle/>
            <a:p>
              <a:pPr algn="ctr">
                <a:defRPr/>
              </a:pPr>
              <a:endParaRPr lang="pl-PL" sz="12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STARAJ SIĘ USAMODZIELNIAĆ DZIECKO</a:t>
              </a:r>
            </a:p>
          </p:txBody>
        </p:sp>
        <p:sp>
          <p:nvSpPr>
            <p:cNvPr id="24" name="pole tekstowe 12"/>
            <p:cNvSpPr txBox="1">
              <a:spLocks noChangeArrowheads="1"/>
            </p:cNvSpPr>
            <p:nvPr/>
          </p:nvSpPr>
          <p:spPr bwMode="auto">
            <a:xfrm>
              <a:off x="704846" y="2654435"/>
              <a:ext cx="7081842" cy="900229"/>
            </a:xfrm>
            <a:prstGeom prst="rect">
              <a:avLst/>
            </a:prstGeom>
            <a:solidFill>
              <a:srgbClr val="B9DCFF"/>
            </a:solidFill>
            <a:ln w="9525">
              <a:solidFill>
                <a:schemeClr val="tx1"/>
              </a:solidFill>
              <a:miter lim="800000"/>
              <a:headEnd/>
              <a:tailEnd/>
            </a:ln>
          </p:spPr>
          <p:txBody>
            <a:bodyPr>
              <a:spAutoFit/>
            </a:bodyPr>
            <a:lstStyle/>
            <a:p>
              <a:pPr algn="ctr">
                <a:defRPr/>
              </a:pPr>
              <a:endParaRPr lang="pl-PL" sz="16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INFORMUJ UCZNIA O SPOSOBIE WŁASNEGO ROZUMOWANIA</a:t>
              </a:r>
            </a:p>
            <a:p>
              <a:pPr algn="ctr">
                <a:defRPr/>
              </a:pPr>
              <a:endParaRPr lang="pl-PL" sz="2000" b="1" dirty="0">
                <a:solidFill>
                  <a:schemeClr val="accent6">
                    <a:lumMod val="50000"/>
                  </a:schemeClr>
                </a:solidFill>
                <a:latin typeface="Calibri" pitchFamily="34" charset="0"/>
              </a:endParaRPr>
            </a:p>
          </p:txBody>
        </p:sp>
        <p:sp>
          <p:nvSpPr>
            <p:cNvPr id="25" name="pole tekstowe 15"/>
            <p:cNvSpPr txBox="1">
              <a:spLocks noChangeArrowheads="1"/>
            </p:cNvSpPr>
            <p:nvPr/>
          </p:nvSpPr>
          <p:spPr bwMode="auto">
            <a:xfrm>
              <a:off x="704846" y="3702321"/>
              <a:ext cx="7081842" cy="900229"/>
            </a:xfrm>
            <a:prstGeom prst="rect">
              <a:avLst/>
            </a:prstGeom>
            <a:solidFill>
              <a:srgbClr val="B9DCFF"/>
            </a:solidFill>
            <a:ln w="9525">
              <a:solidFill>
                <a:schemeClr val="tx1"/>
              </a:solidFill>
              <a:miter lim="800000"/>
              <a:headEnd/>
              <a:tailEnd/>
            </a:ln>
          </p:spPr>
          <p:txBody>
            <a:bodyPr>
              <a:spAutoFit/>
            </a:bodyPr>
            <a:lstStyle/>
            <a:p>
              <a:pPr algn="ctr">
                <a:defRPr/>
              </a:pPr>
              <a:endParaRPr lang="pl-PL" sz="16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BĄDŹ DYSKRETNY</a:t>
              </a:r>
              <a:endParaRPr lang="pl-PL" sz="2000" b="1" dirty="0">
                <a:latin typeface="Calibri" pitchFamily="34" charset="0"/>
              </a:endParaRPr>
            </a:p>
          </p:txBody>
        </p:sp>
      </p:grpSp>
      <p:grpSp>
        <p:nvGrpSpPr>
          <p:cNvPr id="3" name="Grupa 37"/>
          <p:cNvGrpSpPr>
            <a:grpSpLocks/>
          </p:cNvGrpSpPr>
          <p:nvPr/>
        </p:nvGrpSpPr>
        <p:grpSpPr bwMode="auto">
          <a:xfrm>
            <a:off x="682625" y="1606550"/>
            <a:ext cx="7081838" cy="2995613"/>
            <a:chOff x="1357313" y="1855398"/>
            <a:chExt cx="7081838" cy="2996001"/>
          </a:xfrm>
        </p:grpSpPr>
        <p:sp>
          <p:nvSpPr>
            <p:cNvPr id="35" name="pole tekstowe 11"/>
            <p:cNvSpPr txBox="1">
              <a:spLocks noChangeArrowheads="1"/>
            </p:cNvSpPr>
            <p:nvPr/>
          </p:nvSpPr>
          <p:spPr bwMode="auto">
            <a:xfrm>
              <a:off x="1357313" y="1855398"/>
              <a:ext cx="7081838" cy="900230"/>
            </a:xfrm>
            <a:prstGeom prst="rect">
              <a:avLst/>
            </a:prstGeom>
            <a:solidFill>
              <a:srgbClr val="B9DCFF"/>
            </a:solidFill>
            <a:ln w="9525">
              <a:solidFill>
                <a:schemeClr val="tx1"/>
              </a:solidFill>
              <a:miter lim="800000"/>
              <a:headEnd/>
              <a:tailEnd/>
            </a:ln>
          </p:spPr>
          <p:txBody>
            <a:bodyPr>
              <a:spAutoFit/>
            </a:bodyPr>
            <a:lstStyle/>
            <a:p>
              <a:pPr algn="ctr">
                <a:defRPr/>
              </a:pPr>
              <a:endParaRPr lang="pl-PL" sz="12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BĄDŹ KONSEKWENTNY W PREZENTOWANIU WARTOŚCI</a:t>
              </a:r>
            </a:p>
          </p:txBody>
        </p:sp>
        <p:sp>
          <p:nvSpPr>
            <p:cNvPr id="36" name="pole tekstowe 12"/>
            <p:cNvSpPr txBox="1">
              <a:spLocks noChangeArrowheads="1"/>
            </p:cNvSpPr>
            <p:nvPr/>
          </p:nvSpPr>
          <p:spPr bwMode="auto">
            <a:xfrm>
              <a:off x="1357313" y="2903284"/>
              <a:ext cx="7081838" cy="900230"/>
            </a:xfrm>
            <a:prstGeom prst="rect">
              <a:avLst/>
            </a:prstGeom>
            <a:solidFill>
              <a:srgbClr val="B9DCFF"/>
            </a:solidFill>
            <a:ln w="9525">
              <a:solidFill>
                <a:schemeClr val="tx1"/>
              </a:solidFill>
              <a:miter lim="800000"/>
              <a:headEnd/>
              <a:tailEnd/>
            </a:ln>
          </p:spPr>
          <p:txBody>
            <a:bodyPr>
              <a:spAutoFit/>
            </a:bodyPr>
            <a:lstStyle/>
            <a:p>
              <a:pPr algn="ctr">
                <a:defRPr/>
              </a:pPr>
              <a:endParaRPr lang="pl-PL" sz="16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INICJUJ DZIAŁANIA TWÓRCZE</a:t>
              </a:r>
            </a:p>
            <a:p>
              <a:pPr algn="ctr">
                <a:defRPr/>
              </a:pPr>
              <a:endParaRPr lang="pl-PL" sz="2000" b="1" dirty="0">
                <a:solidFill>
                  <a:schemeClr val="accent6">
                    <a:lumMod val="50000"/>
                  </a:schemeClr>
                </a:solidFill>
                <a:latin typeface="Calibri" pitchFamily="34" charset="0"/>
              </a:endParaRPr>
            </a:p>
          </p:txBody>
        </p:sp>
        <p:sp>
          <p:nvSpPr>
            <p:cNvPr id="37" name="pole tekstowe 15"/>
            <p:cNvSpPr txBox="1">
              <a:spLocks noChangeArrowheads="1"/>
            </p:cNvSpPr>
            <p:nvPr/>
          </p:nvSpPr>
          <p:spPr bwMode="auto">
            <a:xfrm>
              <a:off x="1357313" y="3951169"/>
              <a:ext cx="7081838" cy="900230"/>
            </a:xfrm>
            <a:prstGeom prst="rect">
              <a:avLst/>
            </a:prstGeom>
            <a:solidFill>
              <a:srgbClr val="B9DCFF"/>
            </a:solidFill>
            <a:ln w="9525">
              <a:solidFill>
                <a:schemeClr val="tx1"/>
              </a:solidFill>
              <a:miter lim="800000"/>
              <a:headEnd/>
              <a:tailEnd/>
            </a:ln>
          </p:spPr>
          <p:txBody>
            <a:bodyPr>
              <a:spAutoFit/>
            </a:bodyPr>
            <a:lstStyle/>
            <a:p>
              <a:pPr algn="ctr">
                <a:defRPr/>
              </a:pPr>
              <a:endParaRPr lang="pl-PL" sz="16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UTRZYMUJ PORZĄDEK W SWOIM OTOCZENIU</a:t>
              </a:r>
              <a:endParaRPr lang="pl-PL" sz="2000" b="1" dirty="0">
                <a:latin typeface="Calibri" pitchFamily="34" charset="0"/>
              </a:endParaRPr>
            </a:p>
          </p:txBody>
        </p:sp>
      </p:grpSp>
      <p:grpSp>
        <p:nvGrpSpPr>
          <p:cNvPr id="4" name="Grupa 42"/>
          <p:cNvGrpSpPr>
            <a:grpSpLocks/>
          </p:cNvGrpSpPr>
          <p:nvPr/>
        </p:nvGrpSpPr>
        <p:grpSpPr bwMode="auto">
          <a:xfrm>
            <a:off x="682625" y="1606550"/>
            <a:ext cx="7081838" cy="2995613"/>
            <a:chOff x="6468269" y="2739435"/>
            <a:chExt cx="7081838" cy="2996001"/>
          </a:xfrm>
        </p:grpSpPr>
        <p:sp>
          <p:nvSpPr>
            <p:cNvPr id="40" name="pole tekstowe 11"/>
            <p:cNvSpPr txBox="1">
              <a:spLocks noChangeArrowheads="1"/>
            </p:cNvSpPr>
            <p:nvPr/>
          </p:nvSpPr>
          <p:spPr bwMode="auto">
            <a:xfrm>
              <a:off x="6468269" y="2739435"/>
              <a:ext cx="7081838" cy="900230"/>
            </a:xfrm>
            <a:prstGeom prst="rect">
              <a:avLst/>
            </a:prstGeom>
            <a:solidFill>
              <a:srgbClr val="B9DCFF"/>
            </a:solidFill>
            <a:ln w="9525">
              <a:solidFill>
                <a:schemeClr val="tx1"/>
              </a:solidFill>
              <a:miter lim="800000"/>
              <a:headEnd/>
              <a:tailEnd/>
            </a:ln>
          </p:spPr>
          <p:txBody>
            <a:bodyPr>
              <a:spAutoFit/>
            </a:bodyPr>
            <a:lstStyle/>
            <a:p>
              <a:pPr algn="ctr">
                <a:defRPr/>
              </a:pPr>
              <a:endParaRPr lang="pl-PL" sz="12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WSŁUCHUJ SIĘ W RACJE UCZNIA</a:t>
              </a:r>
            </a:p>
          </p:txBody>
        </p:sp>
        <p:sp>
          <p:nvSpPr>
            <p:cNvPr id="41" name="pole tekstowe 12"/>
            <p:cNvSpPr txBox="1">
              <a:spLocks noChangeArrowheads="1"/>
            </p:cNvSpPr>
            <p:nvPr/>
          </p:nvSpPr>
          <p:spPr bwMode="auto">
            <a:xfrm>
              <a:off x="6468269" y="3787321"/>
              <a:ext cx="7081838" cy="900230"/>
            </a:xfrm>
            <a:prstGeom prst="rect">
              <a:avLst/>
            </a:prstGeom>
            <a:solidFill>
              <a:srgbClr val="B9DCFF"/>
            </a:solidFill>
            <a:ln w="9525">
              <a:solidFill>
                <a:schemeClr val="tx1"/>
              </a:solidFill>
              <a:miter lim="800000"/>
              <a:headEnd/>
              <a:tailEnd/>
            </a:ln>
          </p:spPr>
          <p:txBody>
            <a:bodyPr>
              <a:spAutoFit/>
            </a:bodyPr>
            <a:lstStyle/>
            <a:p>
              <a:pPr algn="ctr">
                <a:defRPr/>
              </a:pPr>
              <a:endParaRPr lang="pl-PL" sz="16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PODĄŻAJ ZA ROZUMOWANIEM UCZNIA</a:t>
              </a:r>
            </a:p>
            <a:p>
              <a:pPr algn="ctr">
                <a:defRPr/>
              </a:pPr>
              <a:endParaRPr lang="pl-PL" sz="2000" b="1" dirty="0">
                <a:solidFill>
                  <a:schemeClr val="accent6">
                    <a:lumMod val="50000"/>
                  </a:schemeClr>
                </a:solidFill>
                <a:latin typeface="Calibri" pitchFamily="34" charset="0"/>
              </a:endParaRPr>
            </a:p>
          </p:txBody>
        </p:sp>
        <p:sp>
          <p:nvSpPr>
            <p:cNvPr id="42" name="pole tekstowe 15"/>
            <p:cNvSpPr txBox="1">
              <a:spLocks noChangeArrowheads="1"/>
            </p:cNvSpPr>
            <p:nvPr/>
          </p:nvSpPr>
          <p:spPr bwMode="auto">
            <a:xfrm>
              <a:off x="6468269" y="4835206"/>
              <a:ext cx="7081838" cy="900230"/>
            </a:xfrm>
            <a:prstGeom prst="rect">
              <a:avLst/>
            </a:prstGeom>
            <a:solidFill>
              <a:srgbClr val="B9DCFF"/>
            </a:solidFill>
            <a:ln w="9525">
              <a:solidFill>
                <a:schemeClr val="tx1"/>
              </a:solidFill>
              <a:miter lim="800000"/>
              <a:headEnd/>
              <a:tailEnd/>
            </a:ln>
          </p:spPr>
          <p:txBody>
            <a:bodyPr>
              <a:spAutoFit/>
            </a:bodyPr>
            <a:lstStyle/>
            <a:p>
              <a:pPr algn="ctr">
                <a:defRPr/>
              </a:pPr>
              <a:endParaRPr lang="pl-PL" sz="1600" b="1" dirty="0">
                <a:solidFill>
                  <a:schemeClr val="accent6">
                    <a:lumMod val="50000"/>
                  </a:schemeClr>
                </a:solidFill>
                <a:latin typeface="Calibri" pitchFamily="34" charset="0"/>
              </a:endParaRPr>
            </a:p>
            <a:p>
              <a:pPr algn="ctr">
                <a:defRPr/>
              </a:pPr>
              <a:r>
                <a:rPr lang="pl-PL" sz="2000" b="1" dirty="0">
                  <a:solidFill>
                    <a:schemeClr val="accent6">
                      <a:lumMod val="50000"/>
                    </a:schemeClr>
                  </a:solidFill>
                  <a:latin typeface="Calibri" pitchFamily="34" charset="0"/>
                </a:rPr>
                <a:t>NIE POSPIESZAJ UCZNIA</a:t>
              </a:r>
              <a:endParaRPr lang="pl-PL" sz="2000" b="1" dirty="0">
                <a:latin typeface="Calibri"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Obraz 5" descr="45.jpg"/>
          <p:cNvPicPr>
            <a:picLocks noChangeAspect="1"/>
          </p:cNvPicPr>
          <p:nvPr/>
        </p:nvPicPr>
        <p:blipFill>
          <a:blip r:embed="rId2" cstate="print"/>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ChangeArrowheads="1"/>
          </p:cNvSpPr>
          <p:nvPr/>
        </p:nvSpPr>
        <p:spPr bwMode="auto">
          <a:xfrm>
            <a:off x="685800" y="76200"/>
            <a:ext cx="7772400" cy="838200"/>
          </a:xfrm>
          <a:prstGeom prst="rect">
            <a:avLst/>
          </a:prstGeom>
          <a:noFill/>
          <a:ln w="9525">
            <a:noFill/>
            <a:miter lim="800000"/>
            <a:headEnd/>
            <a:tailEnd/>
          </a:ln>
        </p:spPr>
        <p:txBody>
          <a:bodyPr anchor="ctr"/>
          <a:lstStyle/>
          <a:p>
            <a:pPr algn="ctr" eaLnBrk="0" hangingPunct="0"/>
            <a:endParaRPr lang="pl-PL" b="1">
              <a:solidFill>
                <a:schemeClr val="accent2"/>
              </a:solidFill>
            </a:endParaRPr>
          </a:p>
        </p:txBody>
      </p:sp>
      <p:sp>
        <p:nvSpPr>
          <p:cNvPr id="48131" name="Rectangle 3"/>
          <p:cNvSpPr>
            <a:spLocks noChangeArrowheads="1"/>
          </p:cNvSpPr>
          <p:nvPr/>
        </p:nvSpPr>
        <p:spPr bwMode="auto">
          <a:xfrm>
            <a:off x="6372225" y="6165850"/>
            <a:ext cx="1223963" cy="504825"/>
          </a:xfrm>
          <a:prstGeom prst="rect">
            <a:avLst/>
          </a:prstGeom>
          <a:solidFill>
            <a:schemeClr val="bg1"/>
          </a:solidFill>
          <a:ln w="9525">
            <a:noFill/>
            <a:miter lim="800000"/>
            <a:headEnd/>
            <a:tailEnd/>
          </a:ln>
        </p:spPr>
        <p:txBody>
          <a:bodyPr wrap="none" anchor="ctr"/>
          <a:lstStyle/>
          <a:p>
            <a:endParaRPr lang="pl-PL"/>
          </a:p>
        </p:txBody>
      </p:sp>
      <p:sp>
        <p:nvSpPr>
          <p:cNvPr id="48132" name="Prostokąt 3"/>
          <p:cNvSpPr>
            <a:spLocks noChangeArrowheads="1"/>
          </p:cNvSpPr>
          <p:nvPr/>
        </p:nvSpPr>
        <p:spPr bwMode="auto">
          <a:xfrm>
            <a:off x="539750" y="1527175"/>
            <a:ext cx="8135938" cy="2555875"/>
          </a:xfrm>
          <a:prstGeom prst="rect">
            <a:avLst/>
          </a:prstGeom>
          <a:noFill/>
          <a:ln w="9525">
            <a:noFill/>
            <a:miter lim="800000"/>
            <a:headEnd/>
            <a:tailEnd/>
          </a:ln>
        </p:spPr>
        <p:txBody>
          <a:bodyPr anchor="ctr">
            <a:spAutoFit/>
          </a:bodyPr>
          <a:lstStyle/>
          <a:p>
            <a:pPr algn="ctr"/>
            <a:r>
              <a:rPr lang="pl-PL" sz="4000" b="1"/>
              <a:t>PRACA Z UCZNIEM </a:t>
            </a:r>
            <a:br>
              <a:rPr lang="pl-PL" sz="4000" b="1"/>
            </a:br>
            <a:r>
              <a:rPr lang="pl-PL" sz="4000" b="1"/>
              <a:t>ZE SPECJALNYMI POTRZEBAMI EDUKACYJNYMI</a:t>
            </a:r>
          </a:p>
          <a:p>
            <a:pPr algn="ctr"/>
            <a:r>
              <a:rPr lang="pl-PL" sz="4000" b="1"/>
              <a:t>           – </a:t>
            </a:r>
            <a:r>
              <a:rPr lang="pl-PL" sz="4000"/>
              <a:t>wybrane zagadnienia</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2" name="Symbol zastępczy zawartości 2"/>
          <p:cNvSpPr>
            <a:spLocks noGrp="1"/>
          </p:cNvSpPr>
          <p:nvPr>
            <p:ph type="body" idx="1"/>
          </p:nvPr>
        </p:nvSpPr>
        <p:spPr>
          <a:xfrm>
            <a:off x="457200" y="835025"/>
            <a:ext cx="8229600" cy="5834063"/>
          </a:xfrm>
        </p:spPr>
        <p:txBody>
          <a:bodyPr anchor="ctr"/>
          <a:lstStyle/>
          <a:p>
            <a:pPr algn="l" eaLnBrk="1" hangingPunct="1">
              <a:buFont typeface="Arial" pitchFamily="34" charset="0"/>
              <a:buChar char="•"/>
              <a:defRPr/>
            </a:pPr>
            <a:endParaRPr lang="pl-PL" sz="2000" b="1" dirty="0" smtClean="0">
              <a:solidFill>
                <a:schemeClr val="tx1">
                  <a:lumMod val="95000"/>
                  <a:lumOff val="5000"/>
                </a:schemeClr>
              </a:solidFill>
            </a:endParaRPr>
          </a:p>
          <a:p>
            <a:pPr algn="l" eaLnBrk="1" hangingPunct="1">
              <a:buFont typeface="Arial" pitchFamily="34" charset="0"/>
              <a:buChar char="•"/>
              <a:defRPr/>
            </a:pPr>
            <a:endParaRPr lang="pl-PL" sz="2000" b="1" dirty="0" smtClean="0">
              <a:solidFill>
                <a:schemeClr val="tx1">
                  <a:lumMod val="95000"/>
                  <a:lumOff val="5000"/>
                </a:schemeClr>
              </a:solidFill>
            </a:endParaRPr>
          </a:p>
          <a:p>
            <a:pPr algn="l" eaLnBrk="1" hangingPunct="1">
              <a:buFont typeface="Arial" pitchFamily="34" charset="0"/>
              <a:buChar char="•"/>
              <a:defRPr/>
            </a:pPr>
            <a:r>
              <a:rPr lang="pl-PL" sz="2000" b="1" dirty="0" smtClean="0">
                <a:solidFill>
                  <a:schemeClr val="tx1">
                    <a:lumMod val="95000"/>
                    <a:lumOff val="5000"/>
                  </a:schemeClr>
                </a:solidFill>
              </a:rPr>
              <a:t>Uczeń niesłyszący lub słabo słyszący</a:t>
            </a:r>
          </a:p>
          <a:p>
            <a:pPr algn="l" eaLnBrk="1" hangingPunct="1">
              <a:buFont typeface="Arial" pitchFamily="34" charset="0"/>
              <a:buChar char="•"/>
              <a:defRPr/>
            </a:pPr>
            <a:r>
              <a:rPr lang="pl-PL" sz="2000" b="1" dirty="0" smtClean="0">
                <a:solidFill>
                  <a:schemeClr val="tx1">
                    <a:lumMod val="95000"/>
                    <a:lumOff val="5000"/>
                  </a:schemeClr>
                </a:solidFill>
              </a:rPr>
              <a:t>Uczeń niewidomy lub słabo widzący</a:t>
            </a:r>
          </a:p>
          <a:p>
            <a:pPr algn="l" eaLnBrk="1" hangingPunct="1">
              <a:buFont typeface="Arial" pitchFamily="34" charset="0"/>
              <a:buChar char="•"/>
              <a:defRPr/>
            </a:pPr>
            <a:r>
              <a:rPr lang="pl-PL" sz="2000" b="1" dirty="0" smtClean="0">
                <a:solidFill>
                  <a:schemeClr val="tx1">
                    <a:lumMod val="95000"/>
                    <a:lumOff val="5000"/>
                  </a:schemeClr>
                </a:solidFill>
              </a:rPr>
              <a:t>Uczeń z niepełnosprawnością ruchową, w tym z afazją</a:t>
            </a:r>
          </a:p>
          <a:p>
            <a:pPr algn="l" eaLnBrk="1" hangingPunct="1">
              <a:buFont typeface="Arial" pitchFamily="34" charset="0"/>
              <a:buChar char="•"/>
              <a:defRPr/>
            </a:pPr>
            <a:r>
              <a:rPr lang="pl-PL" sz="2000" b="1" dirty="0" smtClean="0">
                <a:solidFill>
                  <a:schemeClr val="tx1">
                    <a:lumMod val="95000"/>
                    <a:lumOff val="5000"/>
                  </a:schemeClr>
                </a:solidFill>
              </a:rPr>
              <a:t>Uczeń z upośledzeniem umysłowym w stopniu lekkim</a:t>
            </a:r>
          </a:p>
          <a:p>
            <a:pPr algn="l" eaLnBrk="1" hangingPunct="1">
              <a:buFont typeface="Arial" pitchFamily="34" charset="0"/>
              <a:buChar char="•"/>
              <a:defRPr/>
            </a:pPr>
            <a:r>
              <a:rPr lang="pl-PL" sz="2000" b="1" dirty="0" smtClean="0">
                <a:solidFill>
                  <a:schemeClr val="tx1">
                    <a:lumMod val="95000"/>
                    <a:lumOff val="5000"/>
                  </a:schemeClr>
                </a:solidFill>
              </a:rPr>
              <a:t>Uczeń z upośledzeniem umysłowym w stopniu umiarkowanym lub znacznym</a:t>
            </a:r>
          </a:p>
          <a:p>
            <a:pPr algn="l" eaLnBrk="1" hangingPunct="1">
              <a:buFont typeface="Arial" pitchFamily="34" charset="0"/>
              <a:buChar char="•"/>
              <a:defRPr/>
            </a:pPr>
            <a:r>
              <a:rPr lang="pl-PL" sz="2000" b="1" dirty="0" smtClean="0">
                <a:solidFill>
                  <a:schemeClr val="tx1">
                    <a:lumMod val="95000"/>
                    <a:lumOff val="5000"/>
                  </a:schemeClr>
                </a:solidFill>
              </a:rPr>
              <a:t>Uczeń z niepełnosprawnością sprzężoną</a:t>
            </a:r>
          </a:p>
          <a:p>
            <a:pPr algn="l" eaLnBrk="1" hangingPunct="1">
              <a:buFont typeface="Arial" pitchFamily="34" charset="0"/>
              <a:buChar char="•"/>
              <a:defRPr/>
            </a:pPr>
            <a:r>
              <a:rPr lang="pl-PL" sz="2000" b="1" dirty="0" smtClean="0">
                <a:solidFill>
                  <a:schemeClr val="tx1">
                    <a:lumMod val="95000"/>
                    <a:lumOff val="5000"/>
                  </a:schemeClr>
                </a:solidFill>
              </a:rPr>
              <a:t>Uczeń z autyzmem, w tym z zespołem </a:t>
            </a:r>
            <a:r>
              <a:rPr lang="pl-PL" sz="2000" b="1" dirty="0" err="1" smtClean="0">
                <a:solidFill>
                  <a:schemeClr val="tx1">
                    <a:lumMod val="95000"/>
                    <a:lumOff val="5000"/>
                  </a:schemeClr>
                </a:solidFill>
              </a:rPr>
              <a:t>Aspergera</a:t>
            </a:r>
            <a:endParaRPr lang="pl-PL" sz="2000" b="1" dirty="0" smtClean="0">
              <a:solidFill>
                <a:schemeClr val="tx1">
                  <a:lumMod val="95000"/>
                  <a:lumOff val="5000"/>
                </a:schemeClr>
              </a:solidFill>
            </a:endParaRPr>
          </a:p>
          <a:p>
            <a:pPr algn="l" eaLnBrk="1" hangingPunct="1">
              <a:buFont typeface="Arial" pitchFamily="34" charset="0"/>
              <a:buChar char="•"/>
              <a:defRPr/>
            </a:pPr>
            <a:r>
              <a:rPr lang="pl-PL" sz="2000" b="1" dirty="0" smtClean="0">
                <a:solidFill>
                  <a:schemeClr val="tx1">
                    <a:lumMod val="95000"/>
                    <a:lumOff val="5000"/>
                  </a:schemeClr>
                </a:solidFill>
              </a:rPr>
              <a:t>Uczeń   niedostosowany społecznie lub zagrożony niedostosowaniem społecznym</a:t>
            </a:r>
          </a:p>
          <a:p>
            <a:pPr algn="l" eaLnBrk="1" hangingPunct="1">
              <a:buFont typeface="Arial" pitchFamily="34" charset="0"/>
              <a:buChar char="•"/>
              <a:defRPr/>
            </a:pPr>
            <a:r>
              <a:rPr lang="pl-PL" sz="2000" b="1" dirty="0" smtClean="0">
                <a:solidFill>
                  <a:schemeClr val="tx1">
                    <a:lumMod val="95000"/>
                    <a:lumOff val="5000"/>
                  </a:schemeClr>
                </a:solidFill>
              </a:rPr>
              <a:t>Uczeń z ADHD</a:t>
            </a:r>
            <a:endParaRPr lang="pl-PL" sz="2000" b="1" dirty="0" smtClean="0">
              <a:solidFill>
                <a:schemeClr val="tx1">
                  <a:lumMod val="95000"/>
                  <a:lumOff val="5000"/>
                </a:schemeClr>
              </a:solidFill>
              <a:latin typeface="Arial" charset="0"/>
            </a:endParaRPr>
          </a:p>
          <a:p>
            <a:pPr algn="l" eaLnBrk="1" hangingPunct="1">
              <a:buFont typeface="Arial" pitchFamily="34" charset="0"/>
              <a:buChar char="•"/>
              <a:defRPr/>
            </a:pPr>
            <a:r>
              <a:rPr lang="pl-PL" sz="2000" b="1" dirty="0" smtClean="0">
                <a:solidFill>
                  <a:schemeClr val="tx1">
                    <a:lumMod val="95000"/>
                    <a:lumOff val="5000"/>
                  </a:schemeClr>
                </a:solidFill>
              </a:rPr>
              <a:t>Uczeń z  choroba przewlekłą</a:t>
            </a:r>
          </a:p>
          <a:p>
            <a:pPr algn="l" eaLnBrk="1" hangingPunct="1">
              <a:buFont typeface="Arial" pitchFamily="34" charset="0"/>
              <a:buChar char="•"/>
              <a:defRPr/>
            </a:pPr>
            <a:r>
              <a:rPr lang="pl-PL" sz="2000" b="1" dirty="0" smtClean="0">
                <a:solidFill>
                  <a:schemeClr val="tx1">
                    <a:lumMod val="95000"/>
                    <a:lumOff val="5000"/>
                  </a:schemeClr>
                </a:solidFill>
              </a:rPr>
              <a:t>Uczeń szczególnie uzdolniony</a:t>
            </a:r>
          </a:p>
          <a:p>
            <a:pPr algn="l" eaLnBrk="1" hangingPunct="1">
              <a:buFont typeface="Arial" pitchFamily="34" charset="0"/>
              <a:buChar char="•"/>
              <a:defRPr/>
            </a:pPr>
            <a:endParaRPr lang="pl-PL" sz="2000" b="1" dirty="0" smtClean="0">
              <a:solidFill>
                <a:schemeClr val="tx1">
                  <a:lumMod val="95000"/>
                  <a:lumOff val="5000"/>
                </a:schemeClr>
              </a:solidFill>
            </a:endParaRPr>
          </a:p>
          <a:p>
            <a:pPr eaLnBrk="1" hangingPunct="1">
              <a:buFontTx/>
              <a:buNone/>
              <a:defRPr/>
            </a:pPr>
            <a:endParaRPr lang="pl-PL" sz="2500" dirty="0" smtClean="0">
              <a:solidFill>
                <a:srgbClr val="CC330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ctrTitle" idx="4294967295"/>
          </p:nvPr>
        </p:nvSpPr>
        <p:spPr>
          <a:xfrm>
            <a:off x="323850" y="1989138"/>
            <a:ext cx="8569325" cy="1223962"/>
          </a:xfrm>
        </p:spPr>
        <p:txBody>
          <a:bodyPr/>
          <a:lstStyle/>
          <a:p>
            <a:pPr eaLnBrk="1" hangingPunct="1">
              <a:defRPr/>
            </a:pPr>
            <a:r>
              <a:rPr lang="pl-PL" sz="4000" b="1" dirty="0" smtClean="0">
                <a:solidFill>
                  <a:schemeClr val="accent6">
                    <a:lumMod val="50000"/>
                  </a:schemeClr>
                </a:solidFill>
              </a:rPr>
              <a:t>UCZEŃ NIESŁYSZĄCY </a:t>
            </a:r>
            <a:br>
              <a:rPr lang="pl-PL" sz="4000" b="1" dirty="0" smtClean="0">
                <a:solidFill>
                  <a:schemeClr val="accent6">
                    <a:lumMod val="50000"/>
                  </a:schemeClr>
                </a:solidFill>
              </a:rPr>
            </a:br>
            <a:r>
              <a:rPr lang="pl-PL" sz="4000" b="1" dirty="0" smtClean="0">
                <a:solidFill>
                  <a:schemeClr val="accent6">
                    <a:lumMod val="50000"/>
                  </a:schemeClr>
                </a:solidFill>
              </a:rPr>
              <a:t>LUB SŁABO SŁYSZĄCY</a:t>
            </a:r>
          </a:p>
        </p:txBody>
      </p:sp>
      <p:sp>
        <p:nvSpPr>
          <p:cNvPr id="50179" name="Rectangle 3"/>
          <p:cNvSpPr>
            <a:spLocks noChangeArrowheads="1"/>
          </p:cNvSpPr>
          <p:nvPr/>
        </p:nvSpPr>
        <p:spPr bwMode="auto">
          <a:xfrm>
            <a:off x="1371600" y="3886200"/>
            <a:ext cx="6400800" cy="1752600"/>
          </a:xfrm>
          <a:prstGeom prst="rect">
            <a:avLst/>
          </a:prstGeom>
          <a:noFill/>
          <a:ln w="9525">
            <a:noFill/>
            <a:miter lim="800000"/>
            <a:headEnd/>
            <a:tailEnd/>
          </a:ln>
        </p:spPr>
        <p:txBody>
          <a:bodyPr anchor="ctr"/>
          <a:lstStyle/>
          <a:p>
            <a:pPr algn="ctr">
              <a:spcBef>
                <a:spcPct val="20000"/>
              </a:spcBef>
            </a:pPr>
            <a:r>
              <a:rPr lang="pl-PL" sz="3200">
                <a:solidFill>
                  <a:srgbClr val="898989"/>
                </a:solidFill>
              </a:rPr>
              <a:t>Wybrane zagadnienia</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a:xfrm>
            <a:off x="361950" y="0"/>
            <a:ext cx="8497888" cy="1282700"/>
          </a:xfrm>
        </p:spPr>
        <p:txBody>
          <a:bodyPr/>
          <a:lstStyle/>
          <a:p>
            <a:pPr eaLnBrk="1" hangingPunct="1">
              <a:defRPr/>
            </a:pPr>
            <a:r>
              <a:rPr lang="pl-PL" b="1" dirty="0" smtClean="0">
                <a:solidFill>
                  <a:schemeClr val="accent6">
                    <a:lumMod val="50000"/>
                  </a:schemeClr>
                </a:solidFill>
              </a:rPr>
              <a:t>WSKAZÓWKI DO PROWADZENIA WIELOSPECJALISTYCZNEJ OCENY POZIOMU FUNKCJONOWANIA UCZNIA</a:t>
            </a:r>
            <a:endParaRPr lang="pl-PL" dirty="0" smtClean="0">
              <a:solidFill>
                <a:schemeClr val="accent6">
                  <a:lumMod val="50000"/>
                </a:schemeClr>
              </a:solidFill>
            </a:endParaRPr>
          </a:p>
        </p:txBody>
      </p:sp>
      <p:sp>
        <p:nvSpPr>
          <p:cNvPr id="6147" name="Rectangle 3"/>
          <p:cNvSpPr>
            <a:spLocks noGrp="1" noChangeArrowheads="1"/>
          </p:cNvSpPr>
          <p:nvPr>
            <p:ph type="body" idx="4294967295"/>
          </p:nvPr>
        </p:nvSpPr>
        <p:spPr>
          <a:xfrm>
            <a:off x="323850" y="1844675"/>
            <a:ext cx="8497888" cy="2663825"/>
          </a:xfrm>
        </p:spPr>
        <p:txBody>
          <a:bodyPr anchor="ctr"/>
          <a:lstStyle/>
          <a:p>
            <a:pPr marL="533400" indent="-533400" algn="just" eaLnBrk="1" hangingPunct="1">
              <a:buFontTx/>
              <a:buAutoNum type="arabicPeriod"/>
            </a:pPr>
            <a:r>
              <a:rPr lang="pl-PL" sz="2400" smtClean="0"/>
              <a:t>Warunki uczenia się i przebiegu uczenia się</a:t>
            </a:r>
          </a:p>
          <a:p>
            <a:pPr marL="533400" indent="-533400" algn="just" eaLnBrk="1" hangingPunct="1">
              <a:buFontTx/>
              <a:buAutoNum type="arabicPeriod"/>
            </a:pPr>
            <a:endParaRPr lang="pl-PL" sz="2400" smtClean="0"/>
          </a:p>
          <a:p>
            <a:pPr marL="533400" indent="-533400" algn="just" eaLnBrk="1" hangingPunct="1">
              <a:buFontTx/>
              <a:buAutoNum type="arabicPeriod"/>
            </a:pPr>
            <a:r>
              <a:rPr lang="pl-PL" sz="2400" smtClean="0"/>
              <a:t>Warunki utrudniające lub ułatwiające rozwój ucznia</a:t>
            </a:r>
          </a:p>
          <a:p>
            <a:pPr marL="533400" indent="-533400" algn="just" eaLnBrk="1" hangingPunct="1">
              <a:buFontTx/>
              <a:buAutoNum type="arabicPeriod"/>
            </a:pPr>
            <a:endParaRPr lang="pl-PL" sz="2400" smtClean="0"/>
          </a:p>
          <a:p>
            <a:pPr marL="533400" indent="-533400" algn="just" eaLnBrk="1" hangingPunct="1">
              <a:buFontTx/>
              <a:buAutoNum type="arabicPeriod"/>
            </a:pPr>
            <a:r>
              <a:rPr lang="pl-PL" sz="2400" smtClean="0"/>
              <a:t>Wyniki uczenia się i zachowania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147">
                                            <p:txEl>
                                              <p:pRg st="0" end="0"/>
                                            </p:txEl>
                                          </p:spTgt>
                                        </p:tgtEl>
                                        <p:attrNameLst>
                                          <p:attrName>style.visibility</p:attrName>
                                        </p:attrNameLst>
                                      </p:cBhvr>
                                      <p:to>
                                        <p:strVal val="visible"/>
                                      </p:to>
                                    </p:set>
                                    <p:animEffect transition="in" filter="fade">
                                      <p:cBhvr>
                                        <p:cTn id="14" dur="1000"/>
                                        <p:tgtEl>
                                          <p:spTgt spid="6147">
                                            <p:txEl>
                                              <p:pRg st="0" end="0"/>
                                            </p:txEl>
                                          </p:spTgt>
                                        </p:tgtEl>
                                      </p:cBhvr>
                                    </p:animEffect>
                                    <p:anim calcmode="lin" valueType="num">
                                      <p:cBhvr>
                                        <p:cTn id="15" dur="1000" fill="hold"/>
                                        <p:tgtEl>
                                          <p:spTgt spid="614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14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147">
                                            <p:txEl>
                                              <p:pRg st="2" end="2"/>
                                            </p:txEl>
                                          </p:spTgt>
                                        </p:tgtEl>
                                        <p:attrNameLst>
                                          <p:attrName>style.visibility</p:attrName>
                                        </p:attrNameLst>
                                      </p:cBhvr>
                                      <p:to>
                                        <p:strVal val="visible"/>
                                      </p:to>
                                    </p:set>
                                    <p:animEffect transition="in" filter="fade">
                                      <p:cBhvr>
                                        <p:cTn id="21" dur="1000"/>
                                        <p:tgtEl>
                                          <p:spTgt spid="6147">
                                            <p:txEl>
                                              <p:pRg st="2" end="2"/>
                                            </p:txEl>
                                          </p:spTgt>
                                        </p:tgtEl>
                                      </p:cBhvr>
                                    </p:animEffect>
                                    <p:anim calcmode="lin" valueType="num">
                                      <p:cBhvr>
                                        <p:cTn id="22" dur="1000" fill="hold"/>
                                        <p:tgtEl>
                                          <p:spTgt spid="614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14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147">
                                            <p:txEl>
                                              <p:pRg st="4" end="4"/>
                                            </p:txEl>
                                          </p:spTgt>
                                        </p:tgtEl>
                                        <p:attrNameLst>
                                          <p:attrName>style.visibility</p:attrName>
                                        </p:attrNameLst>
                                      </p:cBhvr>
                                      <p:to>
                                        <p:strVal val="visible"/>
                                      </p:to>
                                    </p:set>
                                    <p:animEffect transition="in" filter="fade">
                                      <p:cBhvr>
                                        <p:cTn id="28" dur="1000"/>
                                        <p:tgtEl>
                                          <p:spTgt spid="6147">
                                            <p:txEl>
                                              <p:pRg st="4" end="4"/>
                                            </p:txEl>
                                          </p:spTgt>
                                        </p:tgtEl>
                                      </p:cBhvr>
                                    </p:animEffect>
                                    <p:anim calcmode="lin" valueType="num">
                                      <p:cBhvr>
                                        <p:cTn id="29" dur="1000" fill="hold"/>
                                        <p:tgtEl>
                                          <p:spTgt spid="6147">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14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457200" y="274638"/>
            <a:ext cx="8229600" cy="561975"/>
          </a:xfrm>
        </p:spPr>
        <p:txBody>
          <a:bodyPr/>
          <a:lstStyle/>
          <a:p>
            <a:pPr eaLnBrk="1" hangingPunct="1">
              <a:defRPr/>
            </a:pPr>
            <a:r>
              <a:rPr lang="pl-PL" b="1" dirty="0" smtClean="0">
                <a:solidFill>
                  <a:schemeClr val="accent6">
                    <a:lumMod val="50000"/>
                  </a:schemeClr>
                </a:solidFill>
              </a:rPr>
              <a:t>TRUDNOŚCI WYNIKAJĄCE Z USZKODZENIA SŁUCHU</a:t>
            </a:r>
          </a:p>
        </p:txBody>
      </p:sp>
      <p:sp>
        <p:nvSpPr>
          <p:cNvPr id="41987" name="Rectangle 3"/>
          <p:cNvSpPr>
            <a:spLocks noGrp="1" noChangeArrowheads="1"/>
          </p:cNvSpPr>
          <p:nvPr>
            <p:ph type="body" idx="4294967295"/>
          </p:nvPr>
        </p:nvSpPr>
        <p:spPr>
          <a:xfrm>
            <a:off x="271463" y="1027113"/>
            <a:ext cx="8601075" cy="5497512"/>
          </a:xfrm>
        </p:spPr>
        <p:txBody>
          <a:bodyPr anchor="ctr"/>
          <a:lstStyle/>
          <a:p>
            <a:pPr marL="263525" indent="-263525" algn="l" eaLnBrk="1" hangingPunct="1">
              <a:lnSpc>
                <a:spcPct val="90000"/>
              </a:lnSpc>
              <a:buFont typeface="Wingdings" pitchFamily="2" charset="2"/>
              <a:buChar char="q"/>
            </a:pPr>
            <a:r>
              <a:rPr lang="pl-PL" sz="2000" smtClean="0"/>
              <a:t>Trudności w przyswajaniu pojęć, umiejętności ich definiowania i budowania systemu pojęć.</a:t>
            </a:r>
          </a:p>
          <a:p>
            <a:pPr marL="263525" indent="-263525" algn="l" eaLnBrk="1" hangingPunct="1">
              <a:lnSpc>
                <a:spcPct val="90000"/>
              </a:lnSpc>
              <a:buFont typeface="Wingdings" pitchFamily="2" charset="2"/>
              <a:buChar char="q"/>
            </a:pPr>
            <a:endParaRPr lang="pl-PL" sz="2000" smtClean="0"/>
          </a:p>
          <a:p>
            <a:pPr marL="263525" indent="-263525" algn="l" eaLnBrk="1" hangingPunct="1">
              <a:lnSpc>
                <a:spcPct val="90000"/>
              </a:lnSpc>
              <a:buFont typeface="Wingdings" pitchFamily="2" charset="2"/>
              <a:buChar char="q"/>
            </a:pPr>
            <a:r>
              <a:rPr lang="pl-PL" sz="2000" smtClean="0"/>
              <a:t>Trudności w językowej organizacji tekstu w zakresie formułowania opinii, sądów, argumentowania, wartościowania, itp.</a:t>
            </a:r>
          </a:p>
          <a:p>
            <a:pPr marL="263525" indent="-263525" algn="l" eaLnBrk="1" hangingPunct="1">
              <a:lnSpc>
                <a:spcPct val="90000"/>
              </a:lnSpc>
              <a:buFont typeface="Wingdings" pitchFamily="2" charset="2"/>
              <a:buChar char="q"/>
            </a:pPr>
            <a:endParaRPr lang="pl-PL" sz="2000" smtClean="0"/>
          </a:p>
          <a:p>
            <a:pPr marL="263525" indent="-263525" algn="l" eaLnBrk="1" hangingPunct="1">
              <a:lnSpc>
                <a:spcPct val="90000"/>
              </a:lnSpc>
              <a:buFont typeface="Wingdings" pitchFamily="2" charset="2"/>
              <a:buChar char="q"/>
            </a:pPr>
            <a:r>
              <a:rPr lang="pl-PL" sz="2000" smtClean="0"/>
              <a:t>Trudności w formułowaniu wypowiedzi (ubogi zasób słownictwa, błędy składniowe, błędy stylistyczne).</a:t>
            </a:r>
          </a:p>
          <a:p>
            <a:pPr marL="263525" indent="-263525" algn="l" eaLnBrk="1" hangingPunct="1">
              <a:lnSpc>
                <a:spcPct val="90000"/>
              </a:lnSpc>
              <a:buFont typeface="Wingdings" pitchFamily="2" charset="2"/>
              <a:buChar char="q"/>
            </a:pPr>
            <a:endParaRPr lang="pl-PL" sz="2000" smtClean="0"/>
          </a:p>
          <a:p>
            <a:pPr marL="263525" indent="-263525" algn="l" eaLnBrk="1" hangingPunct="1">
              <a:lnSpc>
                <a:spcPct val="105000"/>
              </a:lnSpc>
              <a:buFont typeface="Wingdings" pitchFamily="2" charset="2"/>
              <a:buChar char="q"/>
            </a:pPr>
            <a:r>
              <a:rPr lang="pl-PL" sz="2000" smtClean="0"/>
              <a:t>Trudności w selekcjonowaniu informacji.</a:t>
            </a:r>
          </a:p>
          <a:p>
            <a:pPr marL="263525" indent="-263525" algn="l" eaLnBrk="1" hangingPunct="1">
              <a:lnSpc>
                <a:spcPct val="105000"/>
              </a:lnSpc>
              <a:buFont typeface="Wingdings" pitchFamily="2" charset="2"/>
              <a:buChar char="q"/>
            </a:pPr>
            <a:endParaRPr lang="pl-PL" sz="2000" smtClean="0"/>
          </a:p>
          <a:p>
            <a:pPr marL="263525" indent="-263525" algn="l" eaLnBrk="1" hangingPunct="1">
              <a:lnSpc>
                <a:spcPct val="90000"/>
              </a:lnSpc>
              <a:buFont typeface="Wingdings" pitchFamily="2" charset="2"/>
              <a:buChar char="q"/>
            </a:pPr>
            <a:r>
              <a:rPr lang="pl-PL" sz="2000" smtClean="0"/>
              <a:t>Trudności w trwałym zapamiętywaniu treści.</a:t>
            </a:r>
          </a:p>
          <a:p>
            <a:pPr marL="263525" indent="-263525" algn="l" eaLnBrk="1" hangingPunct="1">
              <a:lnSpc>
                <a:spcPct val="90000"/>
              </a:lnSpc>
              <a:buFont typeface="Wingdings" pitchFamily="2" charset="2"/>
              <a:buChar char="q"/>
            </a:pPr>
            <a:endParaRPr lang="pl-PL" sz="2000" smtClean="0"/>
          </a:p>
          <a:p>
            <a:pPr marL="263525" indent="-263525" algn="l" eaLnBrk="1" hangingPunct="1">
              <a:lnSpc>
                <a:spcPct val="90000"/>
              </a:lnSpc>
              <a:buFont typeface="Wingdings" pitchFamily="2" charset="2"/>
              <a:buChar char="q"/>
            </a:pPr>
            <a:r>
              <a:rPr lang="pl-PL" sz="2000" smtClean="0"/>
              <a:t>Ograniczone możliwości dłuższej koncentracji na treściach odbieranych drogą słuchową.</a:t>
            </a:r>
          </a:p>
          <a:p>
            <a:pPr marL="263525" indent="-263525" algn="l" eaLnBrk="1" hangingPunct="1">
              <a:lnSpc>
                <a:spcPct val="90000"/>
              </a:lnSpc>
              <a:buFont typeface="Wingdings" pitchFamily="2" charset="2"/>
              <a:buChar char="q"/>
            </a:pPr>
            <a:r>
              <a:rPr lang="pl-PL" sz="2000" smtClean="0"/>
              <a:t>Uczenie się na pamięć, bez zrozumienia</a:t>
            </a:r>
            <a:r>
              <a:rPr lang="pl-PL" sz="240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slide(fromBottom)">
                                      <p:cBhvr>
                                        <p:cTn id="7" dur="500"/>
                                        <p:tgtEl>
                                          <p:spTgt spid="4198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1987">
                                            <p:txEl>
                                              <p:pRg st="0" end="0"/>
                                            </p:txEl>
                                          </p:spTgt>
                                        </p:tgtEl>
                                        <p:attrNameLst>
                                          <p:attrName>style.visibility</p:attrName>
                                        </p:attrNameLst>
                                      </p:cBhvr>
                                      <p:to>
                                        <p:strVal val="visible"/>
                                      </p:to>
                                    </p:set>
                                    <p:animEffect transition="in" filter="slide(fromBottom)">
                                      <p:cBhvr>
                                        <p:cTn id="12" dur="500"/>
                                        <p:tgtEl>
                                          <p:spTgt spid="4198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1987">
                                            <p:txEl>
                                              <p:pRg st="2" end="2"/>
                                            </p:txEl>
                                          </p:spTgt>
                                        </p:tgtEl>
                                        <p:attrNameLst>
                                          <p:attrName>style.visibility</p:attrName>
                                        </p:attrNameLst>
                                      </p:cBhvr>
                                      <p:to>
                                        <p:strVal val="visible"/>
                                      </p:to>
                                    </p:set>
                                    <p:animEffect transition="in" filter="slide(fromBottom)">
                                      <p:cBhvr>
                                        <p:cTn id="17" dur="500"/>
                                        <p:tgtEl>
                                          <p:spTgt spid="419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41987">
                                            <p:txEl>
                                              <p:pRg st="4" end="4"/>
                                            </p:txEl>
                                          </p:spTgt>
                                        </p:tgtEl>
                                        <p:attrNameLst>
                                          <p:attrName>style.visibility</p:attrName>
                                        </p:attrNameLst>
                                      </p:cBhvr>
                                      <p:to>
                                        <p:strVal val="visible"/>
                                      </p:to>
                                    </p:set>
                                    <p:animEffect transition="in" filter="slide(fromBottom)">
                                      <p:cBhvr>
                                        <p:cTn id="22" dur="500"/>
                                        <p:tgtEl>
                                          <p:spTgt spid="4198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41987">
                                            <p:txEl>
                                              <p:pRg st="6" end="6"/>
                                            </p:txEl>
                                          </p:spTgt>
                                        </p:tgtEl>
                                        <p:attrNameLst>
                                          <p:attrName>style.visibility</p:attrName>
                                        </p:attrNameLst>
                                      </p:cBhvr>
                                      <p:to>
                                        <p:strVal val="visible"/>
                                      </p:to>
                                    </p:set>
                                    <p:animEffect transition="in" filter="slide(fromBottom)">
                                      <p:cBhvr>
                                        <p:cTn id="27" dur="500"/>
                                        <p:tgtEl>
                                          <p:spTgt spid="4198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41987">
                                            <p:txEl>
                                              <p:pRg st="8" end="8"/>
                                            </p:txEl>
                                          </p:spTgt>
                                        </p:tgtEl>
                                        <p:attrNameLst>
                                          <p:attrName>style.visibility</p:attrName>
                                        </p:attrNameLst>
                                      </p:cBhvr>
                                      <p:to>
                                        <p:strVal val="visible"/>
                                      </p:to>
                                    </p:set>
                                    <p:animEffect transition="in" filter="slide(fromBottom)">
                                      <p:cBhvr>
                                        <p:cTn id="32" dur="500"/>
                                        <p:tgtEl>
                                          <p:spTgt spid="41987">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41987">
                                            <p:txEl>
                                              <p:pRg st="10" end="10"/>
                                            </p:txEl>
                                          </p:spTgt>
                                        </p:tgtEl>
                                        <p:attrNameLst>
                                          <p:attrName>style.visibility</p:attrName>
                                        </p:attrNameLst>
                                      </p:cBhvr>
                                      <p:to>
                                        <p:strVal val="visible"/>
                                      </p:to>
                                    </p:set>
                                    <p:animEffect transition="in" filter="slide(fromBottom)">
                                      <p:cBhvr>
                                        <p:cTn id="37" dur="500"/>
                                        <p:tgtEl>
                                          <p:spTgt spid="41987">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41987">
                                            <p:txEl>
                                              <p:pRg st="11" end="11"/>
                                            </p:txEl>
                                          </p:spTgt>
                                        </p:tgtEl>
                                        <p:attrNameLst>
                                          <p:attrName>style.visibility</p:attrName>
                                        </p:attrNameLst>
                                      </p:cBhvr>
                                      <p:to>
                                        <p:strVal val="visible"/>
                                      </p:to>
                                    </p:set>
                                    <p:animEffect transition="in" filter="slide(fromBottom)">
                                      <p:cBhvr>
                                        <p:cTn id="42" dur="500"/>
                                        <p:tgtEl>
                                          <p:spTgt spid="4198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229600" cy="346075"/>
          </a:xfrm>
        </p:spPr>
        <p:txBody>
          <a:bodyPr/>
          <a:lstStyle/>
          <a:p>
            <a:pPr eaLnBrk="1" hangingPunct="1">
              <a:defRPr/>
            </a:pPr>
            <a:r>
              <a:rPr lang="pl-PL" b="1" dirty="0" smtClean="0">
                <a:solidFill>
                  <a:schemeClr val="accent6">
                    <a:lumMod val="50000"/>
                  </a:schemeClr>
                </a:solidFill>
              </a:rPr>
              <a:t>NARZĘDZIA DIAGNOSTYCZNE</a:t>
            </a:r>
          </a:p>
        </p:txBody>
      </p:sp>
      <p:sp>
        <p:nvSpPr>
          <p:cNvPr id="140291" name="Rectangle 3"/>
          <p:cNvSpPr>
            <a:spLocks noGrp="1" noChangeArrowheads="1"/>
          </p:cNvSpPr>
          <p:nvPr>
            <p:ph type="body" idx="1"/>
          </p:nvPr>
        </p:nvSpPr>
        <p:spPr>
          <a:xfrm>
            <a:off x="468313" y="836613"/>
            <a:ext cx="7416800" cy="936625"/>
          </a:xfrm>
          <a:gradFill rotWithShape="1">
            <a:gsLst>
              <a:gs pos="0">
                <a:srgbClr val="DDEBCF"/>
              </a:gs>
              <a:gs pos="50000">
                <a:srgbClr val="9CB86E"/>
              </a:gs>
              <a:gs pos="100000">
                <a:srgbClr val="156B13"/>
              </a:gs>
            </a:gsLst>
            <a:path path="shape">
              <a:fillToRect l="50000" t="50000" r="50000" b="50000"/>
            </a:path>
          </a:gradFill>
          <a:scene3d>
            <a:camera prst="legacyObliqueTopRight"/>
            <a:lightRig rig="legacyFlat3" dir="b"/>
          </a:scene3d>
          <a:sp3d extrusionH="430200" prstMaterial="legacyMatte">
            <a:bevelT w="13500" h="13500" prst="angle"/>
            <a:bevelB w="13500" h="13500" prst="angle"/>
            <a:extrusionClr>
              <a:srgbClr val="006600"/>
            </a:extrusionClr>
          </a:sp3d>
        </p:spPr>
        <p:txBody>
          <a:bodyPr>
            <a:flatTx/>
          </a:bodyPr>
          <a:lstStyle/>
          <a:p>
            <a:pPr indent="-258763" algn="l" eaLnBrk="1" hangingPunct="1">
              <a:lnSpc>
                <a:spcPct val="80000"/>
              </a:lnSpc>
              <a:buFontTx/>
              <a:buNone/>
              <a:defRPr/>
            </a:pPr>
            <a:r>
              <a:rPr lang="pl-PL" sz="2200" dirty="0" smtClean="0">
                <a:solidFill>
                  <a:schemeClr val="bg1"/>
                </a:solidFill>
                <a:effectLst>
                  <a:outerShdw blurRad="38100" dist="38100" dir="2700000" algn="tl">
                    <a:srgbClr val="000000"/>
                  </a:outerShdw>
                </a:effectLst>
              </a:rPr>
              <a:t>Karta Oceny Zachowań Komunikacyjnych dziecka </a:t>
            </a:r>
            <a:br>
              <a:rPr lang="pl-PL" sz="2200" dirty="0" smtClean="0">
                <a:solidFill>
                  <a:schemeClr val="bg1"/>
                </a:solidFill>
                <a:effectLst>
                  <a:outerShdw blurRad="38100" dist="38100" dir="2700000" algn="tl">
                    <a:srgbClr val="000000"/>
                  </a:outerShdw>
                </a:effectLst>
              </a:rPr>
            </a:br>
            <a:r>
              <a:rPr lang="pl-PL" sz="2200" dirty="0" smtClean="0">
                <a:solidFill>
                  <a:schemeClr val="bg1"/>
                </a:solidFill>
                <a:effectLst>
                  <a:outerShdw blurRad="38100" dist="38100" dir="2700000" algn="tl">
                    <a:srgbClr val="000000"/>
                  </a:outerShdw>
                </a:effectLst>
              </a:rPr>
              <a:t>z uszkodzonym słuchem (KOZK) (K. Krakowiak,  M. Panasiuk)</a:t>
            </a:r>
          </a:p>
        </p:txBody>
      </p:sp>
      <p:sp>
        <p:nvSpPr>
          <p:cNvPr id="140292" name="Rectangle 4"/>
          <p:cNvSpPr>
            <a:spLocks noChangeArrowheads="1"/>
          </p:cNvSpPr>
          <p:nvPr/>
        </p:nvSpPr>
        <p:spPr bwMode="auto">
          <a:xfrm>
            <a:off x="1042988" y="1844675"/>
            <a:ext cx="7632700" cy="935038"/>
          </a:xfrm>
          <a:prstGeom prst="rect">
            <a:avLst/>
          </a:prstGeom>
          <a:solidFill>
            <a:srgbClr val="003300">
              <a:alpha val="63000"/>
            </a:srgbClr>
          </a:solidFill>
          <a:ln w="38100">
            <a:miter lim="800000"/>
            <a:headEnd/>
            <a:tailEnd/>
          </a:ln>
          <a:effectLst/>
          <a:scene3d>
            <a:camera prst="legacyObliqueFront"/>
            <a:lightRig rig="legacyFlat3" dir="b"/>
          </a:scene3d>
          <a:sp3d extrusionH="430200" prstMaterial="legacyMatte">
            <a:bevelT w="13500" h="13500" prst="angle"/>
            <a:bevelB w="13500" h="13500" prst="angle"/>
            <a:extrusionClr>
              <a:srgbClr val="006600"/>
            </a:extrusionClr>
          </a:sp3d>
        </p:spPr>
        <p:txBody>
          <a:bodyPr>
            <a:flatTx/>
          </a:bodyPr>
          <a:lstStyle/>
          <a:p>
            <a:pPr marL="342900" indent="-258763">
              <a:lnSpc>
                <a:spcPct val="80000"/>
              </a:lnSpc>
              <a:spcBef>
                <a:spcPct val="20000"/>
              </a:spcBef>
              <a:defRPr/>
            </a:pPr>
            <a:r>
              <a:rPr lang="pl-PL" sz="2200" dirty="0">
                <a:solidFill>
                  <a:schemeClr val="bg1"/>
                </a:solidFill>
                <a:effectLst>
                  <a:outerShdw blurRad="38100" dist="38100" dir="2700000" algn="tl">
                    <a:srgbClr val="000000"/>
                  </a:outerShdw>
                </a:effectLst>
              </a:rPr>
              <a:t>Karta Samooceny Umiejętności Komunikowania się              </a:t>
            </a:r>
            <a:br>
              <a:rPr lang="pl-PL" sz="2200" dirty="0">
                <a:solidFill>
                  <a:schemeClr val="bg1"/>
                </a:solidFill>
                <a:effectLst>
                  <a:outerShdw blurRad="38100" dist="38100" dir="2700000" algn="tl">
                    <a:srgbClr val="000000"/>
                  </a:outerShdw>
                </a:effectLst>
              </a:rPr>
            </a:br>
            <a:r>
              <a:rPr lang="pl-PL" sz="2200" dirty="0">
                <a:solidFill>
                  <a:schemeClr val="bg1"/>
                </a:solidFill>
                <a:effectLst>
                  <a:outerShdw blurRad="38100" dist="38100" dir="2700000" algn="tl">
                    <a:srgbClr val="000000"/>
                  </a:outerShdw>
                </a:effectLst>
              </a:rPr>
              <a:t> z Dzieckiem z Uszkodzonym Słuchem (KSUK)                    (K. Krakowiak).</a:t>
            </a:r>
          </a:p>
        </p:txBody>
      </p:sp>
      <p:sp>
        <p:nvSpPr>
          <p:cNvPr id="140293" name="Rectangle 5"/>
          <p:cNvSpPr>
            <a:spLocks noChangeArrowheads="1"/>
          </p:cNvSpPr>
          <p:nvPr/>
        </p:nvSpPr>
        <p:spPr bwMode="auto">
          <a:xfrm>
            <a:off x="468313" y="3030538"/>
            <a:ext cx="7343775" cy="431800"/>
          </a:xfrm>
          <a:prstGeom prst="rect">
            <a:avLst/>
          </a:prstGeom>
          <a:gradFill rotWithShape="1">
            <a:gsLst>
              <a:gs pos="0">
                <a:srgbClr val="DDEBCF"/>
              </a:gs>
              <a:gs pos="50000">
                <a:srgbClr val="9CB86E"/>
              </a:gs>
              <a:gs pos="100000">
                <a:srgbClr val="156B13"/>
              </a:gs>
            </a:gsLst>
            <a:path path="shape">
              <a:fillToRect l="50000" t="50000" r="50000" b="50000"/>
            </a:path>
          </a:gradFill>
          <a:ln w="38100">
            <a:miter lim="800000"/>
            <a:headEnd/>
            <a:tailEnd/>
          </a:ln>
          <a:effectLst/>
          <a:scene3d>
            <a:camera prst="legacyObliqueTopRight"/>
            <a:lightRig rig="legacyFlat3" dir="b"/>
          </a:scene3d>
          <a:sp3d extrusionH="430200" prstMaterial="legacyMatte">
            <a:bevelT w="13500" h="13500" prst="angle"/>
            <a:bevelB w="13500" h="13500" prst="angle"/>
            <a:extrusionClr>
              <a:srgbClr val="006600"/>
            </a:extrusionClr>
          </a:sp3d>
        </p:spPr>
        <p:txBody>
          <a:bodyPr>
            <a:flatTx/>
          </a:bodyPr>
          <a:lstStyle/>
          <a:p>
            <a:pPr marL="342900" indent="-258763" algn="just">
              <a:spcBef>
                <a:spcPct val="20000"/>
              </a:spcBef>
              <a:defRPr/>
            </a:pPr>
            <a:r>
              <a:rPr lang="pl-PL" sz="2200" dirty="0">
                <a:solidFill>
                  <a:schemeClr val="bg1"/>
                </a:solidFill>
                <a:effectLst>
                  <a:outerShdw blurRad="38100" dist="38100" dir="2700000" algn="tl">
                    <a:srgbClr val="000000"/>
                  </a:outerShdw>
                </a:effectLst>
              </a:rPr>
              <a:t>Inwentarz Autonomii Uczenia się (A. </a:t>
            </a:r>
            <a:r>
              <a:rPr lang="pl-PL" sz="2200" dirty="0" err="1">
                <a:solidFill>
                  <a:schemeClr val="bg1"/>
                </a:solidFill>
                <a:effectLst>
                  <a:outerShdw blurRad="38100" dist="38100" dir="2700000" algn="tl">
                    <a:srgbClr val="000000"/>
                  </a:outerShdw>
                </a:effectLst>
              </a:rPr>
              <a:t>Studenska</a:t>
            </a:r>
            <a:r>
              <a:rPr lang="pl-PL" sz="2200" dirty="0">
                <a:solidFill>
                  <a:schemeClr val="bg1"/>
                </a:solidFill>
                <a:effectLst>
                  <a:outerShdw blurRad="38100" dist="38100" dir="2700000" algn="tl">
                    <a:srgbClr val="000000"/>
                  </a:outerShdw>
                </a:effectLst>
              </a:rPr>
              <a:t>).</a:t>
            </a:r>
          </a:p>
        </p:txBody>
      </p:sp>
      <p:sp>
        <p:nvSpPr>
          <p:cNvPr id="140294" name="Rectangle 6"/>
          <p:cNvSpPr>
            <a:spLocks noChangeArrowheads="1"/>
          </p:cNvSpPr>
          <p:nvPr/>
        </p:nvSpPr>
        <p:spPr bwMode="auto">
          <a:xfrm>
            <a:off x="1042988" y="3573463"/>
            <a:ext cx="7559675" cy="431800"/>
          </a:xfrm>
          <a:prstGeom prst="rect">
            <a:avLst/>
          </a:prstGeom>
          <a:solidFill>
            <a:srgbClr val="003300">
              <a:alpha val="63000"/>
            </a:srgbClr>
          </a:solidFill>
          <a:ln w="3175">
            <a:miter lim="800000"/>
            <a:headEnd/>
            <a:tailEnd/>
          </a:ln>
          <a:effectLst/>
          <a:scene3d>
            <a:camera prst="legacyObliqueFront"/>
            <a:lightRig rig="legacyFlat3" dir="b"/>
          </a:scene3d>
          <a:sp3d extrusionH="430200" prstMaterial="legacyMatte">
            <a:bevelT w="13500" h="13500" prst="angle"/>
            <a:bevelB w="13500" h="13500" prst="angle"/>
            <a:extrusionClr>
              <a:srgbClr val="006600"/>
            </a:extrusionClr>
          </a:sp3d>
        </p:spPr>
        <p:txBody>
          <a:bodyPr>
            <a:flatTx/>
          </a:bodyPr>
          <a:lstStyle/>
          <a:p>
            <a:pPr marL="342900" indent="-258763" algn="just">
              <a:spcBef>
                <a:spcPct val="20000"/>
              </a:spcBef>
              <a:defRPr/>
            </a:pPr>
            <a:r>
              <a:rPr lang="pl-PL" sz="2200" dirty="0">
                <a:solidFill>
                  <a:schemeClr val="bg1"/>
                </a:solidFill>
                <a:effectLst>
                  <a:outerShdw blurRad="38100" dist="38100" dir="2700000" algn="tl">
                    <a:srgbClr val="000000"/>
                  </a:outerShdw>
                </a:effectLst>
              </a:rPr>
              <a:t>Test Zdolności Językowych (M. Wojtowicz).</a:t>
            </a:r>
          </a:p>
        </p:txBody>
      </p:sp>
      <p:sp>
        <p:nvSpPr>
          <p:cNvPr id="140295" name="Rectangle 7"/>
          <p:cNvSpPr>
            <a:spLocks noChangeArrowheads="1"/>
          </p:cNvSpPr>
          <p:nvPr/>
        </p:nvSpPr>
        <p:spPr bwMode="auto">
          <a:xfrm>
            <a:off x="468313" y="4221163"/>
            <a:ext cx="7343775" cy="1152525"/>
          </a:xfrm>
          <a:prstGeom prst="rect">
            <a:avLst/>
          </a:prstGeom>
          <a:gradFill rotWithShape="1">
            <a:gsLst>
              <a:gs pos="0">
                <a:srgbClr val="DDEBCF"/>
              </a:gs>
              <a:gs pos="50000">
                <a:srgbClr val="9CB86E"/>
              </a:gs>
              <a:gs pos="100000">
                <a:srgbClr val="156B13"/>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006600"/>
            </a:extrusionClr>
          </a:sp3d>
        </p:spPr>
        <p:txBody>
          <a:bodyPr>
            <a:flatTx/>
          </a:bodyPr>
          <a:lstStyle/>
          <a:p>
            <a:pPr marL="342900" indent="-258763">
              <a:spcBef>
                <a:spcPct val="20000"/>
              </a:spcBef>
            </a:pPr>
            <a:r>
              <a:rPr lang="pl-PL" sz="2200">
                <a:solidFill>
                  <a:schemeClr val="bg1"/>
                </a:solidFill>
              </a:rPr>
              <a:t>Wielowymiarowy Kwestionariusz Preferencji WKP             </a:t>
            </a:r>
            <a:br>
              <a:rPr lang="pl-PL" sz="2200">
                <a:solidFill>
                  <a:schemeClr val="bg1"/>
                </a:solidFill>
              </a:rPr>
            </a:br>
            <a:r>
              <a:rPr lang="pl-PL" sz="2200">
                <a:solidFill>
                  <a:schemeClr val="bg1"/>
                </a:solidFill>
              </a:rPr>
              <a:t>(A. Matczak, A. Jaworowska, A. Ciechanowicz,                 </a:t>
            </a:r>
            <a:br>
              <a:rPr lang="pl-PL" sz="2200">
                <a:solidFill>
                  <a:schemeClr val="bg1"/>
                </a:solidFill>
              </a:rPr>
            </a:br>
            <a:r>
              <a:rPr lang="pl-PL" sz="2200">
                <a:solidFill>
                  <a:schemeClr val="bg1"/>
                </a:solidFill>
              </a:rPr>
              <a:t>E. Zalewska, J. Stańczak).</a:t>
            </a:r>
          </a:p>
        </p:txBody>
      </p:sp>
      <p:sp>
        <p:nvSpPr>
          <p:cNvPr id="140296" name="Rectangle 8"/>
          <p:cNvSpPr>
            <a:spLocks noChangeArrowheads="1"/>
          </p:cNvSpPr>
          <p:nvPr/>
        </p:nvSpPr>
        <p:spPr bwMode="auto">
          <a:xfrm>
            <a:off x="1042988" y="5445125"/>
            <a:ext cx="7489825" cy="620713"/>
          </a:xfrm>
          <a:prstGeom prst="rect">
            <a:avLst/>
          </a:prstGeom>
          <a:solidFill>
            <a:srgbClr val="003300">
              <a:alpha val="63136"/>
            </a:srgbClr>
          </a:solidFill>
          <a:ln w="9525">
            <a:miter lim="800000"/>
            <a:headEnd/>
            <a:tailEnd/>
          </a:ln>
          <a:scene3d>
            <a:camera prst="legacyObliqueFront"/>
            <a:lightRig rig="legacyFlat3" dir="b"/>
          </a:scene3d>
          <a:sp3d extrusionH="430200" prstMaterial="legacyMatte">
            <a:bevelT w="13500" h="13500" prst="angle"/>
            <a:bevelB w="13500" h="13500" prst="angle"/>
            <a:extrusionClr>
              <a:srgbClr val="006600"/>
            </a:extrusionClr>
          </a:sp3d>
        </p:spPr>
        <p:txBody>
          <a:bodyPr anchor="ctr">
            <a:flatTx/>
          </a:bodyPr>
          <a:lstStyle/>
          <a:p>
            <a:pPr marL="342900" indent="-342900" algn="just">
              <a:spcBef>
                <a:spcPct val="20000"/>
              </a:spcBef>
            </a:pPr>
            <a:r>
              <a:rPr lang="pl-PL" sz="2200">
                <a:solidFill>
                  <a:schemeClr val="bg1"/>
                </a:solidFill>
              </a:rPr>
              <a:t>Autorki arkusz obserwacyjny opracowany przez nauczyciela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0291">
                                            <p:bg/>
                                          </p:spTgt>
                                        </p:tgtEl>
                                        <p:attrNameLst>
                                          <p:attrName>style.visibility</p:attrName>
                                        </p:attrNameLst>
                                      </p:cBhvr>
                                      <p:to>
                                        <p:strVal val="visible"/>
                                      </p:to>
                                    </p:set>
                                    <p:animEffect transition="in" filter="blinds(horizontal)">
                                      <p:cBhvr>
                                        <p:cTn id="7" dur="500"/>
                                        <p:tgtEl>
                                          <p:spTgt spid="140291">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0291">
                                            <p:txEl>
                                              <p:pRg st="0" end="0"/>
                                            </p:txEl>
                                          </p:spTgt>
                                        </p:tgtEl>
                                        <p:attrNameLst>
                                          <p:attrName>style.visibility</p:attrName>
                                        </p:attrNameLst>
                                      </p:cBhvr>
                                      <p:to>
                                        <p:strVal val="visible"/>
                                      </p:to>
                                    </p:set>
                                    <p:animEffect transition="in" filter="blinds(horizontal)">
                                      <p:cBhvr>
                                        <p:cTn id="10" dur="500"/>
                                        <p:tgtEl>
                                          <p:spTgt spid="14029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140292"/>
                                        </p:tgtEl>
                                        <p:attrNameLst>
                                          <p:attrName>style.visibility</p:attrName>
                                        </p:attrNameLst>
                                      </p:cBhvr>
                                      <p:to>
                                        <p:strVal val="visible"/>
                                      </p:to>
                                    </p:set>
                                    <p:anim calcmode="lin" valueType="num">
                                      <p:cBhvr additive="base">
                                        <p:cTn id="15" dur="500" fill="hold"/>
                                        <p:tgtEl>
                                          <p:spTgt spid="140292"/>
                                        </p:tgtEl>
                                        <p:attrNameLst>
                                          <p:attrName>ppt_x</p:attrName>
                                        </p:attrNameLst>
                                      </p:cBhvr>
                                      <p:tavLst>
                                        <p:tav tm="0">
                                          <p:val>
                                            <p:strVal val="1+#ppt_w/2"/>
                                          </p:val>
                                        </p:tav>
                                        <p:tav tm="100000">
                                          <p:val>
                                            <p:strVal val="#ppt_x"/>
                                          </p:val>
                                        </p:tav>
                                      </p:tavLst>
                                    </p:anim>
                                    <p:anim calcmode="lin" valueType="num">
                                      <p:cBhvr additive="base">
                                        <p:cTn id="16" dur="500" fill="hold"/>
                                        <p:tgtEl>
                                          <p:spTgt spid="140292"/>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40293"/>
                                        </p:tgtEl>
                                        <p:attrNameLst>
                                          <p:attrName>style.visibility</p:attrName>
                                        </p:attrNameLst>
                                      </p:cBhvr>
                                      <p:to>
                                        <p:strVal val="visible"/>
                                      </p:to>
                                    </p:set>
                                    <p:animEffect transition="in" filter="blinds(horizontal)">
                                      <p:cBhvr>
                                        <p:cTn id="21" dur="500"/>
                                        <p:tgtEl>
                                          <p:spTgt spid="14029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40294"/>
                                        </p:tgtEl>
                                        <p:attrNameLst>
                                          <p:attrName>style.visibility</p:attrName>
                                        </p:attrNameLst>
                                      </p:cBhvr>
                                      <p:to>
                                        <p:strVal val="visible"/>
                                      </p:to>
                                    </p:set>
                                    <p:anim calcmode="lin" valueType="num">
                                      <p:cBhvr additive="base">
                                        <p:cTn id="26" dur="500" fill="hold"/>
                                        <p:tgtEl>
                                          <p:spTgt spid="140294"/>
                                        </p:tgtEl>
                                        <p:attrNameLst>
                                          <p:attrName>ppt_x</p:attrName>
                                        </p:attrNameLst>
                                      </p:cBhvr>
                                      <p:tavLst>
                                        <p:tav tm="0">
                                          <p:val>
                                            <p:strVal val="1+#ppt_w/2"/>
                                          </p:val>
                                        </p:tav>
                                        <p:tav tm="100000">
                                          <p:val>
                                            <p:strVal val="#ppt_x"/>
                                          </p:val>
                                        </p:tav>
                                      </p:tavLst>
                                    </p:anim>
                                    <p:anim calcmode="lin" valueType="num">
                                      <p:cBhvr additive="base">
                                        <p:cTn id="27" dur="500" fill="hold"/>
                                        <p:tgtEl>
                                          <p:spTgt spid="140294"/>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0295"/>
                                        </p:tgtEl>
                                        <p:attrNameLst>
                                          <p:attrName>style.visibility</p:attrName>
                                        </p:attrNameLst>
                                      </p:cBhvr>
                                      <p:to>
                                        <p:strVal val="visible"/>
                                      </p:to>
                                    </p:set>
                                    <p:animEffect transition="in" filter="blinds(horizontal)">
                                      <p:cBhvr>
                                        <p:cTn id="32" dur="500"/>
                                        <p:tgtEl>
                                          <p:spTgt spid="140295"/>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40296"/>
                                        </p:tgtEl>
                                        <p:attrNameLst>
                                          <p:attrName>style.visibility</p:attrName>
                                        </p:attrNameLst>
                                      </p:cBhvr>
                                      <p:to>
                                        <p:strVal val="visible"/>
                                      </p:to>
                                    </p:set>
                                    <p:anim calcmode="lin" valueType="num">
                                      <p:cBhvr additive="base">
                                        <p:cTn id="37" dur="500" fill="hold"/>
                                        <p:tgtEl>
                                          <p:spTgt spid="140296"/>
                                        </p:tgtEl>
                                        <p:attrNameLst>
                                          <p:attrName>ppt_x</p:attrName>
                                        </p:attrNameLst>
                                      </p:cBhvr>
                                      <p:tavLst>
                                        <p:tav tm="0">
                                          <p:val>
                                            <p:strVal val="1+#ppt_w/2"/>
                                          </p:val>
                                        </p:tav>
                                        <p:tav tm="100000">
                                          <p:val>
                                            <p:strVal val="#ppt_x"/>
                                          </p:val>
                                        </p:tav>
                                      </p:tavLst>
                                    </p:anim>
                                    <p:anim calcmode="lin" valueType="num">
                                      <p:cBhvr additive="base">
                                        <p:cTn id="38" dur="500" fill="hold"/>
                                        <p:tgtEl>
                                          <p:spTgt spid="1402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animBg="1"/>
      <p:bldP spid="140292" grpId="0" animBg="1"/>
      <p:bldP spid="140293" grpId="0" animBg="1"/>
      <p:bldP spid="140294" grpId="0" animBg="1"/>
      <p:bldP spid="140295" grpId="0" animBg="1"/>
      <p:bldP spid="14029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457200" y="274638"/>
            <a:ext cx="8435975" cy="706437"/>
          </a:xfrm>
        </p:spPr>
        <p:txBody>
          <a:bodyPr/>
          <a:lstStyle/>
          <a:p>
            <a:pPr eaLnBrk="1" hangingPunct="1">
              <a:defRPr/>
            </a:pPr>
            <a:r>
              <a:rPr lang="pl-PL" b="1" dirty="0" smtClean="0">
                <a:solidFill>
                  <a:schemeClr val="accent6">
                    <a:lumMod val="50000"/>
                  </a:schemeClr>
                </a:solidFill>
              </a:rPr>
              <a:t>KONSTRUOWANIE I REALIZACJA INDYWIDUALNEGO PROGRAMU EDUKACYJNO-TERAPEUTYCZNEGO</a:t>
            </a:r>
            <a:endParaRPr lang="pl-PL" dirty="0" smtClean="0">
              <a:solidFill>
                <a:schemeClr val="accent6">
                  <a:lumMod val="50000"/>
                </a:schemeClr>
              </a:solidFill>
            </a:endParaRPr>
          </a:p>
        </p:txBody>
      </p:sp>
      <p:sp>
        <p:nvSpPr>
          <p:cNvPr id="8195" name="Rectangle 3"/>
          <p:cNvSpPr>
            <a:spLocks noGrp="1" noChangeArrowheads="1"/>
          </p:cNvSpPr>
          <p:nvPr>
            <p:ph type="body" idx="4294967295"/>
          </p:nvPr>
        </p:nvSpPr>
        <p:spPr>
          <a:xfrm>
            <a:off x="468313" y="1004888"/>
            <a:ext cx="8135937" cy="1963737"/>
          </a:xfrm>
        </p:spPr>
        <p:txBody>
          <a:bodyPr/>
          <a:lstStyle/>
          <a:p>
            <a:pPr algn="just" eaLnBrk="1" hangingPunct="1">
              <a:lnSpc>
                <a:spcPct val="95000"/>
              </a:lnSpc>
              <a:buFontTx/>
              <a:buNone/>
              <a:defRPr/>
            </a:pPr>
            <a:r>
              <a:rPr lang="pl-PL" sz="2000" dirty="0" smtClean="0"/>
              <a:t>IPET jest konstruowany dla konkretnego dziecka z określonym rodzajem niepełnosprawności. </a:t>
            </a:r>
          </a:p>
          <a:p>
            <a:pPr algn="just" eaLnBrk="1" hangingPunct="1">
              <a:lnSpc>
                <a:spcPct val="95000"/>
              </a:lnSpc>
              <a:buFontTx/>
              <a:buNone/>
              <a:defRPr/>
            </a:pPr>
            <a:r>
              <a:rPr lang="pl-PL" sz="2000" b="1" dirty="0" smtClean="0">
                <a:solidFill>
                  <a:srgbClr val="003300"/>
                </a:solidFill>
                <a:effectLst>
                  <a:outerShdw blurRad="38100" dist="38100" dir="2700000" algn="tl">
                    <a:srgbClr val="C0C0C0"/>
                  </a:outerShdw>
                </a:effectLst>
              </a:rPr>
              <a:t>Podstawowym warunkiem skonstruowania indywidualnego programu jest</a:t>
            </a:r>
            <a:r>
              <a:rPr lang="pl-PL" sz="2000" dirty="0" smtClean="0"/>
              <a:t> dokonanie refleksyjnej analizy </a:t>
            </a:r>
            <a:r>
              <a:rPr lang="pl-PL" sz="2000" dirty="0" smtClean="0">
                <a:solidFill>
                  <a:schemeClr val="bg2">
                    <a:lumMod val="50000"/>
                  </a:schemeClr>
                </a:solidFill>
              </a:rPr>
              <a:t>poziomu</a:t>
            </a:r>
            <a:r>
              <a:rPr lang="pl-PL" sz="2000" dirty="0" smtClean="0"/>
              <a:t> funkcjonowania ucznia, a także oceny jego potencjalnych możliwości oraz ewentualnych trudności </a:t>
            </a:r>
            <a:br>
              <a:rPr lang="pl-PL" sz="2000" dirty="0" smtClean="0"/>
            </a:br>
            <a:r>
              <a:rPr lang="pl-PL" sz="2000" dirty="0" smtClean="0"/>
              <a:t>w zakresie nabywania:</a:t>
            </a:r>
          </a:p>
        </p:txBody>
      </p:sp>
      <p:sp>
        <p:nvSpPr>
          <p:cNvPr id="144388" name="Rectangle 4"/>
          <p:cNvSpPr>
            <a:spLocks noChangeArrowheads="1"/>
          </p:cNvSpPr>
          <p:nvPr/>
        </p:nvSpPr>
        <p:spPr bwMode="auto">
          <a:xfrm>
            <a:off x="611188" y="3284538"/>
            <a:ext cx="8229600" cy="533400"/>
          </a:xfrm>
          <a:prstGeom prst="rect">
            <a:avLst/>
          </a:prstGeom>
          <a:noFill/>
          <a:ln w="9525">
            <a:noFill/>
            <a:miter lim="800000"/>
            <a:headEnd/>
            <a:tailEnd/>
          </a:ln>
        </p:spPr>
        <p:txBody>
          <a:bodyPr/>
          <a:lstStyle/>
          <a:p>
            <a:pPr marL="450850" lvl="1" indent="-271463">
              <a:lnSpc>
                <a:spcPct val="80000"/>
              </a:lnSpc>
              <a:spcBef>
                <a:spcPct val="20000"/>
              </a:spcBef>
              <a:buClr>
                <a:schemeClr val="folHlink"/>
              </a:buClr>
              <a:buFont typeface="Wingdings" pitchFamily="2" charset="2"/>
              <a:buChar char="ü"/>
            </a:pPr>
            <a:r>
              <a:rPr lang="pl-PL" sz="2000"/>
              <a:t>wiadomości i umiejętności dydaktycznych wynikających z realizacji        podstawy programowej,</a:t>
            </a:r>
          </a:p>
        </p:txBody>
      </p:sp>
      <p:sp>
        <p:nvSpPr>
          <p:cNvPr id="144389" name="Rectangle 5"/>
          <p:cNvSpPr>
            <a:spLocks noChangeArrowheads="1"/>
          </p:cNvSpPr>
          <p:nvPr/>
        </p:nvSpPr>
        <p:spPr bwMode="auto">
          <a:xfrm>
            <a:off x="611188" y="3789363"/>
            <a:ext cx="8229600" cy="533400"/>
          </a:xfrm>
          <a:prstGeom prst="rect">
            <a:avLst/>
          </a:prstGeom>
          <a:noFill/>
          <a:ln w="9525">
            <a:noFill/>
            <a:miter lim="800000"/>
            <a:headEnd/>
            <a:tailEnd/>
          </a:ln>
        </p:spPr>
        <p:txBody>
          <a:bodyPr/>
          <a:lstStyle/>
          <a:p>
            <a:pPr marL="450850" lvl="1" indent="-271463">
              <a:spcBef>
                <a:spcPct val="20000"/>
              </a:spcBef>
              <a:buClr>
                <a:schemeClr val="folHlink"/>
              </a:buClr>
              <a:buFont typeface="Wingdings" pitchFamily="2" charset="2"/>
              <a:buChar char="ü"/>
            </a:pPr>
            <a:r>
              <a:rPr lang="pl-PL" sz="2000"/>
              <a:t>kształtowania obrazu własnej osoby w relacjach z grupą rówieśniczą                   i osobami dorosłymi,</a:t>
            </a:r>
          </a:p>
        </p:txBody>
      </p:sp>
      <p:sp>
        <p:nvSpPr>
          <p:cNvPr id="144390" name="Rectangle 6"/>
          <p:cNvSpPr>
            <a:spLocks noChangeArrowheads="1"/>
          </p:cNvSpPr>
          <p:nvPr/>
        </p:nvSpPr>
        <p:spPr bwMode="auto">
          <a:xfrm>
            <a:off x="611188" y="4437063"/>
            <a:ext cx="8229600" cy="431800"/>
          </a:xfrm>
          <a:prstGeom prst="rect">
            <a:avLst/>
          </a:prstGeom>
          <a:noFill/>
          <a:ln w="9525">
            <a:noFill/>
            <a:miter lim="800000"/>
            <a:headEnd/>
            <a:tailEnd/>
          </a:ln>
        </p:spPr>
        <p:txBody>
          <a:bodyPr/>
          <a:lstStyle/>
          <a:p>
            <a:pPr marL="179388" lvl="1">
              <a:spcBef>
                <a:spcPct val="20000"/>
              </a:spcBef>
              <a:buClr>
                <a:schemeClr val="folHlink"/>
              </a:buClr>
              <a:buFont typeface="Wingdings" pitchFamily="2" charset="2"/>
              <a:buChar char="ü"/>
            </a:pPr>
            <a:r>
              <a:rPr lang="pl-PL" sz="2000"/>
              <a:t> przyswajania systemu wartości, </a:t>
            </a:r>
          </a:p>
        </p:txBody>
      </p:sp>
      <p:sp>
        <p:nvSpPr>
          <p:cNvPr id="144391" name="Rectangle 7"/>
          <p:cNvSpPr>
            <a:spLocks noChangeArrowheads="1"/>
          </p:cNvSpPr>
          <p:nvPr/>
        </p:nvSpPr>
        <p:spPr bwMode="auto">
          <a:xfrm>
            <a:off x="539750" y="4868863"/>
            <a:ext cx="8229600" cy="533400"/>
          </a:xfrm>
          <a:prstGeom prst="rect">
            <a:avLst/>
          </a:prstGeom>
          <a:noFill/>
          <a:ln w="9525">
            <a:noFill/>
            <a:miter lim="800000"/>
            <a:headEnd/>
            <a:tailEnd/>
          </a:ln>
        </p:spPr>
        <p:txBody>
          <a:bodyPr/>
          <a:lstStyle/>
          <a:p>
            <a:pPr marL="450850" lvl="1" indent="-271463">
              <a:spcBef>
                <a:spcPct val="20000"/>
              </a:spcBef>
              <a:buClr>
                <a:schemeClr val="folHlink"/>
              </a:buClr>
              <a:buFont typeface="Wingdings" pitchFamily="2" charset="2"/>
              <a:buChar char="ü"/>
            </a:pPr>
            <a:r>
              <a:rPr lang="pl-PL" sz="2000"/>
              <a:t>eksploracji otaczającej rzeczywistości w sposób pozwalający na ustalanie związków przyczynowo-skutkowych i czasowo-przestrzennych.</a:t>
            </a:r>
          </a:p>
        </p:txBody>
      </p:sp>
      <p:sp>
        <p:nvSpPr>
          <p:cNvPr id="2" name="Rectangle 3"/>
          <p:cNvSpPr>
            <a:spLocks noChangeArrowheads="1"/>
          </p:cNvSpPr>
          <p:nvPr/>
        </p:nvSpPr>
        <p:spPr bwMode="auto">
          <a:xfrm>
            <a:off x="684213" y="5589588"/>
            <a:ext cx="8135937" cy="719137"/>
          </a:xfrm>
          <a:prstGeom prst="rect">
            <a:avLst/>
          </a:prstGeom>
          <a:noFill/>
          <a:ln w="9525">
            <a:noFill/>
            <a:miter lim="800000"/>
            <a:headEnd/>
            <a:tailEnd/>
          </a:ln>
        </p:spPr>
        <p:txBody>
          <a:bodyPr/>
          <a:lstStyle/>
          <a:p>
            <a:pPr marL="342900" indent="-342900" algn="just">
              <a:lnSpc>
                <a:spcPct val="95000"/>
              </a:lnSpc>
              <a:spcBef>
                <a:spcPct val="20000"/>
              </a:spcBef>
            </a:pPr>
            <a:r>
              <a:rPr lang="pl-PL" sz="2000"/>
              <a:t>Należy uwzględnić zasady pracy z uczniem niesłyszącym lub słabo słyszącym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8195">
                                            <p:txEl>
                                              <p:pRg st="0" end="0"/>
                                            </p:txEl>
                                          </p:spTgt>
                                        </p:tgtEl>
                                        <p:attrNameLst>
                                          <p:attrName>style.visibility</p:attrName>
                                        </p:attrNameLst>
                                      </p:cBhvr>
                                      <p:to>
                                        <p:strVal val="visible"/>
                                      </p:to>
                                    </p:set>
                                    <p:animEffect transition="in" filter="fade">
                                      <p:cBhvr>
                                        <p:cTn id="14" dur="1000"/>
                                        <p:tgtEl>
                                          <p:spTgt spid="8195">
                                            <p:txEl>
                                              <p:pRg st="0" end="0"/>
                                            </p:txEl>
                                          </p:spTgt>
                                        </p:tgtEl>
                                      </p:cBhvr>
                                    </p:animEffect>
                                    <p:anim calcmode="lin" valueType="num">
                                      <p:cBhvr>
                                        <p:cTn id="15" dur="10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1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1" nodeType="clickEffect">
                                  <p:stCondLst>
                                    <p:cond delay="0"/>
                                  </p:stCondLst>
                                  <p:childTnLst>
                                    <p:set>
                                      <p:cBhvr>
                                        <p:cTn id="20" dur="1" fill="hold">
                                          <p:stCondLst>
                                            <p:cond delay="0"/>
                                          </p:stCondLst>
                                        </p:cTn>
                                        <p:tgtEl>
                                          <p:spTgt spid="8195">
                                            <p:txEl>
                                              <p:pRg st="1" end="1"/>
                                            </p:txEl>
                                          </p:spTgt>
                                        </p:tgtEl>
                                        <p:attrNameLst>
                                          <p:attrName>style.visibility</p:attrName>
                                        </p:attrNameLst>
                                      </p:cBhvr>
                                      <p:to>
                                        <p:strVal val="visible"/>
                                      </p:to>
                                    </p:set>
                                    <p:animEffect transition="in" filter="fade">
                                      <p:cBhvr>
                                        <p:cTn id="21" dur="1000"/>
                                        <p:tgtEl>
                                          <p:spTgt spid="8195">
                                            <p:txEl>
                                              <p:pRg st="1" end="1"/>
                                            </p:txEl>
                                          </p:spTgt>
                                        </p:tgtEl>
                                      </p:cBhvr>
                                    </p:animEffect>
                                    <p:anim calcmode="lin" valueType="num">
                                      <p:cBhvr>
                                        <p:cTn id="22" dur="1000" fill="hold"/>
                                        <p:tgtEl>
                                          <p:spTgt spid="819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819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144388"/>
                                        </p:tgtEl>
                                        <p:attrNameLst>
                                          <p:attrName>style.visibility</p:attrName>
                                        </p:attrNameLst>
                                      </p:cBhvr>
                                      <p:to>
                                        <p:strVal val="visible"/>
                                      </p:to>
                                    </p:set>
                                    <p:animEffect transition="in" filter="fade">
                                      <p:cBhvr>
                                        <p:cTn id="28" dur="1000"/>
                                        <p:tgtEl>
                                          <p:spTgt spid="144388"/>
                                        </p:tgtEl>
                                      </p:cBhvr>
                                    </p:animEffect>
                                    <p:anim calcmode="lin" valueType="num">
                                      <p:cBhvr>
                                        <p:cTn id="29" dur="1000" fill="hold"/>
                                        <p:tgtEl>
                                          <p:spTgt spid="144388"/>
                                        </p:tgtEl>
                                        <p:attrNameLst>
                                          <p:attrName>ppt_x</p:attrName>
                                        </p:attrNameLst>
                                      </p:cBhvr>
                                      <p:tavLst>
                                        <p:tav tm="0">
                                          <p:val>
                                            <p:strVal val="#ppt_x"/>
                                          </p:val>
                                        </p:tav>
                                        <p:tav tm="100000">
                                          <p:val>
                                            <p:strVal val="#ppt_x"/>
                                          </p:val>
                                        </p:tav>
                                      </p:tavLst>
                                    </p:anim>
                                    <p:anim calcmode="lin" valueType="num">
                                      <p:cBhvr>
                                        <p:cTn id="30" dur="900" decel="100000" fill="hold"/>
                                        <p:tgtEl>
                                          <p:spTgt spid="14438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44388"/>
                                        </p:tgtEl>
                                        <p:attrNameLst>
                                          <p:attrName>ppt_y</p:attrName>
                                        </p:attrNameLst>
                                      </p:cBhvr>
                                      <p:tavLst>
                                        <p:tav tm="0">
                                          <p:val>
                                            <p:strVal val="#ppt_y-.03"/>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144389"/>
                                        </p:tgtEl>
                                        <p:attrNameLst>
                                          <p:attrName>style.visibility</p:attrName>
                                        </p:attrNameLst>
                                      </p:cBhvr>
                                      <p:to>
                                        <p:strVal val="visible"/>
                                      </p:to>
                                    </p:set>
                                    <p:animEffect transition="in" filter="fade">
                                      <p:cBhvr>
                                        <p:cTn id="36" dur="1000"/>
                                        <p:tgtEl>
                                          <p:spTgt spid="144389"/>
                                        </p:tgtEl>
                                      </p:cBhvr>
                                    </p:animEffect>
                                    <p:anim calcmode="lin" valueType="num">
                                      <p:cBhvr>
                                        <p:cTn id="37" dur="1000" fill="hold"/>
                                        <p:tgtEl>
                                          <p:spTgt spid="144389"/>
                                        </p:tgtEl>
                                        <p:attrNameLst>
                                          <p:attrName>ppt_x</p:attrName>
                                        </p:attrNameLst>
                                      </p:cBhvr>
                                      <p:tavLst>
                                        <p:tav tm="0">
                                          <p:val>
                                            <p:strVal val="#ppt_x"/>
                                          </p:val>
                                        </p:tav>
                                        <p:tav tm="100000">
                                          <p:val>
                                            <p:strVal val="#ppt_x"/>
                                          </p:val>
                                        </p:tav>
                                      </p:tavLst>
                                    </p:anim>
                                    <p:anim calcmode="lin" valueType="num">
                                      <p:cBhvr>
                                        <p:cTn id="38" dur="900" decel="100000" fill="hold"/>
                                        <p:tgtEl>
                                          <p:spTgt spid="144389"/>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44389"/>
                                        </p:tgtEl>
                                        <p:attrNameLst>
                                          <p:attrName>ppt_y</p:attrName>
                                        </p:attrNameLst>
                                      </p:cBhvr>
                                      <p:tavLst>
                                        <p:tav tm="0">
                                          <p:val>
                                            <p:strVal val="#ppt_y-.03"/>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144390"/>
                                        </p:tgtEl>
                                        <p:attrNameLst>
                                          <p:attrName>style.visibility</p:attrName>
                                        </p:attrNameLst>
                                      </p:cBhvr>
                                      <p:to>
                                        <p:strVal val="visible"/>
                                      </p:to>
                                    </p:set>
                                    <p:animEffect transition="in" filter="fade">
                                      <p:cBhvr>
                                        <p:cTn id="44" dur="1000"/>
                                        <p:tgtEl>
                                          <p:spTgt spid="144390"/>
                                        </p:tgtEl>
                                      </p:cBhvr>
                                    </p:animEffect>
                                    <p:anim calcmode="lin" valueType="num">
                                      <p:cBhvr>
                                        <p:cTn id="45" dur="1000" fill="hold"/>
                                        <p:tgtEl>
                                          <p:spTgt spid="144390"/>
                                        </p:tgtEl>
                                        <p:attrNameLst>
                                          <p:attrName>ppt_x</p:attrName>
                                        </p:attrNameLst>
                                      </p:cBhvr>
                                      <p:tavLst>
                                        <p:tav tm="0">
                                          <p:val>
                                            <p:strVal val="#ppt_x"/>
                                          </p:val>
                                        </p:tav>
                                        <p:tav tm="100000">
                                          <p:val>
                                            <p:strVal val="#ppt_x"/>
                                          </p:val>
                                        </p:tav>
                                      </p:tavLst>
                                    </p:anim>
                                    <p:anim calcmode="lin" valueType="num">
                                      <p:cBhvr>
                                        <p:cTn id="46" dur="900" decel="100000" fill="hold"/>
                                        <p:tgtEl>
                                          <p:spTgt spid="144390"/>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144390"/>
                                        </p:tgtEl>
                                        <p:attrNameLst>
                                          <p:attrName>ppt_y</p:attrName>
                                        </p:attrNameLst>
                                      </p:cBhvr>
                                      <p:tavLst>
                                        <p:tav tm="0">
                                          <p:val>
                                            <p:strVal val="#ppt_y-.03"/>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144391"/>
                                        </p:tgtEl>
                                        <p:attrNameLst>
                                          <p:attrName>style.visibility</p:attrName>
                                        </p:attrNameLst>
                                      </p:cBhvr>
                                      <p:to>
                                        <p:strVal val="visible"/>
                                      </p:to>
                                    </p:set>
                                    <p:animEffect transition="in" filter="fade">
                                      <p:cBhvr>
                                        <p:cTn id="52" dur="1000"/>
                                        <p:tgtEl>
                                          <p:spTgt spid="144391"/>
                                        </p:tgtEl>
                                      </p:cBhvr>
                                    </p:animEffect>
                                    <p:anim calcmode="lin" valueType="num">
                                      <p:cBhvr>
                                        <p:cTn id="53" dur="1000" fill="hold"/>
                                        <p:tgtEl>
                                          <p:spTgt spid="144391"/>
                                        </p:tgtEl>
                                        <p:attrNameLst>
                                          <p:attrName>ppt_x</p:attrName>
                                        </p:attrNameLst>
                                      </p:cBhvr>
                                      <p:tavLst>
                                        <p:tav tm="0">
                                          <p:val>
                                            <p:strVal val="#ppt_x"/>
                                          </p:val>
                                        </p:tav>
                                        <p:tav tm="100000">
                                          <p:val>
                                            <p:strVal val="#ppt_x"/>
                                          </p:val>
                                        </p:tav>
                                      </p:tavLst>
                                    </p:anim>
                                    <p:anim calcmode="lin" valueType="num">
                                      <p:cBhvr>
                                        <p:cTn id="54" dur="900" decel="100000" fill="hold"/>
                                        <p:tgtEl>
                                          <p:spTgt spid="144391"/>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44391"/>
                                        </p:tgtEl>
                                        <p:attrNameLst>
                                          <p:attrName>ppt_y</p:attrName>
                                        </p:attrNameLst>
                                      </p:cBhvr>
                                      <p:tavLst>
                                        <p:tav tm="0">
                                          <p:val>
                                            <p:strVal val="#ppt_y-.03"/>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1" nodeType="clickEffect">
                                  <p:stCondLst>
                                    <p:cond delay="0"/>
                                  </p:stCondLst>
                                  <p:childTnLst>
                                    <p:set>
                                      <p:cBhvr>
                                        <p:cTn id="59" dur="1" fill="hold">
                                          <p:stCondLst>
                                            <p:cond delay="0"/>
                                          </p:stCondLst>
                                        </p:cTn>
                                        <p:tgtEl>
                                          <p:spTgt spid="2">
                                            <p:txEl>
                                              <p:pRg st="0" end="0"/>
                                            </p:txEl>
                                          </p:spTgt>
                                        </p:tgtEl>
                                        <p:attrNameLst>
                                          <p:attrName>style.visibility</p:attrName>
                                        </p:attrNameLst>
                                      </p:cBhvr>
                                      <p:to>
                                        <p:strVal val="visible"/>
                                      </p:to>
                                    </p:set>
                                    <p:animEffect transition="in" filter="fade">
                                      <p:cBhvr>
                                        <p:cTn id="60" dur="1000"/>
                                        <p:tgtEl>
                                          <p:spTgt spid="2">
                                            <p:txEl>
                                              <p:pRg st="0" end="0"/>
                                            </p:txEl>
                                          </p:spTgt>
                                        </p:tgtEl>
                                      </p:cBhvr>
                                    </p:animEffect>
                                    <p:anim calcmode="lin" valueType="num">
                                      <p:cBhvr>
                                        <p:cTn id="61"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62"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uild="p"/>
      <p:bldP spid="8195" grpId="1" build="p"/>
      <p:bldP spid="144388" grpId="0"/>
      <p:bldP spid="144389" grpId="0"/>
      <p:bldP spid="144390" grpId="0"/>
      <p:bldP spid="144391" grpId="0"/>
      <p:bldP spid="2" grpId="0" build="p"/>
      <p:bldP spid="2" grpId="1"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5" name="AutoShape 9"/>
          <p:cNvSpPr>
            <a:spLocks noChangeArrowheads="1"/>
          </p:cNvSpPr>
          <p:nvPr/>
        </p:nvSpPr>
        <p:spPr bwMode="auto">
          <a:xfrm rot="7966911">
            <a:off x="2628106" y="2780507"/>
            <a:ext cx="935037" cy="647700"/>
          </a:xfrm>
          <a:prstGeom prst="rightArrow">
            <a:avLst>
              <a:gd name="adj1" fmla="val 50000"/>
              <a:gd name="adj2" fmla="val 36091"/>
            </a:avLst>
          </a:prstGeom>
          <a:solidFill>
            <a:schemeClr val="bg1"/>
          </a:solidFill>
          <a:ln w="38100">
            <a:solidFill>
              <a:srgbClr val="003300"/>
            </a:solidFill>
            <a:miter lim="800000"/>
            <a:headEnd/>
            <a:tailEnd/>
          </a:ln>
        </p:spPr>
        <p:txBody>
          <a:bodyPr rot="10800000" vert="eaVert" wrap="none" anchor="ctr"/>
          <a:lstStyle/>
          <a:p>
            <a:endParaRPr lang="pl-PL"/>
          </a:p>
        </p:txBody>
      </p:sp>
      <p:sp>
        <p:nvSpPr>
          <p:cNvPr id="152586" name="AutoShape 10"/>
          <p:cNvSpPr>
            <a:spLocks noChangeArrowheads="1"/>
          </p:cNvSpPr>
          <p:nvPr/>
        </p:nvSpPr>
        <p:spPr bwMode="auto">
          <a:xfrm rot="3010657">
            <a:off x="5149056" y="2709069"/>
            <a:ext cx="1008063" cy="720725"/>
          </a:xfrm>
          <a:prstGeom prst="rightArrow">
            <a:avLst>
              <a:gd name="adj1" fmla="val 50000"/>
              <a:gd name="adj2" fmla="val 34967"/>
            </a:avLst>
          </a:prstGeom>
          <a:solidFill>
            <a:schemeClr val="bg1"/>
          </a:solidFill>
          <a:ln w="38100">
            <a:solidFill>
              <a:srgbClr val="003300"/>
            </a:solidFill>
            <a:miter lim="800000"/>
            <a:headEnd/>
            <a:tailEnd/>
          </a:ln>
        </p:spPr>
        <p:txBody>
          <a:bodyPr rot="10800000" vert="eaVert" wrap="none" anchor="ctr"/>
          <a:lstStyle/>
          <a:p>
            <a:endParaRPr lang="pl-PL"/>
          </a:p>
        </p:txBody>
      </p:sp>
      <p:sp>
        <p:nvSpPr>
          <p:cNvPr id="152584" name="AutoShape 8"/>
          <p:cNvSpPr>
            <a:spLocks noChangeArrowheads="1"/>
          </p:cNvSpPr>
          <p:nvPr/>
        </p:nvSpPr>
        <p:spPr bwMode="auto">
          <a:xfrm rot="-2421728">
            <a:off x="5219700" y="1341438"/>
            <a:ext cx="1008063" cy="720725"/>
          </a:xfrm>
          <a:prstGeom prst="rightArrow">
            <a:avLst>
              <a:gd name="adj1" fmla="val 50000"/>
              <a:gd name="adj2" fmla="val 34967"/>
            </a:avLst>
          </a:prstGeom>
          <a:solidFill>
            <a:schemeClr val="bg1"/>
          </a:solidFill>
          <a:ln w="38100">
            <a:solidFill>
              <a:srgbClr val="003300"/>
            </a:solidFill>
            <a:miter lim="800000"/>
            <a:headEnd/>
            <a:tailEnd/>
          </a:ln>
        </p:spPr>
        <p:txBody>
          <a:bodyPr wrap="none" anchor="ctr"/>
          <a:lstStyle/>
          <a:p>
            <a:endParaRPr lang="pl-PL"/>
          </a:p>
        </p:txBody>
      </p:sp>
      <p:sp>
        <p:nvSpPr>
          <p:cNvPr id="152579" name="AutoShape 3"/>
          <p:cNvSpPr>
            <a:spLocks noChangeArrowheads="1"/>
          </p:cNvSpPr>
          <p:nvPr/>
        </p:nvSpPr>
        <p:spPr bwMode="auto">
          <a:xfrm rot="-8502654">
            <a:off x="2700338" y="1341438"/>
            <a:ext cx="1008062" cy="720725"/>
          </a:xfrm>
          <a:prstGeom prst="rightArrow">
            <a:avLst>
              <a:gd name="adj1" fmla="val 50000"/>
              <a:gd name="adj2" fmla="val 34967"/>
            </a:avLst>
          </a:prstGeom>
          <a:solidFill>
            <a:schemeClr val="bg1"/>
          </a:solidFill>
          <a:ln w="38100">
            <a:solidFill>
              <a:srgbClr val="003300"/>
            </a:solidFill>
            <a:miter lim="800000"/>
            <a:headEnd/>
            <a:tailEnd/>
          </a:ln>
        </p:spPr>
        <p:txBody>
          <a:bodyPr rot="10800000" wrap="none" anchor="ctr"/>
          <a:lstStyle/>
          <a:p>
            <a:endParaRPr lang="pl-PL"/>
          </a:p>
        </p:txBody>
      </p:sp>
      <p:sp>
        <p:nvSpPr>
          <p:cNvPr id="152578" name="Rectangle 2"/>
          <p:cNvSpPr>
            <a:spLocks noChangeArrowheads="1"/>
          </p:cNvSpPr>
          <p:nvPr/>
        </p:nvSpPr>
        <p:spPr bwMode="auto">
          <a:xfrm>
            <a:off x="3132138" y="1628775"/>
            <a:ext cx="2592387" cy="1366838"/>
          </a:xfrm>
          <a:prstGeom prst="rect">
            <a:avLst/>
          </a:prstGeom>
          <a:gradFill rotWithShape="1">
            <a:gsLst>
              <a:gs pos="0">
                <a:srgbClr val="156B13"/>
              </a:gs>
              <a:gs pos="50000">
                <a:srgbClr val="9CB86E"/>
              </a:gs>
              <a:gs pos="100000">
                <a:srgbClr val="DDEBCF"/>
              </a:gs>
            </a:gsLst>
            <a:path path="shape">
              <a:fillToRect l="50000" t="50000" r="50000" b="50000"/>
            </a:path>
          </a:gradFill>
          <a:ln w="9525">
            <a:miter lim="800000"/>
            <a:headEnd/>
            <a:tailEnd/>
          </a:ln>
          <a:scene3d>
            <a:camera prst="legacyObliqueBottomLeft"/>
            <a:lightRig rig="legacyFlat3" dir="t"/>
          </a:scene3d>
          <a:sp3d extrusionH="430200" prstMaterial="legacyMatte">
            <a:bevelT w="13500" h="13500" prst="angle"/>
            <a:bevelB w="13500" h="13500" prst="angle"/>
            <a:extrusionClr>
              <a:srgbClr val="156B13"/>
            </a:extrusionClr>
          </a:sp3d>
        </p:spPr>
        <p:txBody>
          <a:bodyPr wrap="none" anchor="ctr">
            <a:flatTx/>
          </a:bodyPr>
          <a:lstStyle/>
          <a:p>
            <a:pPr algn="ctr"/>
            <a:r>
              <a:rPr lang="pl-PL" sz="2200" b="1">
                <a:solidFill>
                  <a:schemeClr val="tx2"/>
                </a:solidFill>
              </a:rPr>
              <a:t>Realizacja </a:t>
            </a:r>
          </a:p>
          <a:p>
            <a:pPr algn="ctr"/>
            <a:r>
              <a:rPr lang="pl-PL" sz="2200" b="1">
                <a:solidFill>
                  <a:schemeClr val="tx2"/>
                </a:solidFill>
              </a:rPr>
              <a:t>zajęć edukacyjnych</a:t>
            </a:r>
          </a:p>
        </p:txBody>
      </p:sp>
      <p:sp>
        <p:nvSpPr>
          <p:cNvPr id="152580" name="Rectangle 4"/>
          <p:cNvSpPr>
            <a:spLocks noChangeArrowheads="1"/>
          </p:cNvSpPr>
          <p:nvPr/>
        </p:nvSpPr>
        <p:spPr bwMode="auto">
          <a:xfrm>
            <a:off x="250825" y="476250"/>
            <a:ext cx="2651125" cy="792163"/>
          </a:xfrm>
          <a:prstGeom prst="rect">
            <a:avLst/>
          </a:prstGeom>
          <a:gradFill rotWithShape="1">
            <a:gsLst>
              <a:gs pos="0">
                <a:srgbClr val="DDEBCF"/>
              </a:gs>
              <a:gs pos="50000">
                <a:srgbClr val="9CB86E"/>
              </a:gs>
              <a:gs pos="100000">
                <a:srgbClr val="156B13"/>
              </a:gs>
            </a:gsLst>
            <a:path path="shape">
              <a:fillToRect l="50000" t="50000" r="50000" b="50000"/>
            </a:path>
          </a:gradFill>
          <a:ln w="9525">
            <a:miter lim="800000"/>
            <a:headEnd/>
            <a:tailEnd/>
          </a:ln>
          <a:scene3d>
            <a:camera prst="legacyObliqueBottomLeft"/>
            <a:lightRig rig="legacyFlat3" dir="t"/>
          </a:scene3d>
          <a:sp3d extrusionH="430200" prstMaterial="legacyMatte">
            <a:bevelT w="13500" h="13500" prst="angle"/>
            <a:bevelB w="13500" h="13500" prst="angle"/>
            <a:extrusionClr>
              <a:schemeClr val="folHlink"/>
            </a:extrusionClr>
          </a:sp3d>
        </p:spPr>
        <p:txBody>
          <a:bodyPr wrap="none" anchor="ctr">
            <a:flatTx/>
          </a:bodyPr>
          <a:lstStyle/>
          <a:p>
            <a:pPr algn="ctr">
              <a:spcBef>
                <a:spcPct val="20000"/>
              </a:spcBef>
            </a:pPr>
            <a:r>
              <a:rPr lang="pl-PL" sz="2000" b="1">
                <a:solidFill>
                  <a:schemeClr val="bg1"/>
                </a:solidFill>
              </a:rPr>
              <a:t>Organizacja pracy</a:t>
            </a:r>
          </a:p>
        </p:txBody>
      </p:sp>
      <p:sp>
        <p:nvSpPr>
          <p:cNvPr id="152581" name="Rectangle 5"/>
          <p:cNvSpPr>
            <a:spLocks noChangeArrowheads="1"/>
          </p:cNvSpPr>
          <p:nvPr/>
        </p:nvSpPr>
        <p:spPr bwMode="auto">
          <a:xfrm>
            <a:off x="6276975" y="530225"/>
            <a:ext cx="2732088" cy="835025"/>
          </a:xfrm>
          <a:prstGeom prst="rect">
            <a:avLst/>
          </a:prstGeom>
          <a:gradFill rotWithShape="1">
            <a:gsLst>
              <a:gs pos="0">
                <a:srgbClr val="DDEBCF"/>
              </a:gs>
              <a:gs pos="50000">
                <a:srgbClr val="9CB86E"/>
              </a:gs>
              <a:gs pos="100000">
                <a:srgbClr val="156B13"/>
              </a:gs>
            </a:gsLst>
            <a:path path="shape">
              <a:fillToRect l="50000" t="50000" r="50000" b="50000"/>
            </a:path>
          </a:gradFill>
          <a:ln w="9525">
            <a:miter lim="800000"/>
            <a:headEnd/>
            <a:tailEnd/>
          </a:ln>
          <a:scene3d>
            <a:camera prst="legacyObliqueBottomLeft"/>
            <a:lightRig rig="legacyFlat3" dir="t"/>
          </a:scene3d>
          <a:sp3d extrusionH="430200" prstMaterial="legacyMatte">
            <a:bevelT w="13500" h="13500" prst="angle"/>
            <a:bevelB w="13500" h="13500" prst="angle"/>
            <a:extrusionClr>
              <a:schemeClr val="folHlink"/>
            </a:extrusionClr>
          </a:sp3d>
        </p:spPr>
        <p:txBody>
          <a:bodyPr wrap="none" anchor="ctr">
            <a:flatTx/>
          </a:bodyPr>
          <a:lstStyle/>
          <a:p>
            <a:pPr algn="ctr">
              <a:spcBef>
                <a:spcPct val="20000"/>
              </a:spcBef>
            </a:pPr>
            <a:r>
              <a:rPr lang="pl-PL" sz="2000" b="1">
                <a:solidFill>
                  <a:schemeClr val="bg1"/>
                </a:solidFill>
              </a:rPr>
              <a:t>Ocenianie</a:t>
            </a:r>
          </a:p>
        </p:txBody>
      </p:sp>
      <p:sp>
        <p:nvSpPr>
          <p:cNvPr id="152582" name="Rectangle 6"/>
          <p:cNvSpPr>
            <a:spLocks noChangeArrowheads="1"/>
          </p:cNvSpPr>
          <p:nvPr/>
        </p:nvSpPr>
        <p:spPr bwMode="auto">
          <a:xfrm>
            <a:off x="5000625" y="3716338"/>
            <a:ext cx="3984625" cy="2089150"/>
          </a:xfrm>
          <a:prstGeom prst="rect">
            <a:avLst/>
          </a:prstGeom>
          <a:gradFill rotWithShape="1">
            <a:gsLst>
              <a:gs pos="0">
                <a:srgbClr val="DDEBCF"/>
              </a:gs>
              <a:gs pos="50000">
                <a:srgbClr val="9CB86E"/>
              </a:gs>
              <a:gs pos="100000">
                <a:srgbClr val="156B13"/>
              </a:gs>
            </a:gsLst>
            <a:path path="shape">
              <a:fillToRect l="50000" t="50000" r="50000" b="50000"/>
            </a:path>
          </a:gradFill>
          <a:ln w="9525">
            <a:miter lim="800000"/>
            <a:headEnd/>
            <a:tailEnd/>
          </a:ln>
          <a:scene3d>
            <a:camera prst="legacyObliqueBottomLeft"/>
            <a:lightRig rig="legacyFlat3" dir="t"/>
          </a:scene3d>
          <a:sp3d extrusionH="430200" prstMaterial="legacyMatte">
            <a:bevelT w="13500" h="13500" prst="angle"/>
            <a:bevelB w="13500" h="13500" prst="angle"/>
            <a:extrusionClr>
              <a:schemeClr val="folHlink"/>
            </a:extrusionClr>
          </a:sp3d>
        </p:spPr>
        <p:txBody>
          <a:bodyPr wrap="none" anchor="ctr">
            <a:flatTx/>
          </a:bodyPr>
          <a:lstStyle/>
          <a:p>
            <a:pPr algn="ctr">
              <a:spcBef>
                <a:spcPct val="20000"/>
              </a:spcBef>
            </a:pPr>
            <a:r>
              <a:rPr lang="pl-PL" sz="2000" b="1">
                <a:solidFill>
                  <a:schemeClr val="bg1"/>
                </a:solidFill>
              </a:rPr>
              <a:t>Formułowanie celów </a:t>
            </a:r>
          </a:p>
          <a:p>
            <a:pPr algn="ctr">
              <a:spcBef>
                <a:spcPct val="20000"/>
              </a:spcBef>
            </a:pPr>
            <a:r>
              <a:rPr lang="pl-PL" sz="2000" b="1">
                <a:solidFill>
                  <a:schemeClr val="bg1"/>
                </a:solidFill>
              </a:rPr>
              <a:t>edukacyjno-terapeutycznych</a:t>
            </a:r>
          </a:p>
        </p:txBody>
      </p:sp>
      <p:sp>
        <p:nvSpPr>
          <p:cNvPr id="152583" name="Rectangle 7"/>
          <p:cNvSpPr>
            <a:spLocks noChangeArrowheads="1"/>
          </p:cNvSpPr>
          <p:nvPr/>
        </p:nvSpPr>
        <p:spPr bwMode="auto">
          <a:xfrm>
            <a:off x="323850" y="3716338"/>
            <a:ext cx="4394200" cy="2089150"/>
          </a:xfrm>
          <a:prstGeom prst="rect">
            <a:avLst/>
          </a:prstGeom>
          <a:gradFill rotWithShape="1">
            <a:gsLst>
              <a:gs pos="0">
                <a:srgbClr val="DDEBCF"/>
              </a:gs>
              <a:gs pos="50000">
                <a:srgbClr val="9CB86E"/>
              </a:gs>
              <a:gs pos="100000">
                <a:srgbClr val="156B13"/>
              </a:gs>
            </a:gsLst>
            <a:path path="shape">
              <a:fillToRect l="50000" t="50000" r="50000" b="50000"/>
            </a:path>
          </a:gradFill>
          <a:ln w="9525">
            <a:miter lim="800000"/>
            <a:headEnd/>
            <a:tailEnd/>
          </a:ln>
          <a:scene3d>
            <a:camera prst="legacyObliqueBottomLeft"/>
            <a:lightRig rig="legacyFlat3" dir="t"/>
          </a:scene3d>
          <a:sp3d extrusionH="430200" prstMaterial="legacyMatte">
            <a:bevelT w="13500" h="13500" prst="angle"/>
            <a:bevelB w="13500" h="13500" prst="angle"/>
            <a:extrusionClr>
              <a:schemeClr val="folHlink"/>
            </a:extrusionClr>
          </a:sp3d>
        </p:spPr>
        <p:txBody>
          <a:bodyPr wrap="none" anchor="ctr">
            <a:flatTx/>
          </a:bodyPr>
          <a:lstStyle/>
          <a:p>
            <a:pPr algn="ctr">
              <a:spcBef>
                <a:spcPct val="20000"/>
              </a:spcBef>
            </a:pPr>
            <a:r>
              <a:rPr lang="pl-PL" sz="2000" b="1">
                <a:solidFill>
                  <a:schemeClr val="bg1"/>
                </a:solidFill>
              </a:rPr>
              <a:t>Formy, środki, </a:t>
            </a:r>
          </a:p>
          <a:p>
            <a:pPr algn="ctr">
              <a:spcBef>
                <a:spcPct val="20000"/>
              </a:spcBef>
            </a:pPr>
            <a:r>
              <a:rPr lang="pl-PL" sz="2000" b="1">
                <a:solidFill>
                  <a:schemeClr val="bg1"/>
                </a:solidFill>
              </a:rPr>
              <a:t>jakie może stosować nauczyciel </a:t>
            </a:r>
          </a:p>
          <a:p>
            <a:pPr algn="ctr">
              <a:spcBef>
                <a:spcPct val="20000"/>
              </a:spcBef>
            </a:pPr>
            <a:r>
              <a:rPr lang="pl-PL" sz="2000" b="1">
                <a:solidFill>
                  <a:schemeClr val="bg1"/>
                </a:solidFill>
              </a:rPr>
              <a:t>w zakresie usprawniania </a:t>
            </a:r>
          </a:p>
          <a:p>
            <a:pPr algn="ctr">
              <a:spcBef>
                <a:spcPct val="20000"/>
              </a:spcBef>
            </a:pPr>
            <a:r>
              <a:rPr lang="pl-PL" sz="2000" b="1">
                <a:solidFill>
                  <a:schemeClr val="bg1"/>
                </a:solidFill>
              </a:rPr>
              <a:t>komunikacji </a:t>
            </a:r>
          </a:p>
          <a:p>
            <a:pPr algn="ctr">
              <a:spcBef>
                <a:spcPct val="20000"/>
              </a:spcBef>
            </a:pPr>
            <a:r>
              <a:rPr lang="pl-PL" sz="2000" b="1">
                <a:solidFill>
                  <a:schemeClr val="bg1"/>
                </a:solidFill>
              </a:rPr>
              <a:t>z uczniem oraz uczniów między sobą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2578"/>
                                        </p:tgtEl>
                                        <p:attrNameLst>
                                          <p:attrName>style.visibility</p:attrName>
                                        </p:attrNameLst>
                                      </p:cBhvr>
                                      <p:to>
                                        <p:strVal val="visible"/>
                                      </p:to>
                                    </p:set>
                                    <p:animEffect transition="in" filter="checkerboard(across)">
                                      <p:cBhvr>
                                        <p:cTn id="7" dur="500"/>
                                        <p:tgtEl>
                                          <p:spTgt spid="15257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52579"/>
                                        </p:tgtEl>
                                        <p:attrNameLst>
                                          <p:attrName>style.visibility</p:attrName>
                                        </p:attrNameLst>
                                      </p:cBhvr>
                                      <p:to>
                                        <p:strVal val="visible"/>
                                      </p:to>
                                    </p:set>
                                    <p:animEffect transition="in" filter="checkerboard(across)">
                                      <p:cBhvr>
                                        <p:cTn id="12" dur="500"/>
                                        <p:tgtEl>
                                          <p:spTgt spid="152579"/>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152580"/>
                                        </p:tgtEl>
                                        <p:attrNameLst>
                                          <p:attrName>style.visibility</p:attrName>
                                        </p:attrNameLst>
                                      </p:cBhvr>
                                      <p:to>
                                        <p:strVal val="visible"/>
                                      </p:to>
                                    </p:set>
                                    <p:animEffect transition="in" filter="checkerboard(across)">
                                      <p:cBhvr>
                                        <p:cTn id="15" dur="500"/>
                                        <p:tgtEl>
                                          <p:spTgt spid="152580"/>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52584"/>
                                        </p:tgtEl>
                                        <p:attrNameLst>
                                          <p:attrName>style.visibility</p:attrName>
                                        </p:attrNameLst>
                                      </p:cBhvr>
                                      <p:to>
                                        <p:strVal val="visible"/>
                                      </p:to>
                                    </p:set>
                                    <p:animEffect transition="in" filter="checkerboard(across)">
                                      <p:cBhvr>
                                        <p:cTn id="20" dur="500"/>
                                        <p:tgtEl>
                                          <p:spTgt spid="152584"/>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52581"/>
                                        </p:tgtEl>
                                        <p:attrNameLst>
                                          <p:attrName>style.visibility</p:attrName>
                                        </p:attrNameLst>
                                      </p:cBhvr>
                                      <p:to>
                                        <p:strVal val="visible"/>
                                      </p:to>
                                    </p:set>
                                    <p:animEffect transition="in" filter="checkerboard(across)">
                                      <p:cBhvr>
                                        <p:cTn id="23" dur="500"/>
                                        <p:tgtEl>
                                          <p:spTgt spid="152581"/>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152586"/>
                                        </p:tgtEl>
                                        <p:attrNameLst>
                                          <p:attrName>style.visibility</p:attrName>
                                        </p:attrNameLst>
                                      </p:cBhvr>
                                      <p:to>
                                        <p:strVal val="visible"/>
                                      </p:to>
                                    </p:set>
                                    <p:animEffect transition="in" filter="checkerboard(across)">
                                      <p:cBhvr>
                                        <p:cTn id="28" dur="500"/>
                                        <p:tgtEl>
                                          <p:spTgt spid="152586"/>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52582"/>
                                        </p:tgtEl>
                                        <p:attrNameLst>
                                          <p:attrName>style.visibility</p:attrName>
                                        </p:attrNameLst>
                                      </p:cBhvr>
                                      <p:to>
                                        <p:strVal val="visible"/>
                                      </p:to>
                                    </p:set>
                                    <p:animEffect transition="in" filter="checkerboard(across)">
                                      <p:cBhvr>
                                        <p:cTn id="31" dur="500"/>
                                        <p:tgtEl>
                                          <p:spTgt spid="152582"/>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52585"/>
                                        </p:tgtEl>
                                        <p:attrNameLst>
                                          <p:attrName>style.visibility</p:attrName>
                                        </p:attrNameLst>
                                      </p:cBhvr>
                                      <p:to>
                                        <p:strVal val="visible"/>
                                      </p:to>
                                    </p:set>
                                    <p:animEffect transition="in" filter="checkerboard(across)">
                                      <p:cBhvr>
                                        <p:cTn id="36" dur="500"/>
                                        <p:tgtEl>
                                          <p:spTgt spid="152585"/>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152583"/>
                                        </p:tgtEl>
                                        <p:attrNameLst>
                                          <p:attrName>style.visibility</p:attrName>
                                        </p:attrNameLst>
                                      </p:cBhvr>
                                      <p:to>
                                        <p:strVal val="visible"/>
                                      </p:to>
                                    </p:set>
                                    <p:animEffect transition="in" filter="checkerboard(across)">
                                      <p:cBhvr>
                                        <p:cTn id="39" dur="500"/>
                                        <p:tgtEl>
                                          <p:spTgt spid="152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5" grpId="0" animBg="1"/>
      <p:bldP spid="152586" grpId="0" animBg="1"/>
      <p:bldP spid="152584" grpId="0" animBg="1"/>
      <p:bldP spid="152579" grpId="0" animBg="1"/>
      <p:bldP spid="152578" grpId="0" animBg="1"/>
      <p:bldP spid="152580" grpId="0" animBg="1"/>
      <p:bldP spid="152581" grpId="0" animBg="1"/>
      <p:bldP spid="152582" grpId="0" animBg="1"/>
      <p:bldP spid="15258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Grp="1" noChangeArrowheads="1"/>
          </p:cNvSpPr>
          <p:nvPr>
            <p:ph type="ctrTitle" idx="4294967295"/>
          </p:nvPr>
        </p:nvSpPr>
        <p:spPr>
          <a:xfrm>
            <a:off x="685800" y="2130425"/>
            <a:ext cx="7772400" cy="1470025"/>
          </a:xfrm>
        </p:spPr>
        <p:txBody>
          <a:bodyPr/>
          <a:lstStyle/>
          <a:p>
            <a:pPr eaLnBrk="1" hangingPunct="1">
              <a:defRPr/>
            </a:pPr>
            <a:r>
              <a:rPr lang="pl-PL" sz="4000" dirty="0" smtClean="0">
                <a:solidFill>
                  <a:schemeClr val="accent6">
                    <a:lumMod val="50000"/>
                  </a:schemeClr>
                </a:solidFill>
              </a:rPr>
              <a:t>UCZEŃ NIEWIDOMY</a:t>
            </a:r>
            <a:br>
              <a:rPr lang="pl-PL" sz="4000" dirty="0" smtClean="0">
                <a:solidFill>
                  <a:schemeClr val="accent6">
                    <a:lumMod val="50000"/>
                  </a:schemeClr>
                </a:solidFill>
              </a:rPr>
            </a:br>
            <a:r>
              <a:rPr lang="pl-PL" sz="4000" dirty="0" smtClean="0">
                <a:solidFill>
                  <a:schemeClr val="accent6">
                    <a:lumMod val="50000"/>
                  </a:schemeClr>
                </a:solidFill>
              </a:rPr>
              <a:t> I SŁABO WIDZĄCY</a:t>
            </a:r>
          </a:p>
        </p:txBody>
      </p:sp>
      <p:sp>
        <p:nvSpPr>
          <p:cNvPr id="56323" name="Rectangle 3"/>
          <p:cNvSpPr>
            <a:spLocks noChangeArrowheads="1"/>
          </p:cNvSpPr>
          <p:nvPr/>
        </p:nvSpPr>
        <p:spPr bwMode="auto">
          <a:xfrm>
            <a:off x="1371600" y="3886200"/>
            <a:ext cx="6400800" cy="1752600"/>
          </a:xfrm>
          <a:prstGeom prst="rect">
            <a:avLst/>
          </a:prstGeom>
          <a:noFill/>
          <a:ln w="9525">
            <a:noFill/>
            <a:miter lim="800000"/>
            <a:headEnd/>
            <a:tailEnd/>
          </a:ln>
        </p:spPr>
        <p:txBody>
          <a:bodyPr anchor="ctr"/>
          <a:lstStyle/>
          <a:p>
            <a:pPr algn="ctr">
              <a:spcBef>
                <a:spcPct val="20000"/>
              </a:spcBef>
            </a:pPr>
            <a:r>
              <a:rPr lang="pl-PL" sz="3200">
                <a:solidFill>
                  <a:srgbClr val="898989"/>
                </a:solidFill>
              </a:rPr>
              <a:t>Wybrane zagadnienia</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412750" y="161925"/>
            <a:ext cx="8362950" cy="1143000"/>
          </a:xfrm>
        </p:spPr>
        <p:txBody>
          <a:bodyPr/>
          <a:lstStyle/>
          <a:p>
            <a:pPr eaLnBrk="1" hangingPunct="1">
              <a:defRPr/>
            </a:pPr>
            <a:r>
              <a:rPr lang="pl-PL" b="1" dirty="0" smtClean="0">
                <a:solidFill>
                  <a:schemeClr val="accent6">
                    <a:lumMod val="50000"/>
                  </a:schemeClr>
                </a:solidFill>
              </a:rPr>
              <a:t>WSKAZÓWKI DO PROWADZENIA WIELOSPECJALISTYCZNEJ OCENY POZIOMU FUNKCJONOWANIA UCZNIA</a:t>
            </a:r>
          </a:p>
        </p:txBody>
      </p:sp>
      <p:sp>
        <p:nvSpPr>
          <p:cNvPr id="18435" name="Rectangle 3"/>
          <p:cNvSpPr>
            <a:spLocks noGrp="1" noChangeArrowheads="1"/>
          </p:cNvSpPr>
          <p:nvPr>
            <p:ph type="body" idx="4294967295"/>
          </p:nvPr>
        </p:nvSpPr>
        <p:spPr>
          <a:xfrm>
            <a:off x="323850" y="2349500"/>
            <a:ext cx="8229600" cy="3384550"/>
          </a:xfrm>
        </p:spPr>
        <p:txBody>
          <a:bodyPr/>
          <a:lstStyle/>
          <a:p>
            <a:pPr marL="533400" indent="-533400" algn="l" eaLnBrk="1" hangingPunct="1">
              <a:lnSpc>
                <a:spcPct val="110000"/>
              </a:lnSpc>
              <a:buFontTx/>
              <a:buAutoNum type="arabicPeriod"/>
            </a:pPr>
            <a:r>
              <a:rPr lang="pl-PL" sz="2800" smtClean="0"/>
              <a:t>Warunki uczenia się i przebiegu uczenia się</a:t>
            </a:r>
          </a:p>
          <a:p>
            <a:pPr marL="533400" indent="-533400" algn="l" eaLnBrk="1" hangingPunct="1">
              <a:lnSpc>
                <a:spcPct val="110000"/>
              </a:lnSpc>
              <a:buFontTx/>
              <a:buAutoNum type="arabicPeriod"/>
            </a:pPr>
            <a:endParaRPr lang="pl-PL" sz="2800" smtClean="0"/>
          </a:p>
          <a:p>
            <a:pPr marL="533400" indent="-533400" algn="l" eaLnBrk="1" hangingPunct="1">
              <a:lnSpc>
                <a:spcPct val="110000"/>
              </a:lnSpc>
              <a:buFontTx/>
              <a:buAutoNum type="arabicPeriod"/>
            </a:pPr>
            <a:r>
              <a:rPr lang="pl-PL" sz="2800" smtClean="0"/>
              <a:t>Warunki utrudniające i ułatwiające rozwój ucznia</a:t>
            </a:r>
          </a:p>
          <a:p>
            <a:pPr marL="533400" indent="-533400" algn="l" eaLnBrk="1" hangingPunct="1">
              <a:lnSpc>
                <a:spcPct val="110000"/>
              </a:lnSpc>
              <a:buFontTx/>
              <a:buAutoNum type="arabicPeriod"/>
            </a:pPr>
            <a:endParaRPr lang="pl-PL" sz="2800" smtClean="0"/>
          </a:p>
          <a:p>
            <a:pPr marL="533400" indent="-533400" algn="l" eaLnBrk="1" hangingPunct="1">
              <a:lnSpc>
                <a:spcPct val="110000"/>
              </a:lnSpc>
              <a:buFontTx/>
              <a:buAutoNum type="arabicPeriod"/>
            </a:pPr>
            <a:r>
              <a:rPr lang="pl-PL" sz="2800" smtClean="0"/>
              <a:t>Wyniki uczenia się i zachowania </a:t>
            </a:r>
          </a:p>
          <a:p>
            <a:pPr marL="533400" indent="-533400" eaLnBrk="1" hangingPunct="1">
              <a:lnSpc>
                <a:spcPct val="110000"/>
              </a:lnSpc>
              <a:buFontTx/>
              <a:buAutoNum type="arabicPeriod"/>
            </a:pPr>
            <a:endParaRPr lang="pl-PL"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slide(fromBottom)">
                                      <p:cBhvr>
                                        <p:cTn id="7" dur="5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8435">
                                            <p:txEl>
                                              <p:pRg st="0" end="0"/>
                                            </p:txEl>
                                          </p:spTgt>
                                        </p:tgtEl>
                                        <p:attrNameLst>
                                          <p:attrName>style.visibility</p:attrName>
                                        </p:attrNameLst>
                                      </p:cBhvr>
                                      <p:to>
                                        <p:strVal val="visible"/>
                                      </p:to>
                                    </p:set>
                                    <p:animEffect transition="in" filter="fade">
                                      <p:cBhvr>
                                        <p:cTn id="12" dur="1000"/>
                                        <p:tgtEl>
                                          <p:spTgt spid="18435">
                                            <p:txEl>
                                              <p:pRg st="0" end="0"/>
                                            </p:txEl>
                                          </p:spTgt>
                                        </p:tgtEl>
                                      </p:cBhvr>
                                    </p:animEffect>
                                    <p:anim calcmode="lin" valueType="num">
                                      <p:cBhvr>
                                        <p:cTn id="13" dur="1000" fill="hold"/>
                                        <p:tgtEl>
                                          <p:spTgt spid="1843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843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Effect transition="in" filter="fade">
                                      <p:cBhvr>
                                        <p:cTn id="19" dur="1000"/>
                                        <p:tgtEl>
                                          <p:spTgt spid="18435">
                                            <p:txEl>
                                              <p:pRg st="2" end="2"/>
                                            </p:txEl>
                                          </p:spTgt>
                                        </p:tgtEl>
                                      </p:cBhvr>
                                    </p:animEffect>
                                    <p:anim calcmode="lin" valueType="num">
                                      <p:cBhvr>
                                        <p:cTn id="20" dur="1000" fill="hold"/>
                                        <p:tgtEl>
                                          <p:spTgt spid="1843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1843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8435">
                                            <p:txEl>
                                              <p:pRg st="4" end="4"/>
                                            </p:txEl>
                                          </p:spTgt>
                                        </p:tgtEl>
                                        <p:attrNameLst>
                                          <p:attrName>style.visibility</p:attrName>
                                        </p:attrNameLst>
                                      </p:cBhvr>
                                      <p:to>
                                        <p:strVal val="visible"/>
                                      </p:to>
                                    </p:set>
                                    <p:animEffect transition="in" filter="fade">
                                      <p:cBhvr>
                                        <p:cTn id="26" dur="1000"/>
                                        <p:tgtEl>
                                          <p:spTgt spid="18435">
                                            <p:txEl>
                                              <p:pRg st="4" end="4"/>
                                            </p:txEl>
                                          </p:spTgt>
                                        </p:tgtEl>
                                      </p:cBhvr>
                                    </p:animEffect>
                                    <p:anim calcmode="lin" valueType="num">
                                      <p:cBhvr>
                                        <p:cTn id="27" dur="1000" fill="hold"/>
                                        <p:tgtEl>
                                          <p:spTgt spid="18435">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1843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457200" y="274638"/>
            <a:ext cx="8229600" cy="777875"/>
          </a:xfrm>
        </p:spPr>
        <p:txBody>
          <a:bodyPr/>
          <a:lstStyle/>
          <a:p>
            <a:pPr eaLnBrk="1" hangingPunct="1">
              <a:defRPr/>
            </a:pPr>
            <a:r>
              <a:rPr lang="pl-PL" b="1" dirty="0" smtClean="0">
                <a:solidFill>
                  <a:schemeClr val="accent6">
                    <a:lumMod val="50000"/>
                  </a:schemeClr>
                </a:solidFill>
              </a:rPr>
              <a:t>NARZĘDZIA DIAGNOSTYCZNE</a:t>
            </a:r>
          </a:p>
        </p:txBody>
      </p:sp>
      <p:sp>
        <p:nvSpPr>
          <p:cNvPr id="19459" name="Rectangle 3"/>
          <p:cNvSpPr>
            <a:spLocks noGrp="1" noChangeArrowheads="1"/>
          </p:cNvSpPr>
          <p:nvPr>
            <p:ph type="body" idx="4294967295"/>
          </p:nvPr>
        </p:nvSpPr>
        <p:spPr>
          <a:xfrm>
            <a:off x="468313" y="1341438"/>
            <a:ext cx="8229600" cy="2305050"/>
          </a:xfrm>
          <a:gradFill rotWithShape="1">
            <a:gsLst>
              <a:gs pos="0">
                <a:schemeClr val="bg1"/>
              </a:gs>
              <a:gs pos="100000">
                <a:srgbClr val="006600">
                  <a:alpha val="71999"/>
                </a:srgbClr>
              </a:gs>
            </a:gsLst>
            <a:path path="shape">
              <a:fillToRect l="50000" t="50000" r="50000" b="50000"/>
            </a:path>
          </a:gradFill>
          <a:scene3d>
            <a:camera prst="legacyPerspectiveTopRight"/>
            <a:lightRig rig="legacyFlat3" dir="b"/>
          </a:scene3d>
          <a:sp3d extrusionH="430200" prstMaterial="legacyMatte">
            <a:bevelT w="13500" h="13500" prst="angle"/>
            <a:bevelB w="13500" h="13500" prst="angle"/>
            <a:extrusionClr>
              <a:srgbClr val="006600"/>
            </a:extrusionClr>
          </a:sp3d>
        </p:spPr>
        <p:txBody>
          <a:bodyPr anchor="ctr">
            <a:flatTx/>
          </a:bodyPr>
          <a:lstStyle/>
          <a:p>
            <a:pPr eaLnBrk="1" hangingPunct="1">
              <a:buFontTx/>
              <a:buNone/>
              <a:defRPr/>
            </a:pPr>
            <a:r>
              <a:rPr lang="pl-PL" i="1" dirty="0" smtClean="0"/>
              <a:t>    </a:t>
            </a:r>
            <a:r>
              <a:rPr lang="pl-PL" i="1" dirty="0" smtClean="0">
                <a:solidFill>
                  <a:schemeClr val="accent4">
                    <a:lumMod val="95000"/>
                    <a:lumOff val="5000"/>
                  </a:schemeClr>
                </a:solidFill>
              </a:rPr>
              <a:t>Arkusz diagnostyczno-obserwacyjny dotyczący motywacji do nauki szkolnej</a:t>
            </a:r>
            <a:r>
              <a:rPr lang="pl-PL" dirty="0" smtClean="0">
                <a:solidFill>
                  <a:schemeClr val="accent4">
                    <a:lumMod val="95000"/>
                    <a:lumOff val="5000"/>
                  </a:schemeClr>
                </a:solidFill>
              </a:rPr>
              <a:t> </a:t>
            </a:r>
          </a:p>
        </p:txBody>
      </p:sp>
      <p:sp>
        <p:nvSpPr>
          <p:cNvPr id="2" name="Rectangle 3"/>
          <p:cNvSpPr>
            <a:spLocks noChangeArrowheads="1"/>
          </p:cNvSpPr>
          <p:nvPr/>
        </p:nvSpPr>
        <p:spPr bwMode="auto">
          <a:xfrm>
            <a:off x="395288" y="4149725"/>
            <a:ext cx="8229600" cy="1873250"/>
          </a:xfrm>
          <a:prstGeom prst="rect">
            <a:avLst/>
          </a:prstGeom>
          <a:gradFill rotWithShape="1">
            <a:gsLst>
              <a:gs pos="0">
                <a:schemeClr val="bg1"/>
              </a:gs>
              <a:gs pos="100000">
                <a:srgbClr val="006600">
                  <a:alpha val="71999"/>
                </a:srgbClr>
              </a:gs>
            </a:gsLst>
            <a:path path="shape">
              <a:fillToRect l="50000" t="50000" r="50000" b="50000"/>
            </a:path>
          </a:gradFill>
          <a:ln w="9525">
            <a:miter lim="800000"/>
            <a:headEnd/>
            <a:tailEnd/>
          </a:ln>
          <a:scene3d>
            <a:camera prst="legacyPerspectiveTopRight"/>
            <a:lightRig rig="legacyFlat3" dir="b"/>
          </a:scene3d>
          <a:sp3d extrusionH="430200" prstMaterial="legacyMatte">
            <a:bevelT w="13500" h="13500" prst="angle"/>
            <a:bevelB w="13500" h="13500" prst="angle"/>
            <a:extrusionClr>
              <a:srgbClr val="006600"/>
            </a:extrusionClr>
          </a:sp3d>
        </p:spPr>
        <p:txBody>
          <a:bodyPr anchor="ctr">
            <a:flatTx/>
          </a:bodyPr>
          <a:lstStyle/>
          <a:p>
            <a:pPr marL="342900" indent="-342900">
              <a:spcBef>
                <a:spcPct val="20000"/>
              </a:spcBef>
            </a:pPr>
            <a:r>
              <a:rPr lang="pl-PL" sz="3200"/>
              <a:t> </a:t>
            </a:r>
          </a:p>
          <a:p>
            <a:pPr marL="342900" indent="-342900" algn="ctr">
              <a:spcBef>
                <a:spcPct val="20000"/>
              </a:spcBef>
            </a:pPr>
            <a:r>
              <a:rPr lang="pl-PL" sz="3200"/>
              <a:t>   Autorski arkusz obserwacyjny opracowany przez nauczyciela </a:t>
            </a:r>
          </a:p>
          <a:p>
            <a:pPr marL="342900" indent="-342900">
              <a:spcBef>
                <a:spcPct val="20000"/>
              </a:spcBef>
              <a:buFontTx/>
              <a:buChar char="•"/>
            </a:pPr>
            <a:endParaRPr lang="pl-PL"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slide(fromBottom)">
                                      <p:cBhvr>
                                        <p:cTn id="7" dur="5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9459">
                                            <p:bg/>
                                          </p:spTgt>
                                        </p:tgtEl>
                                        <p:attrNameLst>
                                          <p:attrName>style.visibility</p:attrName>
                                        </p:attrNameLst>
                                      </p:cBhvr>
                                      <p:to>
                                        <p:strVal val="visible"/>
                                      </p:to>
                                    </p:set>
                                    <p:animEffect transition="in" filter="slide(fromBottom)">
                                      <p:cBhvr>
                                        <p:cTn id="12" dur="500"/>
                                        <p:tgtEl>
                                          <p:spTgt spid="19459">
                                            <p:bg/>
                                          </p:spTgt>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9459">
                                            <p:txEl>
                                              <p:pRg st="0" end="0"/>
                                            </p:txEl>
                                          </p:spTgt>
                                        </p:tgtEl>
                                        <p:attrNameLst>
                                          <p:attrName>style.visibility</p:attrName>
                                        </p:attrNameLst>
                                      </p:cBhvr>
                                      <p:to>
                                        <p:strVal val="visible"/>
                                      </p:to>
                                    </p:set>
                                    <p:animEffect transition="in" filter="slide(fromBottom)">
                                      <p:cBhvr>
                                        <p:cTn id="15" dur="500"/>
                                        <p:tgtEl>
                                          <p:spTgt spid="1945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
                                            <p:bg/>
                                          </p:spTgt>
                                        </p:tgtEl>
                                        <p:attrNameLst>
                                          <p:attrName>style.visibility</p:attrName>
                                        </p:attrNameLst>
                                      </p:cBhvr>
                                      <p:to>
                                        <p:strVal val="visible"/>
                                      </p:to>
                                    </p:set>
                                    <p:animEffect transition="in" filter="slide(fromBottom)">
                                      <p:cBhvr>
                                        <p:cTn id="20" dur="500"/>
                                        <p:tgtEl>
                                          <p:spTgt spid="2">
                                            <p:bg/>
                                          </p:spTgt>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slide(fromBottom)">
                                      <p:cBhvr>
                                        <p:cTn id="23"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animBg="1"/>
      <p:bldP spid="2"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468313" y="188913"/>
            <a:ext cx="8229600" cy="993775"/>
          </a:xfrm>
        </p:spPr>
        <p:txBody>
          <a:bodyPr/>
          <a:lstStyle/>
          <a:p>
            <a:pPr eaLnBrk="1" hangingPunct="1">
              <a:defRPr/>
            </a:pPr>
            <a:r>
              <a:rPr lang="pl-PL" b="1" dirty="0" smtClean="0">
                <a:solidFill>
                  <a:schemeClr val="accent6">
                    <a:lumMod val="50000"/>
                  </a:schemeClr>
                </a:solidFill>
              </a:rPr>
              <a:t>KONSTRUOWANIE I REALIZACJA INDYWIDUALNEGO PROGRAMU EDUKACYJNO-TERAPEUTYCZNEGO</a:t>
            </a:r>
          </a:p>
        </p:txBody>
      </p:sp>
      <p:sp>
        <p:nvSpPr>
          <p:cNvPr id="20483" name="Rectangle 3"/>
          <p:cNvSpPr>
            <a:spLocks noGrp="1" noChangeArrowheads="1"/>
          </p:cNvSpPr>
          <p:nvPr>
            <p:ph type="body" idx="4294967295"/>
          </p:nvPr>
        </p:nvSpPr>
        <p:spPr>
          <a:xfrm>
            <a:off x="271463" y="1230313"/>
            <a:ext cx="8534400" cy="4887912"/>
          </a:xfrm>
        </p:spPr>
        <p:txBody>
          <a:bodyPr anchor="ctr"/>
          <a:lstStyle/>
          <a:p>
            <a:pPr eaLnBrk="1" hangingPunct="1">
              <a:lnSpc>
                <a:spcPct val="120000"/>
              </a:lnSpc>
              <a:buFontTx/>
              <a:buNone/>
              <a:defRPr/>
            </a:pPr>
            <a:endParaRPr lang="pl-PL" sz="2400" dirty="0" smtClean="0"/>
          </a:p>
          <a:p>
            <a:pPr eaLnBrk="1" hangingPunct="1">
              <a:lnSpc>
                <a:spcPct val="120000"/>
              </a:lnSpc>
              <a:buFontTx/>
              <a:buNone/>
              <a:defRPr/>
            </a:pPr>
            <a:r>
              <a:rPr lang="pl-PL" sz="2400" dirty="0" smtClean="0"/>
              <a:t>W programie powinny znaleźć się informacje dotyczące </a:t>
            </a:r>
            <a:r>
              <a:rPr lang="pl-PL" sz="2400" b="1" dirty="0" smtClean="0">
                <a:solidFill>
                  <a:schemeClr val="tx1">
                    <a:lumMod val="95000"/>
                    <a:lumOff val="5000"/>
                  </a:schemeClr>
                </a:solidFill>
                <a:effectLst>
                  <a:outerShdw blurRad="38100" dist="38100" dir="2700000" algn="tl">
                    <a:srgbClr val="C0C0C0"/>
                  </a:outerShdw>
                </a:effectLst>
              </a:rPr>
              <a:t>niezbędnych adaptacji metod, form i środków</a:t>
            </a:r>
            <a:r>
              <a:rPr lang="pl-PL" sz="2400" dirty="0" smtClean="0">
                <a:solidFill>
                  <a:schemeClr val="tx1">
                    <a:lumMod val="95000"/>
                    <a:lumOff val="5000"/>
                  </a:schemeClr>
                </a:solidFill>
              </a:rPr>
              <a:t>.</a:t>
            </a:r>
          </a:p>
          <a:p>
            <a:pPr algn="just" eaLnBrk="1" hangingPunct="1">
              <a:lnSpc>
                <a:spcPct val="120000"/>
              </a:lnSpc>
              <a:buFontTx/>
              <a:buNone/>
              <a:defRPr/>
            </a:pPr>
            <a:r>
              <a:rPr lang="pl-PL" sz="2400" dirty="0" smtClean="0"/>
              <a:t>	Należy również ustalić </a:t>
            </a:r>
            <a:r>
              <a:rPr lang="pl-PL" sz="2400" b="1" dirty="0" smtClean="0">
                <a:solidFill>
                  <a:schemeClr val="tx1">
                    <a:lumMod val="95000"/>
                    <a:lumOff val="5000"/>
                  </a:schemeClr>
                </a:solidFill>
                <a:effectLst>
                  <a:outerShdw blurRad="38100" dist="38100" dir="2700000" algn="tl">
                    <a:srgbClr val="C0C0C0"/>
                  </a:outerShdw>
                </a:effectLst>
              </a:rPr>
              <a:t>rodzaje i formy zajęć</a:t>
            </a:r>
            <a:r>
              <a:rPr lang="pl-PL" sz="2400" dirty="0" smtClean="0">
                <a:solidFill>
                  <a:schemeClr val="tx1">
                    <a:lumMod val="95000"/>
                    <a:lumOff val="5000"/>
                  </a:schemeClr>
                </a:solidFill>
              </a:rPr>
              <a:t> </a:t>
            </a:r>
            <a:r>
              <a:rPr lang="pl-PL" sz="2400" b="1" dirty="0" smtClean="0">
                <a:solidFill>
                  <a:schemeClr val="tx1">
                    <a:lumMod val="95000"/>
                    <a:lumOff val="5000"/>
                  </a:schemeClr>
                </a:solidFill>
                <a:effectLst>
                  <a:outerShdw blurRad="38100" dist="38100" dir="2700000" algn="tl">
                    <a:srgbClr val="C0C0C0"/>
                  </a:outerShdw>
                </a:effectLst>
              </a:rPr>
              <a:t>nadobowiązkowych</a:t>
            </a:r>
            <a:r>
              <a:rPr lang="pl-PL" sz="2400" dirty="0" smtClean="0">
                <a:solidFill>
                  <a:schemeClr val="tx1">
                    <a:lumMod val="95000"/>
                    <a:lumOff val="5000"/>
                  </a:schemeClr>
                </a:solidFill>
              </a:rPr>
              <a:t>, </a:t>
            </a:r>
            <a:r>
              <a:rPr lang="pl-PL" sz="2400" dirty="0" smtClean="0"/>
              <a:t>uwzględniających cele rehabilitacyjne (nauka pisma brajla, orientację przestrzenną, samodzielne poruszanie się, usprawnianie widzenia, zajęcia </a:t>
            </a:r>
            <a:r>
              <a:rPr lang="pl-PL" sz="2400" dirty="0" smtClean="0">
                <a:solidFill>
                  <a:schemeClr val="bg2">
                    <a:lumMod val="75000"/>
                  </a:schemeClr>
                </a:solidFill>
              </a:rPr>
              <a:t>korekcyjno – kompensacyjne</a:t>
            </a:r>
            <a:r>
              <a:rPr lang="pl-PL" sz="2400" dirty="0" smtClean="0">
                <a:solidFill>
                  <a:schemeClr val="bg2">
                    <a:lumMod val="50000"/>
                  </a:schemeClr>
                </a:solidFill>
              </a:rPr>
              <a:t>,  </a:t>
            </a:r>
            <a:r>
              <a:rPr lang="pl-PL" sz="2400" dirty="0" smtClean="0"/>
              <a:t>wykonywanie czynności życia codziennego </a:t>
            </a:r>
            <a:br>
              <a:rPr lang="pl-PL" sz="2400" dirty="0" smtClean="0"/>
            </a:br>
            <a:r>
              <a:rPr lang="pl-PL" sz="2400" dirty="0" smtClean="0"/>
              <a:t>i w miarę potrzeb, zajęcia logopedyczne).</a:t>
            </a:r>
          </a:p>
          <a:p>
            <a:pPr eaLnBrk="1" hangingPunct="1">
              <a:lnSpc>
                <a:spcPct val="120000"/>
              </a:lnSpc>
              <a:buFontTx/>
              <a:buNone/>
              <a:defRPr/>
            </a:pPr>
            <a:r>
              <a:rPr lang="pl-PL" sz="2400" dirty="0" smtClean="0"/>
              <a:t>Należy uwzględnić </a:t>
            </a:r>
            <a:r>
              <a:rPr lang="pl-PL" sz="2400" b="1" dirty="0" smtClean="0">
                <a:solidFill>
                  <a:schemeClr val="tx1">
                    <a:lumMod val="95000"/>
                    <a:lumOff val="5000"/>
                  </a:schemeClr>
                </a:solidFill>
              </a:rPr>
              <a:t>zasady pracy</a:t>
            </a:r>
            <a:r>
              <a:rPr lang="pl-PL" sz="2400" dirty="0" smtClean="0">
                <a:solidFill>
                  <a:schemeClr val="tx1">
                    <a:lumMod val="95000"/>
                    <a:lumOff val="5000"/>
                  </a:schemeClr>
                </a:solidFill>
              </a:rPr>
              <a:t> </a:t>
            </a:r>
            <a:r>
              <a:rPr lang="pl-PL" sz="2400" dirty="0" smtClean="0"/>
              <a:t>z uczniem niewidomym</a:t>
            </a:r>
            <a:br>
              <a:rPr lang="pl-PL" sz="2400" dirty="0" smtClean="0"/>
            </a:br>
            <a:r>
              <a:rPr lang="pl-PL" sz="2400" dirty="0" smtClean="0"/>
              <a:t> lub słabo widzącym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slide(fromBottom)">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fade">
                                      <p:cBhvr>
                                        <p:cTn id="12" dur="1000"/>
                                        <p:tgtEl>
                                          <p:spTgt spid="20483">
                                            <p:txEl>
                                              <p:pRg st="1" end="1"/>
                                            </p:txEl>
                                          </p:spTgt>
                                        </p:tgtEl>
                                      </p:cBhvr>
                                    </p:animEffect>
                                    <p:anim calcmode="lin" valueType="num">
                                      <p:cBhvr>
                                        <p:cTn id="13" dur="10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048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0483">
                                            <p:txEl>
                                              <p:pRg st="2" end="2"/>
                                            </p:txEl>
                                          </p:spTgt>
                                        </p:tgtEl>
                                        <p:attrNameLst>
                                          <p:attrName>style.visibility</p:attrName>
                                        </p:attrNameLst>
                                      </p:cBhvr>
                                      <p:to>
                                        <p:strVal val="visible"/>
                                      </p:to>
                                    </p:set>
                                    <p:animEffect transition="in" filter="fade">
                                      <p:cBhvr>
                                        <p:cTn id="19" dur="1000"/>
                                        <p:tgtEl>
                                          <p:spTgt spid="20483">
                                            <p:txEl>
                                              <p:pRg st="2" end="2"/>
                                            </p:txEl>
                                          </p:spTgt>
                                        </p:tgtEl>
                                      </p:cBhvr>
                                    </p:animEffect>
                                    <p:anim calcmode="lin" valueType="num">
                                      <p:cBhvr>
                                        <p:cTn id="20" dur="10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048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0483">
                                            <p:txEl>
                                              <p:pRg st="3" end="3"/>
                                            </p:txEl>
                                          </p:spTgt>
                                        </p:tgtEl>
                                        <p:attrNameLst>
                                          <p:attrName>style.visibility</p:attrName>
                                        </p:attrNameLst>
                                      </p:cBhvr>
                                      <p:to>
                                        <p:strVal val="visible"/>
                                      </p:to>
                                    </p:set>
                                    <p:animEffect transition="in" filter="fade">
                                      <p:cBhvr>
                                        <p:cTn id="26" dur="1000"/>
                                        <p:tgtEl>
                                          <p:spTgt spid="20483">
                                            <p:txEl>
                                              <p:pRg st="3" end="3"/>
                                            </p:txEl>
                                          </p:spTgt>
                                        </p:tgtEl>
                                      </p:cBhvr>
                                    </p:animEffect>
                                    <p:anim calcmode="lin" valueType="num">
                                      <p:cBhvr>
                                        <p:cTn id="27" dur="10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048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idx="4294967295"/>
          </p:nvPr>
        </p:nvSpPr>
        <p:spPr>
          <a:xfrm>
            <a:off x="468313" y="260350"/>
            <a:ext cx="8229600" cy="504825"/>
          </a:xfrm>
        </p:spPr>
        <p:txBody>
          <a:bodyPr/>
          <a:lstStyle/>
          <a:p>
            <a:pPr eaLnBrk="1" hangingPunct="1">
              <a:defRPr/>
            </a:pPr>
            <a:r>
              <a:rPr lang="pl-PL" b="1" dirty="0" smtClean="0">
                <a:solidFill>
                  <a:schemeClr val="accent6">
                    <a:lumMod val="50000"/>
                  </a:schemeClr>
                </a:solidFill>
              </a:rPr>
              <a:t>REALIZACJA ZAJĘĆ EDUKACYJNYCH</a:t>
            </a:r>
          </a:p>
        </p:txBody>
      </p:sp>
      <p:sp>
        <p:nvSpPr>
          <p:cNvPr id="159748" name="Rectangle 3"/>
          <p:cNvSpPr>
            <a:spLocks noChangeArrowheads="1"/>
          </p:cNvSpPr>
          <p:nvPr/>
        </p:nvSpPr>
        <p:spPr bwMode="auto">
          <a:xfrm>
            <a:off x="6129866" y="1975555"/>
            <a:ext cx="2856090" cy="1500187"/>
          </a:xfrm>
          <a:prstGeom prst="rect">
            <a:avLst/>
          </a:prstGeom>
          <a:gradFill rotWithShape="1">
            <a:gsLst>
              <a:gs pos="0">
                <a:schemeClr val="bg1"/>
              </a:gs>
              <a:gs pos="100000">
                <a:srgbClr val="006600">
                  <a:alpha val="38000"/>
                </a:srgbClr>
              </a:gs>
            </a:gsLst>
            <a:path path="shape">
              <a:fillToRect l="50000" t="50000" r="50000" b="50000"/>
            </a:path>
          </a:gradFill>
          <a:ln w="38100">
            <a:miter lim="800000"/>
            <a:headEnd/>
            <a:tailEnd/>
          </a:ln>
          <a:effectLst/>
          <a:scene3d>
            <a:camera prst="perspectiveFront"/>
            <a:lightRig rig="legacyFlat3" dir="t"/>
          </a:scene3d>
          <a:sp3d extrusionH="887400" prstMaterial="legacyMatte">
            <a:bevelT w="13500" h="13500" prst="angle"/>
            <a:bevelB w="13500" h="13500" prst="angle"/>
            <a:extrusionClr>
              <a:srgbClr val="006600"/>
            </a:extrusionClr>
          </a:sp3d>
        </p:spPr>
        <p:txBody>
          <a:bodyPr anchor="b">
            <a:flatTx/>
          </a:bodyPr>
          <a:lstStyle/>
          <a:p>
            <a:pPr algn="ctr">
              <a:lnSpc>
                <a:spcPct val="80000"/>
              </a:lnSpc>
              <a:spcBef>
                <a:spcPct val="20000"/>
              </a:spcBef>
              <a:defRPr/>
            </a:pPr>
            <a:r>
              <a:rPr lang="pl-PL" sz="2600" dirty="0">
                <a:latin typeface="Calibri" pitchFamily="34" charset="0"/>
              </a:rPr>
              <a:t>FORMUŁOWANIE </a:t>
            </a:r>
          </a:p>
          <a:p>
            <a:pPr algn="ctr">
              <a:lnSpc>
                <a:spcPct val="80000"/>
              </a:lnSpc>
              <a:spcBef>
                <a:spcPct val="20000"/>
              </a:spcBef>
              <a:defRPr/>
            </a:pPr>
            <a:r>
              <a:rPr lang="pl-PL" sz="2600" dirty="0">
                <a:latin typeface="Calibri" pitchFamily="34" charset="0"/>
              </a:rPr>
              <a:t>CELÓW EDUKACYJNO-TERAPEUTYCZNYCH</a:t>
            </a:r>
          </a:p>
        </p:txBody>
      </p:sp>
      <p:sp>
        <p:nvSpPr>
          <p:cNvPr id="159749" name="Rectangle 3"/>
          <p:cNvSpPr>
            <a:spLocks noChangeArrowheads="1"/>
          </p:cNvSpPr>
          <p:nvPr/>
        </p:nvSpPr>
        <p:spPr bwMode="auto">
          <a:xfrm>
            <a:off x="190677" y="1964268"/>
            <a:ext cx="2563812" cy="1528762"/>
          </a:xfrm>
          <a:prstGeom prst="rect">
            <a:avLst/>
          </a:prstGeom>
          <a:gradFill rotWithShape="1">
            <a:gsLst>
              <a:gs pos="0">
                <a:schemeClr val="bg1"/>
              </a:gs>
              <a:gs pos="100000">
                <a:srgbClr val="006600">
                  <a:alpha val="44000"/>
                </a:srgbClr>
              </a:gs>
            </a:gsLst>
            <a:path path="shape">
              <a:fillToRect l="50000" t="50000" r="50000" b="50000"/>
            </a:path>
          </a:gradFill>
          <a:ln w="38100">
            <a:miter lim="800000"/>
            <a:headEnd/>
            <a:tailEnd/>
          </a:ln>
          <a:effectLst/>
          <a:scene3d>
            <a:camera prst="perspectiveFront"/>
            <a:lightRig rig="legacyFlat3" dir="t"/>
          </a:scene3d>
          <a:sp3d extrusionH="887400" prstMaterial="legacyMatte">
            <a:bevelT w="13500" h="13500" prst="angle"/>
            <a:bevelB w="13500" h="13500" prst="angle"/>
            <a:extrusionClr>
              <a:srgbClr val="006600"/>
            </a:extrusionClr>
          </a:sp3d>
        </p:spPr>
        <p:txBody>
          <a:bodyPr anchor="ctr">
            <a:flatTx/>
          </a:bodyPr>
          <a:lstStyle/>
          <a:p>
            <a:pPr marL="342900" indent="-342900" algn="ctr">
              <a:lnSpc>
                <a:spcPct val="80000"/>
              </a:lnSpc>
              <a:spcBef>
                <a:spcPct val="20000"/>
              </a:spcBef>
              <a:defRPr/>
            </a:pPr>
            <a:r>
              <a:rPr lang="pl-PL" sz="2600" dirty="0">
                <a:effectLst>
                  <a:outerShdw blurRad="38100" dist="38100" dir="2700000" algn="tl">
                    <a:srgbClr val="FFFFFF"/>
                  </a:outerShdw>
                </a:effectLst>
                <a:latin typeface="Calibri" pitchFamily="34" charset="0"/>
              </a:rPr>
              <a:t>ORGANIZACJA </a:t>
            </a:r>
          </a:p>
          <a:p>
            <a:pPr marL="342900" indent="-342900" algn="ctr">
              <a:lnSpc>
                <a:spcPct val="80000"/>
              </a:lnSpc>
              <a:spcBef>
                <a:spcPct val="20000"/>
              </a:spcBef>
              <a:defRPr/>
            </a:pPr>
            <a:r>
              <a:rPr lang="pl-PL" sz="2600" dirty="0">
                <a:effectLst>
                  <a:outerShdw blurRad="38100" dist="38100" dir="2700000" algn="tl">
                    <a:srgbClr val="FFFFFF"/>
                  </a:outerShdw>
                </a:effectLst>
                <a:latin typeface="Calibri" pitchFamily="34" charset="0"/>
              </a:rPr>
              <a:t>MIEJSCA</a:t>
            </a:r>
          </a:p>
        </p:txBody>
      </p:sp>
      <p:sp>
        <p:nvSpPr>
          <p:cNvPr id="159750" name="Rectangle 3"/>
          <p:cNvSpPr>
            <a:spLocks noChangeArrowheads="1"/>
          </p:cNvSpPr>
          <p:nvPr/>
        </p:nvSpPr>
        <p:spPr bwMode="auto">
          <a:xfrm>
            <a:off x="3077985" y="1952979"/>
            <a:ext cx="2713215" cy="1509888"/>
          </a:xfrm>
          <a:prstGeom prst="rect">
            <a:avLst/>
          </a:prstGeom>
          <a:gradFill rotWithShape="1">
            <a:gsLst>
              <a:gs pos="0">
                <a:schemeClr val="bg1"/>
              </a:gs>
              <a:gs pos="100000">
                <a:srgbClr val="006600">
                  <a:alpha val="38000"/>
                </a:srgbClr>
              </a:gs>
            </a:gsLst>
            <a:path path="shape">
              <a:fillToRect l="50000" t="50000" r="50000" b="50000"/>
            </a:path>
          </a:gradFill>
          <a:ln w="38100">
            <a:miter lim="800000"/>
            <a:headEnd/>
            <a:tailEnd/>
          </a:ln>
          <a:effectLst/>
          <a:scene3d>
            <a:camera prst="perspectiveFront"/>
            <a:lightRig rig="legacyFlat3" dir="t"/>
          </a:scene3d>
          <a:sp3d extrusionH="887400" prstMaterial="legacyMatte">
            <a:bevelT w="13500" h="13500" prst="angle"/>
            <a:bevelB w="13500" h="13500" prst="angle"/>
            <a:extrusionClr>
              <a:srgbClr val="006600"/>
            </a:extrusionClr>
          </a:sp3d>
        </p:spPr>
        <p:txBody>
          <a:bodyPr anchor="b">
            <a:flatTx/>
          </a:bodyPr>
          <a:lstStyle/>
          <a:p>
            <a:pPr marL="342900" indent="-342900" algn="ctr">
              <a:lnSpc>
                <a:spcPct val="80000"/>
              </a:lnSpc>
              <a:spcBef>
                <a:spcPct val="20000"/>
              </a:spcBef>
              <a:defRPr/>
            </a:pPr>
            <a:r>
              <a:rPr lang="pl-PL" sz="2600" dirty="0">
                <a:effectLst>
                  <a:outerShdw blurRad="38100" dist="38100" dir="2700000" algn="tl">
                    <a:srgbClr val="FFFFFF"/>
                  </a:outerShdw>
                </a:effectLst>
                <a:latin typeface="Calibri" pitchFamily="34" charset="0"/>
              </a:rPr>
              <a:t>UMIEJĘTNE </a:t>
            </a:r>
          </a:p>
          <a:p>
            <a:pPr marL="342900" indent="-342900" algn="ctr">
              <a:lnSpc>
                <a:spcPct val="80000"/>
              </a:lnSpc>
              <a:spcBef>
                <a:spcPct val="20000"/>
              </a:spcBef>
              <a:defRPr/>
            </a:pPr>
            <a:r>
              <a:rPr lang="pl-PL" sz="2600" dirty="0">
                <a:effectLst>
                  <a:outerShdw blurRad="38100" dist="38100" dir="2700000" algn="tl">
                    <a:srgbClr val="FFFFFF"/>
                  </a:outerShdw>
                </a:effectLst>
                <a:latin typeface="Calibri" pitchFamily="34" charset="0"/>
              </a:rPr>
              <a:t>I ZASADNE </a:t>
            </a:r>
          </a:p>
          <a:p>
            <a:pPr marL="342900" indent="-342900" algn="ctr">
              <a:lnSpc>
                <a:spcPct val="80000"/>
              </a:lnSpc>
              <a:spcBef>
                <a:spcPct val="20000"/>
              </a:spcBef>
              <a:defRPr/>
            </a:pPr>
            <a:r>
              <a:rPr lang="pl-PL" sz="2600" dirty="0">
                <a:effectLst>
                  <a:outerShdw blurRad="38100" dist="38100" dir="2700000" algn="tl">
                    <a:srgbClr val="FFFFFF"/>
                  </a:outerShdw>
                </a:effectLst>
                <a:latin typeface="Calibri" pitchFamily="34" charset="0"/>
              </a:rPr>
              <a:t>OCENIANIE </a:t>
            </a:r>
          </a:p>
        </p:txBody>
      </p:sp>
      <p:sp>
        <p:nvSpPr>
          <p:cNvPr id="159751" name="Rectangle 3"/>
          <p:cNvSpPr>
            <a:spLocks noChangeArrowheads="1"/>
          </p:cNvSpPr>
          <p:nvPr/>
        </p:nvSpPr>
        <p:spPr bwMode="auto">
          <a:xfrm>
            <a:off x="4572000" y="4221163"/>
            <a:ext cx="3962400" cy="971726"/>
          </a:xfrm>
          <a:prstGeom prst="rect">
            <a:avLst/>
          </a:prstGeom>
          <a:gradFill rotWithShape="1">
            <a:gsLst>
              <a:gs pos="0">
                <a:schemeClr val="bg1"/>
              </a:gs>
              <a:gs pos="100000">
                <a:srgbClr val="006600">
                  <a:alpha val="37999"/>
                </a:srgbClr>
              </a:gs>
            </a:gsLst>
            <a:path path="shape">
              <a:fillToRect l="50000" t="50000" r="50000" b="50000"/>
            </a:path>
          </a:gradFill>
          <a:ln w="9525">
            <a:miter lim="800000"/>
            <a:headEnd/>
            <a:tailEnd/>
          </a:ln>
          <a:scene3d>
            <a:camera prst="perspectiveFront"/>
            <a:lightRig rig="legacyFlat3" dir="t"/>
          </a:scene3d>
          <a:sp3d extrusionH="887400" prstMaterial="legacyMatte">
            <a:bevelT w="13500" h="13500" prst="angle"/>
            <a:bevelB w="13500" h="13500" prst="angle"/>
            <a:extrusionClr>
              <a:srgbClr val="006600"/>
            </a:extrusionClr>
          </a:sp3d>
        </p:spPr>
        <p:txBody>
          <a:bodyPr anchor="b">
            <a:flatTx/>
          </a:bodyPr>
          <a:lstStyle/>
          <a:p>
            <a:pPr marL="342900" indent="-342900" algn="ctr">
              <a:lnSpc>
                <a:spcPct val="80000"/>
              </a:lnSpc>
              <a:spcBef>
                <a:spcPct val="20000"/>
              </a:spcBef>
              <a:defRPr/>
            </a:pPr>
            <a:r>
              <a:rPr lang="pl-PL" sz="2600" dirty="0">
                <a:latin typeface="+mj-lt"/>
              </a:rPr>
              <a:t>POMOCE TECHNICZNE,</a:t>
            </a:r>
          </a:p>
          <a:p>
            <a:pPr marL="342900" indent="-342900" algn="ctr">
              <a:lnSpc>
                <a:spcPct val="80000"/>
              </a:lnSpc>
              <a:spcBef>
                <a:spcPct val="20000"/>
              </a:spcBef>
              <a:defRPr/>
            </a:pPr>
            <a:r>
              <a:rPr lang="pl-PL" sz="2600" dirty="0">
                <a:latin typeface="+mj-lt"/>
              </a:rPr>
              <a:t>ŚRODKI DYDAKTYCZNE</a:t>
            </a:r>
          </a:p>
        </p:txBody>
      </p:sp>
      <p:sp>
        <p:nvSpPr>
          <p:cNvPr id="159752" name="AutoShape 8"/>
          <p:cNvSpPr>
            <a:spLocks noChangeArrowheads="1"/>
          </p:cNvSpPr>
          <p:nvPr/>
        </p:nvSpPr>
        <p:spPr bwMode="auto">
          <a:xfrm>
            <a:off x="971550" y="1072444"/>
            <a:ext cx="845961" cy="869245"/>
          </a:xfrm>
          <a:prstGeom prst="downArrow">
            <a:avLst>
              <a:gd name="adj1" fmla="val 50000"/>
              <a:gd name="adj2" fmla="val 25000"/>
            </a:avLst>
          </a:prstGeom>
          <a:solidFill>
            <a:srgbClr val="006600">
              <a:alpha val="48000"/>
            </a:srgbClr>
          </a:solidFill>
          <a:ln w="9525">
            <a:miter lim="800000"/>
            <a:headEnd/>
            <a:tailEnd/>
          </a:ln>
          <a:scene3d>
            <a:camera prst="orthographicFront"/>
            <a:lightRig rig="legacyFlat4" dir="t"/>
          </a:scene3d>
          <a:sp3d extrusionH="430200" prstMaterial="legacyMatte">
            <a:bevelT w="13500" h="13500" prst="angle"/>
            <a:bevelB w="13500" h="13500" prst="angle"/>
            <a:extrusionClr>
              <a:srgbClr val="006600"/>
            </a:extrusionClr>
          </a:sp3d>
        </p:spPr>
        <p:txBody>
          <a:bodyPr wrap="none" anchor="ctr">
            <a:flatTx/>
          </a:bodyPr>
          <a:lstStyle/>
          <a:p>
            <a:pPr>
              <a:defRPr/>
            </a:pPr>
            <a:endParaRPr lang="pl-PL">
              <a:effectLst>
                <a:outerShdw blurRad="63500" sx="102000" sy="102000" algn="ctr" rotWithShape="0">
                  <a:prstClr val="black">
                    <a:alpha val="40000"/>
                  </a:prstClr>
                </a:outerShdw>
              </a:effectLst>
            </a:endParaRPr>
          </a:p>
        </p:txBody>
      </p:sp>
      <p:sp>
        <p:nvSpPr>
          <p:cNvPr id="159753" name="AutoShape 9"/>
          <p:cNvSpPr>
            <a:spLocks noChangeArrowheads="1"/>
          </p:cNvSpPr>
          <p:nvPr/>
        </p:nvSpPr>
        <p:spPr bwMode="auto">
          <a:xfrm>
            <a:off x="3900311" y="1083733"/>
            <a:ext cx="795867" cy="846665"/>
          </a:xfrm>
          <a:prstGeom prst="downArrow">
            <a:avLst>
              <a:gd name="adj1" fmla="val 50000"/>
              <a:gd name="adj2" fmla="val 25000"/>
            </a:avLst>
          </a:prstGeom>
          <a:solidFill>
            <a:srgbClr val="006600">
              <a:alpha val="47842"/>
            </a:srgbClr>
          </a:solidFill>
          <a:ln w="9525">
            <a:miter lim="800000"/>
            <a:headEnd/>
            <a:tailEnd/>
          </a:ln>
          <a:scene3d>
            <a:camera prst="perspectiveFront"/>
            <a:lightRig rig="legacyFlat4" dir="t"/>
          </a:scene3d>
          <a:sp3d extrusionH="430200" prstMaterial="legacyMatte">
            <a:bevelT w="13500" h="13500" prst="angle"/>
            <a:bevelB w="13500" h="13500" prst="angle"/>
            <a:extrusionClr>
              <a:srgbClr val="006600"/>
            </a:extrusionClr>
          </a:sp3d>
        </p:spPr>
        <p:txBody>
          <a:bodyPr wrap="none" anchor="ctr">
            <a:flatTx/>
          </a:bodyPr>
          <a:lstStyle/>
          <a:p>
            <a:pPr>
              <a:defRPr/>
            </a:pPr>
            <a:endParaRPr lang="pl-PL"/>
          </a:p>
        </p:txBody>
      </p:sp>
      <p:sp>
        <p:nvSpPr>
          <p:cNvPr id="159754" name="AutoShape 10"/>
          <p:cNvSpPr>
            <a:spLocks noChangeArrowheads="1"/>
          </p:cNvSpPr>
          <p:nvPr/>
        </p:nvSpPr>
        <p:spPr bwMode="auto">
          <a:xfrm>
            <a:off x="6732588" y="1083733"/>
            <a:ext cx="797101" cy="801511"/>
          </a:xfrm>
          <a:prstGeom prst="downArrow">
            <a:avLst>
              <a:gd name="adj1" fmla="val 50000"/>
              <a:gd name="adj2" fmla="val 25000"/>
            </a:avLst>
          </a:prstGeom>
          <a:solidFill>
            <a:srgbClr val="003300">
              <a:alpha val="47000"/>
            </a:srgbClr>
          </a:solidFill>
          <a:ln w="9525">
            <a:miter lim="800000"/>
            <a:headEnd/>
            <a:tailEnd/>
          </a:ln>
          <a:scene3d>
            <a:camera prst="orthographicFront"/>
            <a:lightRig rig="legacyFlat4" dir="t"/>
          </a:scene3d>
          <a:sp3d extrusionH="430200" prstMaterial="legacyMatte">
            <a:bevelT w="13500" h="13500" prst="angle"/>
            <a:bevelB w="13500" h="13500" prst="angle"/>
            <a:extrusionClr>
              <a:srgbClr val="006600"/>
            </a:extrusionClr>
          </a:sp3d>
        </p:spPr>
        <p:txBody>
          <a:bodyPr wrap="none" anchor="ctr">
            <a:flatTx/>
          </a:bodyPr>
          <a:lstStyle/>
          <a:p>
            <a:pPr>
              <a:defRPr/>
            </a:pPr>
            <a:endParaRPr lang="pl-PL"/>
          </a:p>
        </p:txBody>
      </p:sp>
      <p:sp>
        <p:nvSpPr>
          <p:cNvPr id="159756" name="AutoShape 12"/>
          <p:cNvSpPr>
            <a:spLocks noChangeArrowheads="1"/>
          </p:cNvSpPr>
          <p:nvPr/>
        </p:nvSpPr>
        <p:spPr bwMode="auto">
          <a:xfrm>
            <a:off x="5788025" y="1290638"/>
            <a:ext cx="330200" cy="2881312"/>
          </a:xfrm>
          <a:prstGeom prst="downArrow">
            <a:avLst>
              <a:gd name="adj1" fmla="val 49778"/>
              <a:gd name="adj2" fmla="val 120467"/>
            </a:avLst>
          </a:prstGeom>
          <a:solidFill>
            <a:srgbClr val="006600">
              <a:alpha val="14117"/>
            </a:srgbClr>
          </a:solidFill>
          <a:ln w="9525">
            <a:solidFill>
              <a:srgbClr val="006600"/>
            </a:solidFill>
            <a:miter lim="800000"/>
            <a:headEnd/>
            <a:tailEnd/>
          </a:ln>
        </p:spPr>
        <p:txBody>
          <a:bodyPr wrap="none" anchor="ctr"/>
          <a:lstStyle/>
          <a:p>
            <a:endParaRPr lang="pl-PL"/>
          </a:p>
        </p:txBody>
      </p:sp>
      <p:sp>
        <p:nvSpPr>
          <p:cNvPr id="13" name="Rectangle 3"/>
          <p:cNvSpPr>
            <a:spLocks noChangeArrowheads="1"/>
          </p:cNvSpPr>
          <p:nvPr/>
        </p:nvSpPr>
        <p:spPr bwMode="auto">
          <a:xfrm>
            <a:off x="333022" y="4215518"/>
            <a:ext cx="3962400" cy="977371"/>
          </a:xfrm>
          <a:prstGeom prst="rect">
            <a:avLst/>
          </a:prstGeom>
          <a:gradFill rotWithShape="1">
            <a:gsLst>
              <a:gs pos="0">
                <a:schemeClr val="bg1"/>
              </a:gs>
              <a:gs pos="100000">
                <a:srgbClr val="006600">
                  <a:alpha val="37999"/>
                </a:srgbClr>
              </a:gs>
            </a:gsLst>
            <a:path path="shape">
              <a:fillToRect l="50000" t="50000" r="50000" b="50000"/>
            </a:path>
          </a:gradFill>
          <a:ln w="9525">
            <a:miter lim="800000"/>
            <a:headEnd/>
            <a:tailEnd/>
          </a:ln>
          <a:scene3d>
            <a:camera prst="perspectiveFront"/>
            <a:lightRig rig="legacyFlat3" dir="t"/>
          </a:scene3d>
          <a:sp3d extrusionH="887400" prstMaterial="legacyMatte">
            <a:bevelT w="13500" h="13500" prst="angle"/>
            <a:bevelB w="13500" h="13500" prst="angle"/>
            <a:extrusionClr>
              <a:srgbClr val="006600"/>
            </a:extrusionClr>
          </a:sp3d>
        </p:spPr>
        <p:txBody>
          <a:bodyPr anchor="b">
            <a:flatTx/>
          </a:bodyPr>
          <a:lstStyle/>
          <a:p>
            <a:pPr marL="342900" indent="-342900" algn="ctr">
              <a:lnSpc>
                <a:spcPct val="80000"/>
              </a:lnSpc>
              <a:spcBef>
                <a:spcPct val="20000"/>
              </a:spcBef>
              <a:defRPr/>
            </a:pPr>
            <a:r>
              <a:rPr lang="pl-PL" sz="2600" dirty="0">
                <a:latin typeface="+mj-lt"/>
              </a:rPr>
              <a:t>USPRAWNIANIE </a:t>
            </a:r>
          </a:p>
          <a:p>
            <a:pPr marL="342900" indent="-342900" algn="ctr">
              <a:lnSpc>
                <a:spcPct val="80000"/>
              </a:lnSpc>
              <a:spcBef>
                <a:spcPct val="20000"/>
              </a:spcBef>
              <a:defRPr/>
            </a:pPr>
            <a:r>
              <a:rPr lang="pl-PL" sz="2600" dirty="0">
                <a:latin typeface="+mj-lt"/>
              </a:rPr>
              <a:t>KOMUNIKACJI </a:t>
            </a:r>
          </a:p>
        </p:txBody>
      </p:sp>
      <p:sp>
        <p:nvSpPr>
          <p:cNvPr id="14" name="AutoShape 12"/>
          <p:cNvSpPr>
            <a:spLocks noChangeArrowheads="1"/>
          </p:cNvSpPr>
          <p:nvPr/>
        </p:nvSpPr>
        <p:spPr bwMode="auto">
          <a:xfrm>
            <a:off x="2757488" y="1296988"/>
            <a:ext cx="330200" cy="2881312"/>
          </a:xfrm>
          <a:prstGeom prst="downArrow">
            <a:avLst>
              <a:gd name="adj1" fmla="val 49778"/>
              <a:gd name="adj2" fmla="val 120467"/>
            </a:avLst>
          </a:prstGeom>
          <a:solidFill>
            <a:srgbClr val="006600">
              <a:alpha val="14117"/>
            </a:srgbClr>
          </a:solidFill>
          <a:ln w="9525">
            <a:solidFill>
              <a:srgbClr val="006600"/>
            </a:solidFill>
            <a:miter lim="800000"/>
            <a:headEnd/>
            <a:tailEnd/>
          </a:ln>
        </p:spPr>
        <p:txBody>
          <a:bodyPr wrap="none" anchor="ctr"/>
          <a:lstStyle/>
          <a:p>
            <a:endParaRPr lang="pl-P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9746"/>
                                        </p:tgtEl>
                                        <p:attrNameLst>
                                          <p:attrName>style.visibility</p:attrName>
                                        </p:attrNameLst>
                                      </p:cBhvr>
                                      <p:to>
                                        <p:strVal val="visible"/>
                                      </p:to>
                                    </p:set>
                                    <p:animEffect transition="in" filter="slide(fromBottom)">
                                      <p:cBhvr>
                                        <p:cTn id="7" dur="500"/>
                                        <p:tgtEl>
                                          <p:spTgt spid="15974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59752"/>
                                        </p:tgtEl>
                                        <p:attrNameLst>
                                          <p:attrName>style.visibility</p:attrName>
                                        </p:attrNameLst>
                                      </p:cBhvr>
                                      <p:to>
                                        <p:strVal val="visible"/>
                                      </p:to>
                                    </p:set>
                                    <p:animEffect transition="in" filter="checkerboard(across)">
                                      <p:cBhvr>
                                        <p:cTn id="12" dur="500"/>
                                        <p:tgtEl>
                                          <p:spTgt spid="159752"/>
                                        </p:tgtEl>
                                      </p:cBhvr>
                                    </p:animEffect>
                                  </p:childTnLst>
                                </p:cTn>
                              </p:par>
                              <p:par>
                                <p:cTn id="13" presetID="37" presetClass="entr" presetSubtype="0" fill="hold" nodeType="withEffect">
                                  <p:stCondLst>
                                    <p:cond delay="0"/>
                                  </p:stCondLst>
                                  <p:childTnLst>
                                    <p:set>
                                      <p:cBhvr>
                                        <p:cTn id="14" dur="1" fill="hold">
                                          <p:stCondLst>
                                            <p:cond delay="0"/>
                                          </p:stCondLst>
                                        </p:cTn>
                                        <p:tgtEl>
                                          <p:spTgt spid="159749"/>
                                        </p:tgtEl>
                                        <p:attrNameLst>
                                          <p:attrName>style.visibility</p:attrName>
                                        </p:attrNameLst>
                                      </p:cBhvr>
                                      <p:to>
                                        <p:strVal val="visible"/>
                                      </p:to>
                                    </p:set>
                                    <p:animEffect transition="in" filter="fade">
                                      <p:cBhvr>
                                        <p:cTn id="15" dur="1000"/>
                                        <p:tgtEl>
                                          <p:spTgt spid="159749"/>
                                        </p:tgtEl>
                                      </p:cBhvr>
                                    </p:animEffect>
                                    <p:anim calcmode="lin" valueType="num">
                                      <p:cBhvr>
                                        <p:cTn id="16" dur="1000" fill="hold"/>
                                        <p:tgtEl>
                                          <p:spTgt spid="159749"/>
                                        </p:tgtEl>
                                        <p:attrNameLst>
                                          <p:attrName>ppt_x</p:attrName>
                                        </p:attrNameLst>
                                      </p:cBhvr>
                                      <p:tavLst>
                                        <p:tav tm="0">
                                          <p:val>
                                            <p:strVal val="#ppt_x"/>
                                          </p:val>
                                        </p:tav>
                                        <p:tav tm="100000">
                                          <p:val>
                                            <p:strVal val="#ppt_x"/>
                                          </p:val>
                                        </p:tav>
                                      </p:tavLst>
                                    </p:anim>
                                    <p:anim calcmode="lin" valueType="num">
                                      <p:cBhvr>
                                        <p:cTn id="17" dur="900" decel="100000" fill="hold"/>
                                        <p:tgtEl>
                                          <p:spTgt spid="159749"/>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59749"/>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159753"/>
                                        </p:tgtEl>
                                        <p:attrNameLst>
                                          <p:attrName>style.visibility</p:attrName>
                                        </p:attrNameLst>
                                      </p:cBhvr>
                                      <p:to>
                                        <p:strVal val="visible"/>
                                      </p:to>
                                    </p:set>
                                    <p:animEffect transition="in" filter="checkerboard(across)">
                                      <p:cBhvr>
                                        <p:cTn id="23" dur="500"/>
                                        <p:tgtEl>
                                          <p:spTgt spid="159753"/>
                                        </p:tgtEl>
                                      </p:cBhvr>
                                    </p:animEffect>
                                  </p:childTnLst>
                                </p:cTn>
                              </p:par>
                              <p:par>
                                <p:cTn id="24" presetID="37" presetClass="entr" presetSubtype="0" fill="hold" nodeType="withEffect">
                                  <p:stCondLst>
                                    <p:cond delay="0"/>
                                  </p:stCondLst>
                                  <p:childTnLst>
                                    <p:set>
                                      <p:cBhvr>
                                        <p:cTn id="25" dur="1" fill="hold">
                                          <p:stCondLst>
                                            <p:cond delay="0"/>
                                          </p:stCondLst>
                                        </p:cTn>
                                        <p:tgtEl>
                                          <p:spTgt spid="159750"/>
                                        </p:tgtEl>
                                        <p:attrNameLst>
                                          <p:attrName>style.visibility</p:attrName>
                                        </p:attrNameLst>
                                      </p:cBhvr>
                                      <p:to>
                                        <p:strVal val="visible"/>
                                      </p:to>
                                    </p:set>
                                    <p:animEffect transition="in" filter="fade">
                                      <p:cBhvr>
                                        <p:cTn id="26" dur="1000"/>
                                        <p:tgtEl>
                                          <p:spTgt spid="159750"/>
                                        </p:tgtEl>
                                      </p:cBhvr>
                                    </p:animEffect>
                                    <p:anim calcmode="lin" valueType="num">
                                      <p:cBhvr>
                                        <p:cTn id="27" dur="1000" fill="hold"/>
                                        <p:tgtEl>
                                          <p:spTgt spid="159750"/>
                                        </p:tgtEl>
                                        <p:attrNameLst>
                                          <p:attrName>ppt_x</p:attrName>
                                        </p:attrNameLst>
                                      </p:cBhvr>
                                      <p:tavLst>
                                        <p:tav tm="0">
                                          <p:val>
                                            <p:strVal val="#ppt_x"/>
                                          </p:val>
                                        </p:tav>
                                        <p:tav tm="100000">
                                          <p:val>
                                            <p:strVal val="#ppt_x"/>
                                          </p:val>
                                        </p:tav>
                                      </p:tavLst>
                                    </p:anim>
                                    <p:anim calcmode="lin" valueType="num">
                                      <p:cBhvr>
                                        <p:cTn id="28" dur="900" decel="100000" fill="hold"/>
                                        <p:tgtEl>
                                          <p:spTgt spid="159750"/>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59750"/>
                                        </p:tgtEl>
                                        <p:attrNameLst>
                                          <p:attrName>ppt_y</p:attrName>
                                        </p:attrNameLst>
                                      </p:cBhvr>
                                      <p:tavLst>
                                        <p:tav tm="0">
                                          <p:val>
                                            <p:strVal val="#ppt_y-.03"/>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159754"/>
                                        </p:tgtEl>
                                        <p:attrNameLst>
                                          <p:attrName>style.visibility</p:attrName>
                                        </p:attrNameLst>
                                      </p:cBhvr>
                                      <p:to>
                                        <p:strVal val="visible"/>
                                      </p:to>
                                    </p:set>
                                    <p:animEffect transition="in" filter="checkerboard(across)">
                                      <p:cBhvr>
                                        <p:cTn id="34" dur="500"/>
                                        <p:tgtEl>
                                          <p:spTgt spid="159754"/>
                                        </p:tgtEl>
                                      </p:cBhvr>
                                    </p:animEffect>
                                  </p:childTnLst>
                                </p:cTn>
                              </p:par>
                              <p:par>
                                <p:cTn id="35" presetID="42" presetClass="entr" presetSubtype="0" fill="hold" nodeType="withEffect">
                                  <p:stCondLst>
                                    <p:cond delay="0"/>
                                  </p:stCondLst>
                                  <p:childTnLst>
                                    <p:set>
                                      <p:cBhvr>
                                        <p:cTn id="36" dur="1" fill="hold">
                                          <p:stCondLst>
                                            <p:cond delay="0"/>
                                          </p:stCondLst>
                                        </p:cTn>
                                        <p:tgtEl>
                                          <p:spTgt spid="159748"/>
                                        </p:tgtEl>
                                        <p:attrNameLst>
                                          <p:attrName>style.visibility</p:attrName>
                                        </p:attrNameLst>
                                      </p:cBhvr>
                                      <p:to>
                                        <p:strVal val="visible"/>
                                      </p:to>
                                    </p:set>
                                    <p:animEffect transition="in" filter="fade">
                                      <p:cBhvr>
                                        <p:cTn id="37" dur="1000"/>
                                        <p:tgtEl>
                                          <p:spTgt spid="159748"/>
                                        </p:tgtEl>
                                      </p:cBhvr>
                                    </p:animEffect>
                                    <p:anim calcmode="lin" valueType="num">
                                      <p:cBhvr>
                                        <p:cTn id="38" dur="1000" fill="hold"/>
                                        <p:tgtEl>
                                          <p:spTgt spid="159748"/>
                                        </p:tgtEl>
                                        <p:attrNameLst>
                                          <p:attrName>ppt_x</p:attrName>
                                        </p:attrNameLst>
                                      </p:cBhvr>
                                      <p:tavLst>
                                        <p:tav tm="0">
                                          <p:val>
                                            <p:strVal val="#ppt_x"/>
                                          </p:val>
                                        </p:tav>
                                        <p:tav tm="100000">
                                          <p:val>
                                            <p:strVal val="#ppt_x"/>
                                          </p:val>
                                        </p:tav>
                                      </p:tavLst>
                                    </p:anim>
                                    <p:anim calcmode="lin" valueType="num">
                                      <p:cBhvr>
                                        <p:cTn id="39" dur="1000" fill="hold"/>
                                        <p:tgtEl>
                                          <p:spTgt spid="159748"/>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159756"/>
                                        </p:tgtEl>
                                        <p:attrNameLst>
                                          <p:attrName>style.visibility</p:attrName>
                                        </p:attrNameLst>
                                      </p:cBhvr>
                                      <p:to>
                                        <p:strVal val="visible"/>
                                      </p:to>
                                    </p:set>
                                    <p:animEffect transition="in" filter="checkerboard(across)">
                                      <p:cBhvr>
                                        <p:cTn id="44" dur="500"/>
                                        <p:tgtEl>
                                          <p:spTgt spid="159756"/>
                                        </p:tgtEl>
                                      </p:cBhvr>
                                    </p:animEffect>
                                  </p:childTnLst>
                                </p:cTn>
                              </p:par>
                              <p:par>
                                <p:cTn id="45" presetID="37" presetClass="entr" presetSubtype="0" fill="hold" nodeType="withEffect">
                                  <p:stCondLst>
                                    <p:cond delay="0"/>
                                  </p:stCondLst>
                                  <p:childTnLst>
                                    <p:set>
                                      <p:cBhvr>
                                        <p:cTn id="46" dur="1" fill="hold">
                                          <p:stCondLst>
                                            <p:cond delay="0"/>
                                          </p:stCondLst>
                                        </p:cTn>
                                        <p:tgtEl>
                                          <p:spTgt spid="159751"/>
                                        </p:tgtEl>
                                        <p:attrNameLst>
                                          <p:attrName>style.visibility</p:attrName>
                                        </p:attrNameLst>
                                      </p:cBhvr>
                                      <p:to>
                                        <p:strVal val="visible"/>
                                      </p:to>
                                    </p:set>
                                    <p:animEffect transition="in" filter="fade">
                                      <p:cBhvr>
                                        <p:cTn id="47" dur="1000"/>
                                        <p:tgtEl>
                                          <p:spTgt spid="159751"/>
                                        </p:tgtEl>
                                      </p:cBhvr>
                                    </p:animEffect>
                                    <p:anim calcmode="lin" valueType="num">
                                      <p:cBhvr>
                                        <p:cTn id="48" dur="1000" fill="hold"/>
                                        <p:tgtEl>
                                          <p:spTgt spid="159751"/>
                                        </p:tgtEl>
                                        <p:attrNameLst>
                                          <p:attrName>ppt_x</p:attrName>
                                        </p:attrNameLst>
                                      </p:cBhvr>
                                      <p:tavLst>
                                        <p:tav tm="0">
                                          <p:val>
                                            <p:strVal val="#ppt_x"/>
                                          </p:val>
                                        </p:tav>
                                        <p:tav tm="100000">
                                          <p:val>
                                            <p:strVal val="#ppt_x"/>
                                          </p:val>
                                        </p:tav>
                                      </p:tavLst>
                                    </p:anim>
                                    <p:anim calcmode="lin" valueType="num">
                                      <p:cBhvr>
                                        <p:cTn id="49" dur="900" decel="100000" fill="hold"/>
                                        <p:tgtEl>
                                          <p:spTgt spid="159751"/>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159751"/>
                                        </p:tgtEl>
                                        <p:attrNameLst>
                                          <p:attrName>ppt_y</p:attrName>
                                        </p:attrNameLst>
                                      </p:cBhvr>
                                      <p:tavLst>
                                        <p:tav tm="0">
                                          <p:val>
                                            <p:strVal val="#ppt_y-.03"/>
                                          </p:val>
                                        </p:tav>
                                        <p:tav tm="100000">
                                          <p:val>
                                            <p:strVal val="#ppt_y"/>
                                          </p:val>
                                        </p:tav>
                                      </p:tavLst>
                                    </p:anim>
                                  </p:childTnLst>
                                </p:cTn>
                              </p:par>
                              <p:par>
                                <p:cTn id="51" presetID="37" presetClass="entr" presetSubtype="0"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
                                          </p:val>
                                        </p:tav>
                                        <p:tav tm="100000">
                                          <p:val>
                                            <p:strVal val="#ppt_x"/>
                                          </p:val>
                                        </p:tav>
                                      </p:tavLst>
                                    </p:anim>
                                    <p:anim calcmode="lin" valueType="num">
                                      <p:cBhvr>
                                        <p:cTn id="55" dur="900" decel="100000" fill="hold"/>
                                        <p:tgtEl>
                                          <p:spTgt spid="13"/>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5" presetClass="entr" presetSubtype="1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checkerboard(across)">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6" grpId="0"/>
      <p:bldP spid="159756" grpId="0" animBg="1"/>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ctrTitle" idx="4294967295"/>
          </p:nvPr>
        </p:nvSpPr>
        <p:spPr>
          <a:xfrm>
            <a:off x="685800" y="2349500"/>
            <a:ext cx="7989888" cy="1366838"/>
          </a:xfrm>
        </p:spPr>
        <p:txBody>
          <a:bodyPr/>
          <a:lstStyle/>
          <a:p>
            <a:pPr eaLnBrk="1" hangingPunct="1">
              <a:defRPr/>
            </a:pPr>
            <a:r>
              <a:rPr lang="pl-PL" sz="4000" dirty="0" smtClean="0">
                <a:solidFill>
                  <a:schemeClr val="accent6">
                    <a:lumMod val="50000"/>
                  </a:schemeClr>
                </a:solidFill>
              </a:rPr>
              <a:t>UCZEŃ Z NIEPEŁNOSPRAWNOŚCIĄ RUCHOWĄ</a:t>
            </a:r>
          </a:p>
        </p:txBody>
      </p:sp>
      <p:sp>
        <p:nvSpPr>
          <p:cNvPr id="61443" name="Rectangle 3"/>
          <p:cNvSpPr>
            <a:spLocks noChangeArrowheads="1"/>
          </p:cNvSpPr>
          <p:nvPr/>
        </p:nvSpPr>
        <p:spPr bwMode="auto">
          <a:xfrm>
            <a:off x="1371600" y="3886200"/>
            <a:ext cx="6400800" cy="1752600"/>
          </a:xfrm>
          <a:prstGeom prst="rect">
            <a:avLst/>
          </a:prstGeom>
          <a:noFill/>
          <a:ln w="9525">
            <a:noFill/>
            <a:miter lim="800000"/>
            <a:headEnd/>
            <a:tailEnd/>
          </a:ln>
        </p:spPr>
        <p:txBody>
          <a:bodyPr anchor="ctr"/>
          <a:lstStyle/>
          <a:p>
            <a:pPr algn="ctr">
              <a:spcBef>
                <a:spcPct val="20000"/>
              </a:spcBef>
            </a:pPr>
            <a:r>
              <a:rPr lang="pl-PL" sz="3200">
                <a:solidFill>
                  <a:srgbClr val="898989"/>
                </a:solidFill>
              </a:rPr>
              <a:t>Wybrane zagadnienia</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1" name="Rectangle 3"/>
          <p:cNvSpPr>
            <a:spLocks noGrp="1" noChangeArrowheads="1"/>
          </p:cNvSpPr>
          <p:nvPr>
            <p:ph type="body" idx="1"/>
          </p:nvPr>
        </p:nvSpPr>
        <p:spPr>
          <a:xfrm>
            <a:off x="528638" y="1301750"/>
            <a:ext cx="7993062" cy="4897438"/>
          </a:xfrm>
        </p:spPr>
        <p:txBody>
          <a:bodyPr/>
          <a:lstStyle/>
          <a:p>
            <a:pPr algn="just" eaLnBrk="1" hangingPunct="1">
              <a:lnSpc>
                <a:spcPct val="105000"/>
              </a:lnSpc>
              <a:buFontTx/>
              <a:buNone/>
              <a:defRPr/>
            </a:pPr>
            <a:r>
              <a:rPr lang="pl-PL" sz="2400" dirty="0" smtClean="0"/>
              <a:t>	</a:t>
            </a:r>
          </a:p>
          <a:p>
            <a:pPr algn="just" eaLnBrk="1" hangingPunct="1">
              <a:lnSpc>
                <a:spcPct val="105000"/>
              </a:lnSpc>
              <a:buFontTx/>
              <a:buNone/>
              <a:defRPr/>
            </a:pPr>
            <a:r>
              <a:rPr lang="pl-PL" sz="2400" dirty="0" smtClean="0"/>
              <a:t>Uczniom z niepełnosprawnością ruchową </a:t>
            </a:r>
            <a:r>
              <a:rPr lang="pl-PL" sz="2400" b="1" dirty="0" smtClean="0">
                <a:solidFill>
                  <a:schemeClr val="tx1">
                    <a:lumMod val="95000"/>
                    <a:lumOff val="5000"/>
                  </a:schemeClr>
                </a:solidFill>
              </a:rPr>
              <a:t>dostosowuje się procedury nauczania do ich możliwości psychofizycznych oraz tempa uczenia się</a:t>
            </a:r>
            <a:r>
              <a:rPr lang="pl-PL" sz="2400" dirty="0" smtClean="0">
                <a:solidFill>
                  <a:schemeClr val="tx1">
                    <a:lumMod val="95000"/>
                    <a:lumOff val="5000"/>
                  </a:schemeClr>
                </a:solidFill>
              </a:rPr>
              <a:t>. </a:t>
            </a:r>
          </a:p>
          <a:p>
            <a:pPr algn="just" eaLnBrk="1" hangingPunct="1">
              <a:lnSpc>
                <a:spcPct val="105000"/>
              </a:lnSpc>
              <a:buFontTx/>
              <a:buNone/>
              <a:defRPr/>
            </a:pPr>
            <a:endParaRPr lang="pl-PL" sz="2800" dirty="0" smtClean="0"/>
          </a:p>
          <a:p>
            <a:pPr algn="just" eaLnBrk="1" hangingPunct="1">
              <a:lnSpc>
                <a:spcPct val="105000"/>
              </a:lnSpc>
              <a:buFontTx/>
              <a:buNone/>
              <a:defRPr/>
            </a:pPr>
            <a:r>
              <a:rPr lang="pl-PL" sz="2800" dirty="0" smtClean="0"/>
              <a:t>	</a:t>
            </a:r>
            <a:r>
              <a:rPr lang="pl-PL" sz="2400" dirty="0" smtClean="0"/>
              <a:t>W przypadku dzieci, które nie osiągnęły dojrzałości szkolnej w przewidzianym terminie, </a:t>
            </a:r>
            <a:r>
              <a:rPr lang="pl-PL" sz="2400" b="1" dirty="0" smtClean="0">
                <a:solidFill>
                  <a:schemeClr val="tx1">
                    <a:lumMod val="95000"/>
                    <a:lumOff val="5000"/>
                  </a:schemeClr>
                </a:solidFill>
              </a:rPr>
              <a:t>dopuszcza się możliwość wydłużenia</a:t>
            </a:r>
            <a:r>
              <a:rPr lang="pl-PL" sz="2400" dirty="0" smtClean="0">
                <a:solidFill>
                  <a:schemeClr val="tx1">
                    <a:lumMod val="95000"/>
                    <a:lumOff val="5000"/>
                  </a:schemeClr>
                </a:solidFill>
              </a:rPr>
              <a:t> </a:t>
            </a:r>
            <a:r>
              <a:rPr lang="pl-PL" sz="2400" dirty="0" smtClean="0"/>
              <a:t>okresu wychowania przedszkolnego.</a:t>
            </a:r>
          </a:p>
        </p:txBody>
      </p:sp>
      <p:sp>
        <p:nvSpPr>
          <p:cNvPr id="51202" name="Rectangle 2"/>
          <p:cNvSpPr>
            <a:spLocks noGrp="1" noChangeArrowheads="1"/>
          </p:cNvSpPr>
          <p:nvPr>
            <p:ph type="title"/>
          </p:nvPr>
        </p:nvSpPr>
        <p:spPr>
          <a:xfrm>
            <a:off x="457200" y="274638"/>
            <a:ext cx="8229600" cy="777875"/>
          </a:xfrm>
        </p:spPr>
        <p:txBody>
          <a:bodyPr/>
          <a:lstStyle/>
          <a:p>
            <a:pPr eaLnBrk="1" hangingPunct="1">
              <a:defRPr/>
            </a:pPr>
            <a:r>
              <a:rPr lang="pl-PL" b="1" dirty="0" smtClean="0">
                <a:solidFill>
                  <a:schemeClr val="accent6">
                    <a:lumMod val="50000"/>
                  </a:schemeClr>
                </a:solidFill>
              </a:rPr>
              <a:t>WYZNACZNIKI PROCESU EDUKACYJNEGO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slide(fromBottom)">
                                      <p:cBhvr>
                                        <p:cTn id="7" dur="500"/>
                                        <p:tgtEl>
                                          <p:spTgt spid="5120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1" nodeType="clickEffect">
                                  <p:stCondLst>
                                    <p:cond delay="0"/>
                                  </p:stCondLst>
                                  <p:childTnLst>
                                    <p:animEffect transition="out" filter="box(in)">
                                      <p:cBhvr>
                                        <p:cTn id="11" dur="500"/>
                                        <p:tgtEl>
                                          <p:spTgt spid="51202"/>
                                        </p:tgtEl>
                                      </p:cBhvr>
                                    </p:animEffect>
                                    <p:set>
                                      <p:cBhvr>
                                        <p:cTn id="12" dur="1" fill="hold">
                                          <p:stCondLst>
                                            <p:cond delay="499"/>
                                          </p:stCondLst>
                                        </p:cTn>
                                        <p:tgtEl>
                                          <p:spTgt spid="5120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63171">
                                            <p:txEl>
                                              <p:pRg st="0" end="0"/>
                                            </p:txEl>
                                          </p:spTgt>
                                        </p:tgtEl>
                                        <p:attrNameLst>
                                          <p:attrName>style.visibility</p:attrName>
                                        </p:attrNameLst>
                                      </p:cBhvr>
                                      <p:to>
                                        <p:strVal val="visible"/>
                                      </p:to>
                                    </p:set>
                                    <p:animEffect transition="in" filter="slide(fromBottom)">
                                      <p:cBhvr>
                                        <p:cTn id="17" dur="500"/>
                                        <p:tgtEl>
                                          <p:spTgt spid="26317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63171">
                                            <p:txEl>
                                              <p:pRg st="1" end="1"/>
                                            </p:txEl>
                                          </p:spTgt>
                                        </p:tgtEl>
                                        <p:attrNameLst>
                                          <p:attrName>style.visibility</p:attrName>
                                        </p:attrNameLst>
                                      </p:cBhvr>
                                      <p:to>
                                        <p:strVal val="visible"/>
                                      </p:to>
                                    </p:set>
                                    <p:animEffect transition="in" filter="slide(fromBottom)">
                                      <p:cBhvr>
                                        <p:cTn id="22" dur="500"/>
                                        <p:tgtEl>
                                          <p:spTgt spid="263171">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263171">
                                            <p:txEl>
                                              <p:pRg st="3" end="3"/>
                                            </p:txEl>
                                          </p:spTgt>
                                        </p:tgtEl>
                                        <p:attrNameLst>
                                          <p:attrName>style.visibility</p:attrName>
                                        </p:attrNameLst>
                                      </p:cBhvr>
                                      <p:to>
                                        <p:strVal val="visible"/>
                                      </p:to>
                                    </p:set>
                                    <p:animEffect transition="in" filter="slide(fromBottom)">
                                      <p:cBhvr>
                                        <p:cTn id="27" dur="500"/>
                                        <p:tgtEl>
                                          <p:spTgt spid="2631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1" grpId="0" build="p"/>
      <p:bldP spid="51202" grpId="0"/>
      <p:bldP spid="51202"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468313" y="260350"/>
            <a:ext cx="8229600" cy="576263"/>
          </a:xfrm>
        </p:spPr>
        <p:txBody>
          <a:bodyPr/>
          <a:lstStyle/>
          <a:p>
            <a:pPr eaLnBrk="1" hangingPunct="1">
              <a:defRPr/>
            </a:pPr>
            <a:r>
              <a:rPr lang="pl-PL" b="1" dirty="0" smtClean="0">
                <a:solidFill>
                  <a:schemeClr val="accent6">
                    <a:lumMod val="50000"/>
                  </a:schemeClr>
                </a:solidFill>
              </a:rPr>
              <a:t>WYZNACZNIKI PROCESU EDUKACYJNEGO</a:t>
            </a:r>
          </a:p>
        </p:txBody>
      </p:sp>
      <p:sp>
        <p:nvSpPr>
          <p:cNvPr id="51203" name="Rectangle 3"/>
          <p:cNvSpPr>
            <a:spLocks noGrp="1" noChangeArrowheads="1"/>
          </p:cNvSpPr>
          <p:nvPr>
            <p:ph type="body" idx="4294967295"/>
          </p:nvPr>
        </p:nvSpPr>
        <p:spPr>
          <a:xfrm>
            <a:off x="271463" y="1593850"/>
            <a:ext cx="8240712" cy="4117975"/>
          </a:xfrm>
        </p:spPr>
        <p:txBody>
          <a:bodyPr/>
          <a:lstStyle/>
          <a:p>
            <a:pPr marL="633413" indent="-633413" algn="just" eaLnBrk="1" hangingPunct="1">
              <a:lnSpc>
                <a:spcPct val="105000"/>
              </a:lnSpc>
              <a:buFontTx/>
              <a:buNone/>
              <a:defRPr/>
            </a:pPr>
            <a:r>
              <a:rPr lang="pl-PL" sz="2400" b="1" smtClean="0">
                <a:solidFill>
                  <a:srgbClr val="003300"/>
                </a:solidFill>
                <a:effectLst>
                  <a:outerShdw blurRad="38100" dist="38100" dir="2700000" algn="tl">
                    <a:srgbClr val="C0C0C0"/>
                  </a:outerShdw>
                </a:effectLst>
              </a:rPr>
              <a:t>	</a:t>
            </a:r>
          </a:p>
          <a:p>
            <a:pPr marL="633413" indent="-633413" algn="just" eaLnBrk="1" hangingPunct="1">
              <a:lnSpc>
                <a:spcPct val="105000"/>
              </a:lnSpc>
              <a:buFontTx/>
              <a:buNone/>
              <a:defRPr/>
            </a:pPr>
            <a:r>
              <a:rPr lang="pl-PL" sz="2400" b="1" smtClean="0">
                <a:solidFill>
                  <a:srgbClr val="003300"/>
                </a:solidFill>
                <a:effectLst>
                  <a:outerShdw blurRad="38100" dist="38100" dir="2700000" algn="tl">
                    <a:srgbClr val="C0C0C0"/>
                  </a:outerShdw>
                </a:effectLst>
              </a:rPr>
              <a:t>	</a:t>
            </a:r>
            <a:r>
              <a:rPr lang="pl-PL" sz="2400" b="1" smtClean="0">
                <a:solidFill>
                  <a:srgbClr val="0D0D0D"/>
                </a:solidFill>
              </a:rPr>
              <a:t>Problemy uczniów </a:t>
            </a:r>
            <a:r>
              <a:rPr lang="pl-PL" sz="2400" smtClean="0"/>
              <a:t>z niepełnosprawnością ruchową wraz z etapami edukacji mogą </a:t>
            </a:r>
            <a:r>
              <a:rPr lang="pl-PL" sz="2400" b="1" smtClean="0">
                <a:solidFill>
                  <a:srgbClr val="0D0D0D"/>
                </a:solidFill>
              </a:rPr>
              <a:t>się nasilać na skutek specyficznych doświadczeń</a:t>
            </a:r>
            <a:r>
              <a:rPr lang="pl-PL" sz="2400" smtClean="0">
                <a:solidFill>
                  <a:srgbClr val="0D0D0D"/>
                </a:solidFill>
              </a:rPr>
              <a:t>. </a:t>
            </a:r>
          </a:p>
          <a:p>
            <a:pPr marL="633413" indent="-633413" algn="just" eaLnBrk="1" hangingPunct="1">
              <a:lnSpc>
                <a:spcPct val="105000"/>
              </a:lnSpc>
              <a:buFontTx/>
              <a:buNone/>
              <a:defRPr/>
            </a:pPr>
            <a:endParaRPr lang="pl-PL" sz="2400" smtClean="0"/>
          </a:p>
          <a:p>
            <a:pPr marL="633413" indent="-633413" algn="just" eaLnBrk="1" hangingPunct="1">
              <a:lnSpc>
                <a:spcPct val="105000"/>
              </a:lnSpc>
              <a:buFontTx/>
              <a:buNone/>
              <a:defRPr/>
            </a:pPr>
            <a:endParaRPr lang="pl-PL" sz="2400" smtClean="0"/>
          </a:p>
          <a:p>
            <a:pPr marL="633413" indent="-633413" algn="just" eaLnBrk="1" hangingPunct="1">
              <a:lnSpc>
                <a:spcPct val="105000"/>
              </a:lnSpc>
              <a:buFontTx/>
              <a:buNone/>
              <a:defRPr/>
            </a:pPr>
            <a:r>
              <a:rPr lang="pl-PL" sz="2400" smtClean="0"/>
              <a:t>	Należy tak dostosowywać ocenianie, aby pełniło ono funkcję</a:t>
            </a:r>
            <a:r>
              <a:rPr lang="pl-PL" sz="2400" smtClean="0">
                <a:solidFill>
                  <a:srgbClr val="0D0D0D"/>
                </a:solidFill>
              </a:rPr>
              <a:t>: </a:t>
            </a:r>
            <a:r>
              <a:rPr lang="pl-PL" sz="2400" b="1" smtClean="0">
                <a:solidFill>
                  <a:srgbClr val="0D0D0D"/>
                </a:solidFill>
              </a:rPr>
              <a:t>motywacyjną, wspierającą oraz informacyjną</a:t>
            </a:r>
            <a:r>
              <a:rPr lang="pl-PL" sz="240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slide(fromBottom)">
                                      <p:cBhvr>
                                        <p:cTn id="7" dur="500"/>
                                        <p:tgtEl>
                                          <p:spTgt spid="5120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1" nodeType="clickEffect">
                                  <p:stCondLst>
                                    <p:cond delay="0"/>
                                  </p:stCondLst>
                                  <p:childTnLst>
                                    <p:animEffect transition="out" filter="box(in)">
                                      <p:cBhvr>
                                        <p:cTn id="11" dur="500"/>
                                        <p:tgtEl>
                                          <p:spTgt spid="51202"/>
                                        </p:tgtEl>
                                      </p:cBhvr>
                                    </p:animEffect>
                                    <p:set>
                                      <p:cBhvr>
                                        <p:cTn id="12" dur="1" fill="hold">
                                          <p:stCondLst>
                                            <p:cond delay="499"/>
                                          </p:stCondLst>
                                        </p:cTn>
                                        <p:tgtEl>
                                          <p:spTgt spid="5120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1203">
                                            <p:txEl>
                                              <p:pRg st="0" end="0"/>
                                            </p:txEl>
                                          </p:spTgt>
                                        </p:tgtEl>
                                        <p:attrNameLst>
                                          <p:attrName>style.visibility</p:attrName>
                                        </p:attrNameLst>
                                      </p:cBhvr>
                                      <p:to>
                                        <p:strVal val="visible"/>
                                      </p:to>
                                    </p:set>
                                    <p:animEffect transition="in" filter="fade">
                                      <p:cBhvr>
                                        <p:cTn id="17" dur="1000"/>
                                        <p:tgtEl>
                                          <p:spTgt spid="51203">
                                            <p:txEl>
                                              <p:pRg st="0" end="0"/>
                                            </p:txEl>
                                          </p:spTgt>
                                        </p:tgtEl>
                                      </p:cBhvr>
                                    </p:animEffect>
                                    <p:anim calcmode="lin" valueType="num">
                                      <p:cBhvr>
                                        <p:cTn id="18" dur="1000" fill="hold"/>
                                        <p:tgtEl>
                                          <p:spTgt spid="5120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5120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1203">
                                            <p:txEl>
                                              <p:pRg st="1" end="1"/>
                                            </p:txEl>
                                          </p:spTgt>
                                        </p:tgtEl>
                                        <p:attrNameLst>
                                          <p:attrName>style.visibility</p:attrName>
                                        </p:attrNameLst>
                                      </p:cBhvr>
                                      <p:to>
                                        <p:strVal val="visible"/>
                                      </p:to>
                                    </p:set>
                                    <p:animEffect transition="in" filter="fade">
                                      <p:cBhvr>
                                        <p:cTn id="24" dur="1000"/>
                                        <p:tgtEl>
                                          <p:spTgt spid="51203">
                                            <p:txEl>
                                              <p:pRg st="1" end="1"/>
                                            </p:txEl>
                                          </p:spTgt>
                                        </p:tgtEl>
                                      </p:cBhvr>
                                    </p:animEffect>
                                    <p:anim calcmode="lin" valueType="num">
                                      <p:cBhvr>
                                        <p:cTn id="25" dur="1000" fill="hold"/>
                                        <p:tgtEl>
                                          <p:spTgt spid="5120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5120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1203">
                                            <p:txEl>
                                              <p:pRg st="4" end="4"/>
                                            </p:txEl>
                                          </p:spTgt>
                                        </p:tgtEl>
                                        <p:attrNameLst>
                                          <p:attrName>style.visibility</p:attrName>
                                        </p:attrNameLst>
                                      </p:cBhvr>
                                      <p:to>
                                        <p:strVal val="visible"/>
                                      </p:to>
                                    </p:set>
                                    <p:animEffect transition="in" filter="fade">
                                      <p:cBhvr>
                                        <p:cTn id="31" dur="1000"/>
                                        <p:tgtEl>
                                          <p:spTgt spid="51203">
                                            <p:txEl>
                                              <p:pRg st="4" end="4"/>
                                            </p:txEl>
                                          </p:spTgt>
                                        </p:tgtEl>
                                      </p:cBhvr>
                                    </p:animEffect>
                                    <p:anim calcmode="lin" valueType="num">
                                      <p:cBhvr>
                                        <p:cTn id="32" dur="1000" fill="hold"/>
                                        <p:tgtEl>
                                          <p:spTgt spid="5120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120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2" grpId="1"/>
      <p:bldP spid="5120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457200" y="274638"/>
            <a:ext cx="8229600" cy="777875"/>
          </a:xfrm>
        </p:spPr>
        <p:txBody>
          <a:bodyPr/>
          <a:lstStyle/>
          <a:p>
            <a:pPr eaLnBrk="1" hangingPunct="1">
              <a:defRPr/>
            </a:pPr>
            <a:r>
              <a:rPr lang="pl-PL" b="1" dirty="0" smtClean="0">
                <a:solidFill>
                  <a:schemeClr val="accent6">
                    <a:lumMod val="50000"/>
                  </a:schemeClr>
                </a:solidFill>
              </a:rPr>
              <a:t>WYZNACZNIKI PROCESU EDUKACYJNEGO</a:t>
            </a:r>
          </a:p>
        </p:txBody>
      </p:sp>
      <p:sp>
        <p:nvSpPr>
          <p:cNvPr id="55299" name="Rectangle 3"/>
          <p:cNvSpPr>
            <a:spLocks noGrp="1" noChangeArrowheads="1"/>
          </p:cNvSpPr>
          <p:nvPr>
            <p:ph type="body" idx="4294967295"/>
          </p:nvPr>
        </p:nvSpPr>
        <p:spPr>
          <a:xfrm>
            <a:off x="395288" y="2060575"/>
            <a:ext cx="8569325" cy="2089150"/>
          </a:xfrm>
        </p:spPr>
        <p:txBody>
          <a:bodyPr anchor="ctr"/>
          <a:lstStyle/>
          <a:p>
            <a:pPr eaLnBrk="1" hangingPunct="1">
              <a:lnSpc>
                <a:spcPct val="130000"/>
              </a:lnSpc>
              <a:buFontTx/>
              <a:buNone/>
            </a:pPr>
            <a:r>
              <a:rPr lang="pl-PL" sz="2800" smtClean="0"/>
              <a:t>   Ważne jest </a:t>
            </a:r>
            <a:r>
              <a:rPr lang="pl-PL" sz="2800" b="1" smtClean="0">
                <a:solidFill>
                  <a:srgbClr val="003300"/>
                </a:solidFill>
              </a:rPr>
              <a:t>właściwe dostosowanie miejsca pracy </a:t>
            </a:r>
            <a:br>
              <a:rPr lang="pl-PL" sz="2800" b="1" smtClean="0">
                <a:solidFill>
                  <a:srgbClr val="003300"/>
                </a:solidFill>
              </a:rPr>
            </a:br>
            <a:r>
              <a:rPr lang="pl-PL" sz="2800" b="1" smtClean="0">
                <a:solidFill>
                  <a:srgbClr val="003300"/>
                </a:solidFill>
              </a:rPr>
              <a:t>do potrzeb dziecka z niepełnosprawnością ruchową</a:t>
            </a:r>
            <a:r>
              <a:rPr lang="pl-PL" sz="280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slide(fromBottom)">
                                      <p:cBhvr>
                                        <p:cTn id="7" dur="500"/>
                                        <p:tgtEl>
                                          <p:spTgt spid="5529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5299">
                                            <p:txEl>
                                              <p:pRg st="0" end="0"/>
                                            </p:txEl>
                                          </p:spTgt>
                                        </p:tgtEl>
                                        <p:attrNameLst>
                                          <p:attrName>style.visibility</p:attrName>
                                        </p:attrNameLst>
                                      </p:cBhvr>
                                      <p:to>
                                        <p:strVal val="visible"/>
                                      </p:to>
                                    </p:set>
                                    <p:animEffect transition="in" filter="slide(fromBottom)">
                                      <p:cBhvr>
                                        <p:cTn id="12" dur="500"/>
                                        <p:tgtEl>
                                          <p:spTgt spid="552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395288" y="188913"/>
            <a:ext cx="8435975" cy="1282700"/>
          </a:xfrm>
        </p:spPr>
        <p:txBody>
          <a:bodyPr/>
          <a:lstStyle/>
          <a:p>
            <a:pPr eaLnBrk="1" hangingPunct="1">
              <a:defRPr/>
            </a:pPr>
            <a:r>
              <a:rPr lang="pl-PL" b="1" dirty="0" smtClean="0">
                <a:solidFill>
                  <a:schemeClr val="accent6">
                    <a:lumMod val="50000"/>
                  </a:schemeClr>
                </a:solidFill>
              </a:rPr>
              <a:t>WSKAZÓWKI DO PROWADZENIA WIELOSPECJALISTYCZNEJ OCENY POZIOMU FUNKCJONOWANIA UCZNIA</a:t>
            </a:r>
          </a:p>
        </p:txBody>
      </p:sp>
      <p:sp>
        <p:nvSpPr>
          <p:cNvPr id="57347" name="Rectangle 3"/>
          <p:cNvSpPr>
            <a:spLocks noGrp="1" noChangeArrowheads="1"/>
          </p:cNvSpPr>
          <p:nvPr>
            <p:ph type="body" idx="4294967295"/>
          </p:nvPr>
        </p:nvSpPr>
        <p:spPr>
          <a:xfrm>
            <a:off x="490538" y="2427288"/>
            <a:ext cx="8229600" cy="2843212"/>
          </a:xfrm>
        </p:spPr>
        <p:txBody>
          <a:bodyPr anchor="ctr"/>
          <a:lstStyle/>
          <a:p>
            <a:pPr algn="l" eaLnBrk="1" hangingPunct="1">
              <a:lnSpc>
                <a:spcPct val="200000"/>
              </a:lnSpc>
              <a:buFont typeface="Wingdings" pitchFamily="2" charset="2"/>
              <a:buChar char="q"/>
            </a:pPr>
            <a:r>
              <a:rPr lang="pl-PL" sz="2800" b="1" smtClean="0"/>
              <a:t>Rozpoznanie cech korzystnych i niekorzystnych dla rozwoju dziecka</a:t>
            </a:r>
          </a:p>
          <a:p>
            <a:pPr algn="l" eaLnBrk="1" hangingPunct="1">
              <a:lnSpc>
                <a:spcPct val="200000"/>
              </a:lnSpc>
              <a:buFont typeface="Wingdings" pitchFamily="2" charset="2"/>
              <a:buChar char="q"/>
            </a:pPr>
            <a:r>
              <a:rPr lang="pl-PL" sz="2800" b="1" smtClean="0"/>
              <a:t>Zakresy wsparcia</a:t>
            </a:r>
            <a:endParaRPr lang="pl-PL" sz="2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slide(fromBottom)">
                                      <p:cBhvr>
                                        <p:cTn id="7" dur="500"/>
                                        <p:tgtEl>
                                          <p:spTgt spid="5734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7347">
                                            <p:txEl>
                                              <p:pRg st="0" end="0"/>
                                            </p:txEl>
                                          </p:spTgt>
                                        </p:tgtEl>
                                        <p:attrNameLst>
                                          <p:attrName>style.visibility</p:attrName>
                                        </p:attrNameLst>
                                      </p:cBhvr>
                                      <p:to>
                                        <p:strVal val="visible"/>
                                      </p:to>
                                    </p:set>
                                    <p:animEffect transition="in" filter="slide(fromBottom)">
                                      <p:cBhvr>
                                        <p:cTn id="12" dur="500"/>
                                        <p:tgtEl>
                                          <p:spTgt spid="5734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7347">
                                            <p:txEl>
                                              <p:pRg st="1" end="1"/>
                                            </p:txEl>
                                          </p:spTgt>
                                        </p:tgtEl>
                                        <p:attrNameLst>
                                          <p:attrName>style.visibility</p:attrName>
                                        </p:attrNameLst>
                                      </p:cBhvr>
                                      <p:to>
                                        <p:strVal val="visible"/>
                                      </p:to>
                                    </p:set>
                                    <p:animEffect transition="in" filter="slide(fromBottom)">
                                      <p:cBhvr>
                                        <p:cTn id="17" dur="500"/>
                                        <p:tgtEl>
                                          <p:spTgt spid="573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7"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395288" y="260350"/>
            <a:ext cx="8229600" cy="922338"/>
          </a:xfrm>
        </p:spPr>
        <p:txBody>
          <a:bodyPr/>
          <a:lstStyle/>
          <a:p>
            <a:pPr eaLnBrk="1" hangingPunct="1">
              <a:defRPr/>
            </a:pPr>
            <a:r>
              <a:rPr lang="pl-PL" b="1" dirty="0" smtClean="0">
                <a:solidFill>
                  <a:schemeClr val="accent2">
                    <a:lumMod val="50000"/>
                  </a:schemeClr>
                </a:solidFill>
              </a:rPr>
              <a:t>INDYWIDUALNY PROGRAM EDUKACYJNO- TERAPEUTYCZNY (IPET)</a:t>
            </a:r>
          </a:p>
        </p:txBody>
      </p:sp>
      <p:sp>
        <p:nvSpPr>
          <p:cNvPr id="59395" name="Rectangle 3"/>
          <p:cNvSpPr>
            <a:spLocks noGrp="1" noChangeArrowheads="1"/>
          </p:cNvSpPr>
          <p:nvPr>
            <p:ph type="body" idx="4294967295"/>
          </p:nvPr>
        </p:nvSpPr>
        <p:spPr/>
        <p:txBody>
          <a:bodyPr/>
          <a:lstStyle/>
          <a:p>
            <a:pPr algn="just" eaLnBrk="1" hangingPunct="1">
              <a:lnSpc>
                <a:spcPct val="130000"/>
              </a:lnSpc>
              <a:buFontTx/>
              <a:buNone/>
            </a:pPr>
            <a:endParaRPr lang="pl-PL" sz="2400" smtClean="0"/>
          </a:p>
        </p:txBody>
      </p:sp>
      <p:sp>
        <p:nvSpPr>
          <p:cNvPr id="172036" name="Rectangle 4"/>
          <p:cNvSpPr>
            <a:spLocks noGrp="1" noChangeArrowheads="1"/>
          </p:cNvSpPr>
          <p:nvPr>
            <p:ph type="body" sz="half" idx="2"/>
          </p:nvPr>
        </p:nvSpPr>
        <p:spPr>
          <a:xfrm>
            <a:off x="539750" y="1851025"/>
            <a:ext cx="7777163" cy="4275138"/>
          </a:xfrm>
        </p:spPr>
        <p:txBody>
          <a:bodyPr/>
          <a:lstStyle/>
          <a:p>
            <a:pPr marL="0" indent="0" algn="just" eaLnBrk="1" hangingPunct="1">
              <a:lnSpc>
                <a:spcPct val="130000"/>
              </a:lnSpc>
              <a:buFontTx/>
              <a:buNone/>
            </a:pPr>
            <a:r>
              <a:rPr lang="pl-PL" sz="2400" smtClean="0"/>
              <a:t>Podstawowym warunkiem skonstruowania indywidualnego programu jest </a:t>
            </a:r>
            <a:r>
              <a:rPr lang="pl-PL" sz="2400" b="1" smtClean="0">
                <a:solidFill>
                  <a:srgbClr val="0D0D0D"/>
                </a:solidFill>
              </a:rPr>
              <a:t>dokonanie rzetelnej analizy poziomu funkcjonowania ucznia - ocena jego potencjalnych możliwości oraz ewentualnych trudności w zakresie nabywania wiadomości i umiejętności wynikających z realizacji podstawy programowej.</a:t>
            </a:r>
            <a:endParaRPr lang="pl-PL" sz="2400" smtClean="0">
              <a:solidFill>
                <a:srgbClr val="0D0D0D"/>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slide(fromBottom)">
                                      <p:cBhvr>
                                        <p:cTn id="7" dur="500"/>
                                        <p:tgtEl>
                                          <p:spTgt spid="5939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1" nodeType="clickEffect" nodePh="1">
                                  <p:stCondLst>
                                    <p:cond delay="0"/>
                                  </p:stCondLst>
                                  <p:endCondLst>
                                    <p:cond evt="begin" delay="0">
                                      <p:tn val="10"/>
                                    </p:cond>
                                  </p:endCondLst>
                                  <p:childTnLst>
                                    <p:set>
                                      <p:cBhvr>
                                        <p:cTn id="11" dur="1" fill="hold">
                                          <p:stCondLst>
                                            <p:cond delay="0"/>
                                          </p:stCondLst>
                                        </p:cTn>
                                        <p:tgtEl>
                                          <p:spTgt spid="59395">
                                            <p:txEl>
                                              <p:pRg st="0" end="0"/>
                                            </p:txEl>
                                          </p:spTgt>
                                        </p:tgtEl>
                                        <p:attrNameLst>
                                          <p:attrName>style.visibility</p:attrName>
                                        </p:attrNameLst>
                                      </p:cBhvr>
                                      <p:to>
                                        <p:strVal val="visible"/>
                                      </p:to>
                                    </p:set>
                                    <p:animEffect transition="in" filter="slide(fromBottom)">
                                      <p:cBhvr>
                                        <p:cTn id="12" dur="500"/>
                                        <p:tgtEl>
                                          <p:spTgt spid="593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xit" presetSubtype="16" fill="hold" grpId="0" nodeType="clickEffect" nodePh="1">
                                  <p:stCondLst>
                                    <p:cond delay="0"/>
                                  </p:stCondLst>
                                  <p:endCondLst>
                                    <p:cond evt="begin" delay="0">
                                      <p:tn val="15"/>
                                    </p:cond>
                                  </p:endCondLst>
                                  <p:childTnLst>
                                    <p:animEffect transition="out" filter="box(in)">
                                      <p:cBhvr>
                                        <p:cTn id="16" dur="500"/>
                                        <p:tgtEl>
                                          <p:spTgt spid="59395">
                                            <p:txEl>
                                              <p:pRg st="0" end="0"/>
                                            </p:txEl>
                                          </p:spTgt>
                                        </p:tgtEl>
                                      </p:cBhvr>
                                    </p:animEffect>
                                    <p:set>
                                      <p:cBhvr>
                                        <p:cTn id="17" dur="1" fill="hold">
                                          <p:stCondLst>
                                            <p:cond delay="499"/>
                                          </p:stCondLst>
                                        </p:cTn>
                                        <p:tgtEl>
                                          <p:spTgt spid="59395">
                                            <p:txEl>
                                              <p:pRg st="0" end="0"/>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72036">
                                            <p:txEl>
                                              <p:pRg st="0" end="0"/>
                                            </p:txEl>
                                          </p:spTgt>
                                        </p:tgtEl>
                                        <p:attrNameLst>
                                          <p:attrName>style.visibility</p:attrName>
                                        </p:attrNameLst>
                                      </p:cBhvr>
                                      <p:to>
                                        <p:strVal val="visible"/>
                                      </p:to>
                                    </p:set>
                                    <p:animEffect transition="in" filter="slide(fromBottom)">
                                      <p:cBhvr>
                                        <p:cTn id="22" dur="500"/>
                                        <p:tgtEl>
                                          <p:spTgt spid="1720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5" grpId="0" build="p"/>
      <p:bldP spid="59395" grpId="1" build="p"/>
      <p:bldP spid="172036"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a:xfrm>
            <a:off x="457200" y="274638"/>
            <a:ext cx="8229600" cy="633412"/>
          </a:xfrm>
        </p:spPr>
        <p:txBody>
          <a:bodyPr/>
          <a:lstStyle/>
          <a:p>
            <a:pPr eaLnBrk="1" hangingPunct="1">
              <a:defRPr/>
            </a:pPr>
            <a:r>
              <a:rPr lang="pl-PL" b="1" dirty="0" smtClean="0">
                <a:solidFill>
                  <a:schemeClr val="accent6">
                    <a:lumMod val="50000"/>
                  </a:schemeClr>
                </a:solidFill>
              </a:rPr>
              <a:t>REALIZACJA ZAJĘĆ EDUKACYJNYCH</a:t>
            </a:r>
          </a:p>
        </p:txBody>
      </p:sp>
      <p:sp>
        <p:nvSpPr>
          <p:cNvPr id="61443" name="Rectangle 3"/>
          <p:cNvSpPr>
            <a:spLocks noGrp="1" noChangeArrowheads="1"/>
          </p:cNvSpPr>
          <p:nvPr>
            <p:ph type="body" idx="4294967295"/>
          </p:nvPr>
        </p:nvSpPr>
        <p:spPr>
          <a:xfrm>
            <a:off x="395288" y="1052513"/>
            <a:ext cx="8353425" cy="792162"/>
          </a:xfrm>
        </p:spPr>
        <p:txBody>
          <a:bodyPr/>
          <a:lstStyle/>
          <a:p>
            <a:pPr algn="just" eaLnBrk="1" hangingPunct="1">
              <a:lnSpc>
                <a:spcPct val="80000"/>
              </a:lnSpc>
              <a:buFontTx/>
              <a:buNone/>
            </a:pPr>
            <a:r>
              <a:rPr lang="pl-PL" sz="2400" smtClean="0">
                <a:solidFill>
                  <a:srgbClr val="003300"/>
                </a:solidFill>
              </a:rPr>
              <a:t>Wśród metod kształcenia dzieci z niepełnosprawnością ruchową dostosowania wymaga: </a:t>
            </a:r>
          </a:p>
        </p:txBody>
      </p:sp>
      <p:sp>
        <p:nvSpPr>
          <p:cNvPr id="176132" name="Rectangle 4"/>
          <p:cNvSpPr>
            <a:spLocks noChangeArrowheads="1"/>
          </p:cNvSpPr>
          <p:nvPr/>
        </p:nvSpPr>
        <p:spPr bwMode="auto">
          <a:xfrm>
            <a:off x="250825" y="1916113"/>
            <a:ext cx="3959931" cy="556154"/>
          </a:xfrm>
          <a:prstGeom prst="rect">
            <a:avLst/>
          </a:prstGeom>
          <a:gradFill rotWithShape="1">
            <a:gsLst>
              <a:gs pos="0">
                <a:srgbClr val="DDEBCF"/>
              </a:gs>
              <a:gs pos="50000">
                <a:srgbClr val="9CB86E"/>
              </a:gs>
              <a:gs pos="100000">
                <a:srgbClr val="156B13"/>
              </a:gs>
            </a:gsLst>
            <a:path path="shape">
              <a:fillToRect l="50000" t="50000" r="50000" b="50000"/>
            </a:path>
          </a:gradFill>
          <a:ln w="38100">
            <a:miter lim="800000"/>
            <a:headEnd/>
            <a:tailEnd/>
          </a:ln>
          <a:effectLst/>
          <a:scene3d>
            <a:camera prst="perspectiveAbove"/>
            <a:lightRig rig="legacyFlat3" dir="b"/>
          </a:scene3d>
          <a:sp3d extrusionH="430200" prstMaterial="legacyMatte">
            <a:bevelT w="13500" h="13500" prst="angle"/>
            <a:bevelB w="13500" h="13500" prst="angle"/>
            <a:extrusionClr>
              <a:srgbClr val="006600"/>
            </a:extrusionClr>
          </a:sp3d>
        </p:spPr>
        <p:txBody>
          <a:bodyPr anchor="ctr">
            <a:flatTx/>
          </a:bodyPr>
          <a:lstStyle/>
          <a:p>
            <a:pPr algn="ctr">
              <a:lnSpc>
                <a:spcPct val="70000"/>
              </a:lnSpc>
              <a:spcBef>
                <a:spcPct val="20000"/>
              </a:spcBef>
              <a:defRPr/>
            </a:pPr>
            <a:r>
              <a:rPr lang="pl-PL" b="1" dirty="0">
                <a:solidFill>
                  <a:schemeClr val="bg1"/>
                </a:solidFill>
                <a:effectLst>
                  <a:outerShdw blurRad="38100" dist="38100" dir="2700000" algn="tl">
                    <a:srgbClr val="000000"/>
                  </a:outerShdw>
                </a:effectLst>
              </a:rPr>
              <a:t>metoda pracy z książką</a:t>
            </a:r>
            <a:endParaRPr lang="pl-PL" dirty="0">
              <a:solidFill>
                <a:schemeClr val="bg1"/>
              </a:solidFill>
              <a:effectLst>
                <a:outerShdw blurRad="38100" dist="38100" dir="2700000" algn="tl">
                  <a:srgbClr val="000000"/>
                </a:outerShdw>
              </a:effectLst>
            </a:endParaRPr>
          </a:p>
        </p:txBody>
      </p:sp>
      <p:sp>
        <p:nvSpPr>
          <p:cNvPr id="176133" name="Rectangle 5"/>
          <p:cNvSpPr>
            <a:spLocks noChangeArrowheads="1"/>
          </p:cNvSpPr>
          <p:nvPr/>
        </p:nvSpPr>
        <p:spPr bwMode="auto">
          <a:xfrm>
            <a:off x="250825" y="2777068"/>
            <a:ext cx="3937353" cy="578908"/>
          </a:xfrm>
          <a:prstGeom prst="rect">
            <a:avLst/>
          </a:prstGeom>
          <a:gradFill rotWithShape="1">
            <a:gsLst>
              <a:gs pos="0">
                <a:srgbClr val="DDEBCF"/>
              </a:gs>
              <a:gs pos="50000">
                <a:srgbClr val="9CB86E"/>
              </a:gs>
              <a:gs pos="100000">
                <a:srgbClr val="156B13"/>
              </a:gs>
            </a:gsLst>
            <a:path path="shape">
              <a:fillToRect l="50000" t="50000" r="50000" b="50000"/>
            </a:path>
          </a:gradFill>
          <a:ln w="38100">
            <a:miter lim="800000"/>
            <a:headEnd/>
            <a:tailEnd/>
          </a:ln>
          <a:effectLst/>
          <a:scene3d>
            <a:camera prst="perspectiveAbove"/>
            <a:lightRig rig="legacyFlat3" dir="b"/>
          </a:scene3d>
          <a:sp3d extrusionH="430200" prstMaterial="legacyMatte">
            <a:bevelT w="13500" h="13500" prst="angle"/>
            <a:bevelB w="13500" h="13500" prst="angle"/>
            <a:extrusionClr>
              <a:srgbClr val="006600"/>
            </a:extrusionClr>
          </a:sp3d>
        </p:spPr>
        <p:txBody>
          <a:bodyPr anchor="ctr">
            <a:flatTx/>
          </a:bodyPr>
          <a:lstStyle/>
          <a:p>
            <a:pPr algn="ctr">
              <a:lnSpc>
                <a:spcPct val="70000"/>
              </a:lnSpc>
              <a:spcBef>
                <a:spcPct val="20000"/>
              </a:spcBef>
              <a:defRPr/>
            </a:pPr>
            <a:r>
              <a:rPr lang="pl-PL" b="1" dirty="0">
                <a:solidFill>
                  <a:schemeClr val="bg1"/>
                </a:solidFill>
                <a:effectLst>
                  <a:outerShdw blurRad="38100" dist="38100" dir="2700000" algn="tl">
                    <a:srgbClr val="000000"/>
                  </a:outerShdw>
                </a:effectLst>
              </a:rPr>
              <a:t>metoda gier dydaktycznych</a:t>
            </a:r>
            <a:endParaRPr lang="pl-PL" b="1" dirty="0">
              <a:solidFill>
                <a:schemeClr val="bg1"/>
              </a:solidFill>
            </a:endParaRPr>
          </a:p>
        </p:txBody>
      </p:sp>
      <p:sp>
        <p:nvSpPr>
          <p:cNvPr id="176134" name="Rectangle 6"/>
          <p:cNvSpPr>
            <a:spLocks noChangeArrowheads="1"/>
          </p:cNvSpPr>
          <p:nvPr/>
        </p:nvSpPr>
        <p:spPr bwMode="auto">
          <a:xfrm>
            <a:off x="684213" y="3716338"/>
            <a:ext cx="2205037" cy="461962"/>
          </a:xfrm>
          <a:prstGeom prst="rect">
            <a:avLst/>
          </a:prstGeom>
          <a:noFill/>
          <a:ln w="9525">
            <a:noFill/>
            <a:miter lim="800000"/>
            <a:headEnd/>
            <a:tailEnd/>
          </a:ln>
        </p:spPr>
        <p:txBody>
          <a:bodyPr wrap="none">
            <a:spAutoFit/>
          </a:bodyPr>
          <a:lstStyle/>
          <a:p>
            <a:pPr>
              <a:defRPr/>
            </a:pPr>
            <a:r>
              <a:rPr lang="pl-PL" dirty="0">
                <a:latin typeface="+mj-lt"/>
              </a:rPr>
              <a:t>w szczególności:</a:t>
            </a:r>
          </a:p>
        </p:txBody>
      </p:sp>
      <p:sp>
        <p:nvSpPr>
          <p:cNvPr id="176135" name="Rectangle 7"/>
          <p:cNvSpPr>
            <a:spLocks noChangeArrowheads="1"/>
          </p:cNvSpPr>
          <p:nvPr/>
        </p:nvSpPr>
        <p:spPr bwMode="auto">
          <a:xfrm>
            <a:off x="2878668" y="3644900"/>
            <a:ext cx="5798608" cy="720725"/>
          </a:xfrm>
          <a:prstGeom prst="rect">
            <a:avLst/>
          </a:prstGeom>
          <a:gradFill rotWithShape="1">
            <a:gsLst>
              <a:gs pos="0">
                <a:srgbClr val="DDEBCF"/>
              </a:gs>
              <a:gs pos="50000">
                <a:srgbClr val="9CB86E">
                  <a:alpha val="85000"/>
                </a:srgbClr>
              </a:gs>
              <a:gs pos="100000">
                <a:srgbClr val="156B13">
                  <a:alpha val="70000"/>
                </a:srgbClr>
              </a:gs>
            </a:gsLst>
            <a:path path="shape">
              <a:fillToRect l="50000" t="50000" r="50000" b="50000"/>
            </a:path>
          </a:gradFill>
          <a:ln w="38100">
            <a:miter lim="800000"/>
            <a:headEnd/>
            <a:tailEnd/>
          </a:ln>
          <a:effectLst/>
          <a:scene3d>
            <a:camera prst="legacyObliqueFront"/>
            <a:lightRig rig="legacyFlat3" dir="b"/>
          </a:scene3d>
          <a:sp3d extrusionH="430200" prstMaterial="legacyMatte">
            <a:bevelT w="13500" h="13500" prst="angle"/>
            <a:bevelB w="13500" h="13500" prst="angle"/>
            <a:extrusionClr>
              <a:srgbClr val="006600"/>
            </a:extrusionClr>
          </a:sp3d>
        </p:spPr>
        <p:txBody>
          <a:bodyPr anchor="ctr">
            <a:flatTx/>
          </a:bodyPr>
          <a:lstStyle/>
          <a:p>
            <a:pPr algn="ctr">
              <a:lnSpc>
                <a:spcPct val="70000"/>
              </a:lnSpc>
              <a:spcBef>
                <a:spcPct val="20000"/>
              </a:spcBef>
              <a:defRPr/>
            </a:pPr>
            <a:r>
              <a:rPr lang="pl-PL" b="1" dirty="0"/>
              <a:t>zabawy inscenizacyjne                               </a:t>
            </a:r>
            <a:br>
              <a:rPr lang="pl-PL" b="1" dirty="0"/>
            </a:br>
            <a:r>
              <a:rPr lang="pl-PL" b="1" dirty="0"/>
              <a:t> i symulacyjne</a:t>
            </a:r>
          </a:p>
        </p:txBody>
      </p:sp>
      <p:sp>
        <p:nvSpPr>
          <p:cNvPr id="176136" name="Rectangle 8"/>
          <p:cNvSpPr>
            <a:spLocks noChangeArrowheads="1"/>
          </p:cNvSpPr>
          <p:nvPr/>
        </p:nvSpPr>
        <p:spPr bwMode="auto">
          <a:xfrm>
            <a:off x="250826" y="4662311"/>
            <a:ext cx="3926064" cy="565327"/>
          </a:xfrm>
          <a:prstGeom prst="rect">
            <a:avLst/>
          </a:prstGeom>
          <a:gradFill rotWithShape="1">
            <a:gsLst>
              <a:gs pos="0">
                <a:srgbClr val="DDEBCF"/>
              </a:gs>
              <a:gs pos="50000">
                <a:srgbClr val="9CB86E"/>
              </a:gs>
              <a:gs pos="100000">
                <a:srgbClr val="156B13"/>
              </a:gs>
            </a:gsLst>
            <a:path path="shape">
              <a:fillToRect l="50000" t="50000" r="50000" b="50000"/>
            </a:path>
          </a:gradFill>
          <a:ln w="38100">
            <a:miter lim="800000"/>
            <a:headEnd/>
            <a:tailEnd/>
          </a:ln>
          <a:effectLst/>
          <a:scene3d>
            <a:camera prst="perspectiveAbove"/>
            <a:lightRig rig="legacyFlat3" dir="b"/>
          </a:scene3d>
          <a:sp3d extrusionH="430200" prstMaterial="legacyMatte">
            <a:bevelT w="13500" h="13500" prst="angle"/>
            <a:bevelB w="13500" h="13500" prst="angle"/>
            <a:extrusionClr>
              <a:srgbClr val="006600"/>
            </a:extrusionClr>
          </a:sp3d>
        </p:spPr>
        <p:txBody>
          <a:bodyPr anchor="ctr">
            <a:flatTx/>
          </a:bodyPr>
          <a:lstStyle/>
          <a:p>
            <a:pPr algn="ctr">
              <a:lnSpc>
                <a:spcPct val="70000"/>
              </a:lnSpc>
              <a:spcBef>
                <a:spcPct val="20000"/>
              </a:spcBef>
              <a:defRPr/>
            </a:pPr>
            <a:r>
              <a:rPr lang="pl-PL" b="1">
                <a:solidFill>
                  <a:schemeClr val="bg1"/>
                </a:solidFill>
                <a:effectLst>
                  <a:outerShdw blurRad="38100" dist="38100" dir="2700000" algn="tl">
                    <a:srgbClr val="000000"/>
                  </a:outerShdw>
                </a:effectLst>
              </a:rPr>
              <a:t>metody praktyczne</a:t>
            </a:r>
            <a:r>
              <a:rPr lang="pl-PL">
                <a:solidFill>
                  <a:schemeClr val="bg1"/>
                </a:solidFill>
              </a:rPr>
              <a:t>,</a:t>
            </a:r>
          </a:p>
        </p:txBody>
      </p:sp>
      <p:sp>
        <p:nvSpPr>
          <p:cNvPr id="176137" name="Rectangle 9"/>
          <p:cNvSpPr>
            <a:spLocks noChangeArrowheads="1"/>
          </p:cNvSpPr>
          <p:nvPr/>
        </p:nvSpPr>
        <p:spPr bwMode="auto">
          <a:xfrm>
            <a:off x="4284663" y="4652963"/>
            <a:ext cx="4352925" cy="461962"/>
          </a:xfrm>
          <a:prstGeom prst="rect">
            <a:avLst/>
          </a:prstGeom>
          <a:noFill/>
          <a:ln w="9525">
            <a:noFill/>
            <a:miter lim="800000"/>
            <a:headEnd/>
            <a:tailEnd/>
          </a:ln>
        </p:spPr>
        <p:txBody>
          <a:bodyPr wrap="none">
            <a:spAutoFit/>
          </a:bodyPr>
          <a:lstStyle/>
          <a:p>
            <a:pPr>
              <a:defRPr/>
            </a:pPr>
            <a:r>
              <a:rPr lang="pl-PL" dirty="0">
                <a:latin typeface="+mj-lt"/>
              </a:rPr>
              <a:t>wymagają najwięcej dostosowań,</a:t>
            </a:r>
          </a:p>
        </p:txBody>
      </p:sp>
      <p:sp>
        <p:nvSpPr>
          <p:cNvPr id="176138" name="Rectangle 10"/>
          <p:cNvSpPr>
            <a:spLocks noChangeArrowheads="1"/>
          </p:cNvSpPr>
          <p:nvPr/>
        </p:nvSpPr>
        <p:spPr bwMode="auto">
          <a:xfrm>
            <a:off x="755650" y="5516563"/>
            <a:ext cx="1258888" cy="461962"/>
          </a:xfrm>
          <a:prstGeom prst="rect">
            <a:avLst/>
          </a:prstGeom>
          <a:noFill/>
          <a:ln w="9525">
            <a:noFill/>
            <a:miter lim="800000"/>
            <a:headEnd/>
            <a:tailEnd/>
          </a:ln>
        </p:spPr>
        <p:txBody>
          <a:bodyPr wrap="none">
            <a:spAutoFit/>
          </a:bodyPr>
          <a:lstStyle/>
          <a:p>
            <a:pPr>
              <a:defRPr/>
            </a:pPr>
            <a:r>
              <a:rPr lang="pl-PL" dirty="0">
                <a:latin typeface="+mj-lt"/>
              </a:rPr>
              <a:t>a w tym:</a:t>
            </a:r>
          </a:p>
        </p:txBody>
      </p:sp>
      <p:sp>
        <p:nvSpPr>
          <p:cNvPr id="176139" name="Rectangle 11"/>
          <p:cNvSpPr>
            <a:spLocks noChangeArrowheads="1"/>
          </p:cNvSpPr>
          <p:nvPr/>
        </p:nvSpPr>
        <p:spPr bwMode="auto">
          <a:xfrm>
            <a:off x="2844801" y="5445125"/>
            <a:ext cx="5903912" cy="720725"/>
          </a:xfrm>
          <a:prstGeom prst="rect">
            <a:avLst/>
          </a:prstGeom>
          <a:gradFill rotWithShape="1">
            <a:gsLst>
              <a:gs pos="0">
                <a:srgbClr val="DDEBCF"/>
              </a:gs>
              <a:gs pos="50000">
                <a:srgbClr val="9CB86E">
                  <a:alpha val="85000"/>
                </a:srgbClr>
              </a:gs>
              <a:gs pos="100000">
                <a:srgbClr val="156B13">
                  <a:alpha val="70000"/>
                </a:srgbClr>
              </a:gs>
            </a:gsLst>
            <a:path path="shape">
              <a:fillToRect l="50000" t="50000" r="50000" b="50000"/>
            </a:path>
          </a:gradFill>
          <a:ln w="38100">
            <a:miter lim="800000"/>
            <a:headEnd/>
            <a:tailEnd/>
          </a:ln>
          <a:effectLst/>
          <a:scene3d>
            <a:camera prst="legacyObliqueFront"/>
            <a:lightRig rig="legacyFlat3" dir="b"/>
          </a:scene3d>
          <a:sp3d extrusionH="430200" prstMaterial="legacyMatte">
            <a:bevelT w="13500" h="13500" prst="angle"/>
            <a:bevelB w="13500" h="13500" prst="angle"/>
            <a:extrusionClr>
              <a:srgbClr val="006600"/>
            </a:extrusionClr>
          </a:sp3d>
        </p:spPr>
        <p:txBody>
          <a:bodyPr anchor="ctr">
            <a:flatTx/>
          </a:bodyPr>
          <a:lstStyle/>
          <a:p>
            <a:pPr algn="ctr">
              <a:lnSpc>
                <a:spcPct val="70000"/>
              </a:lnSpc>
              <a:spcBef>
                <a:spcPct val="20000"/>
              </a:spcBef>
              <a:defRPr/>
            </a:pPr>
            <a:r>
              <a:rPr lang="pl-PL" b="1" dirty="0"/>
              <a:t>metody ćwiczebne oraz realizacji zadań wytwórczych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slide(fromBottom)">
                                      <p:cBhvr>
                                        <p:cTn id="7" dur="500"/>
                                        <p:tgtEl>
                                          <p:spTgt spid="6144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1443">
                                            <p:txEl>
                                              <p:pRg st="0" end="0"/>
                                            </p:txEl>
                                          </p:spTgt>
                                        </p:tgtEl>
                                        <p:attrNameLst>
                                          <p:attrName>style.visibility</p:attrName>
                                        </p:attrNameLst>
                                      </p:cBhvr>
                                      <p:to>
                                        <p:strVal val="visible"/>
                                      </p:to>
                                    </p:set>
                                    <p:animEffect transition="in" filter="slide(fromBottom)">
                                      <p:cBhvr>
                                        <p:cTn id="12" dur="500"/>
                                        <p:tgtEl>
                                          <p:spTgt spid="6144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6132">
                                            <p:bg/>
                                          </p:spTgt>
                                        </p:tgtEl>
                                        <p:attrNameLst>
                                          <p:attrName>style.visibility</p:attrName>
                                        </p:attrNameLst>
                                      </p:cBhvr>
                                      <p:to>
                                        <p:strVal val="visible"/>
                                      </p:to>
                                    </p:set>
                                    <p:animEffect transition="in" filter="blinds(horizontal)">
                                      <p:cBhvr>
                                        <p:cTn id="17" dur="500"/>
                                        <p:tgtEl>
                                          <p:spTgt spid="176132">
                                            <p:bg/>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76132">
                                            <p:txEl>
                                              <p:pRg st="0" end="0"/>
                                            </p:txEl>
                                          </p:spTgt>
                                        </p:tgtEl>
                                        <p:attrNameLst>
                                          <p:attrName>style.visibility</p:attrName>
                                        </p:attrNameLst>
                                      </p:cBhvr>
                                      <p:to>
                                        <p:strVal val="visible"/>
                                      </p:to>
                                    </p:set>
                                    <p:animEffect transition="in" filter="blinds(horizontal)">
                                      <p:cBhvr>
                                        <p:cTn id="20" dur="500"/>
                                        <p:tgtEl>
                                          <p:spTgt spid="17613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76133">
                                            <p:bg/>
                                          </p:spTgt>
                                        </p:tgtEl>
                                        <p:attrNameLst>
                                          <p:attrName>style.visibility</p:attrName>
                                        </p:attrNameLst>
                                      </p:cBhvr>
                                      <p:to>
                                        <p:strVal val="visible"/>
                                      </p:to>
                                    </p:set>
                                    <p:animEffect transition="in" filter="blinds(horizontal)">
                                      <p:cBhvr>
                                        <p:cTn id="25" dur="500"/>
                                        <p:tgtEl>
                                          <p:spTgt spid="176133">
                                            <p:bg/>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76133">
                                            <p:txEl>
                                              <p:pRg st="0" end="0"/>
                                            </p:txEl>
                                          </p:spTgt>
                                        </p:tgtEl>
                                        <p:attrNameLst>
                                          <p:attrName>style.visibility</p:attrName>
                                        </p:attrNameLst>
                                      </p:cBhvr>
                                      <p:to>
                                        <p:strVal val="visible"/>
                                      </p:to>
                                    </p:set>
                                    <p:animEffect transition="in" filter="blinds(horizontal)">
                                      <p:cBhvr>
                                        <p:cTn id="28" dur="500"/>
                                        <p:tgtEl>
                                          <p:spTgt spid="176133">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176134"/>
                                        </p:tgtEl>
                                        <p:attrNameLst>
                                          <p:attrName>style.visibility</p:attrName>
                                        </p:attrNameLst>
                                      </p:cBhvr>
                                      <p:to>
                                        <p:strVal val="visible"/>
                                      </p:to>
                                    </p:set>
                                    <p:anim calcmode="lin" valueType="num">
                                      <p:cBhvr>
                                        <p:cTn id="33" dur="1000" fill="hold"/>
                                        <p:tgtEl>
                                          <p:spTgt spid="176134"/>
                                        </p:tgtEl>
                                        <p:attrNameLst>
                                          <p:attrName>ppt_w</p:attrName>
                                        </p:attrNameLst>
                                      </p:cBhvr>
                                      <p:tavLst>
                                        <p:tav tm="0">
                                          <p:val>
                                            <p:strVal val="#ppt_w*0.70"/>
                                          </p:val>
                                        </p:tav>
                                        <p:tav tm="100000">
                                          <p:val>
                                            <p:strVal val="#ppt_w"/>
                                          </p:val>
                                        </p:tav>
                                      </p:tavLst>
                                    </p:anim>
                                    <p:anim calcmode="lin" valueType="num">
                                      <p:cBhvr>
                                        <p:cTn id="34" dur="1000" fill="hold"/>
                                        <p:tgtEl>
                                          <p:spTgt spid="176134"/>
                                        </p:tgtEl>
                                        <p:attrNameLst>
                                          <p:attrName>ppt_h</p:attrName>
                                        </p:attrNameLst>
                                      </p:cBhvr>
                                      <p:tavLst>
                                        <p:tav tm="0">
                                          <p:val>
                                            <p:strVal val="#ppt_h"/>
                                          </p:val>
                                        </p:tav>
                                        <p:tav tm="100000">
                                          <p:val>
                                            <p:strVal val="#ppt_h"/>
                                          </p:val>
                                        </p:tav>
                                      </p:tavLst>
                                    </p:anim>
                                    <p:animEffect transition="in" filter="fade">
                                      <p:cBhvr>
                                        <p:cTn id="35" dur="1000"/>
                                        <p:tgtEl>
                                          <p:spTgt spid="17613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xit" presetSubtype="16" fill="hold" grpId="1" nodeType="clickEffect">
                                  <p:stCondLst>
                                    <p:cond delay="0"/>
                                  </p:stCondLst>
                                  <p:childTnLst>
                                    <p:animEffect transition="out" filter="diamond(in)">
                                      <p:cBhvr>
                                        <p:cTn id="39" dur="500"/>
                                        <p:tgtEl>
                                          <p:spTgt spid="176134"/>
                                        </p:tgtEl>
                                      </p:cBhvr>
                                    </p:animEffect>
                                    <p:set>
                                      <p:cBhvr>
                                        <p:cTn id="40" dur="1" fill="hold">
                                          <p:stCondLst>
                                            <p:cond delay="499"/>
                                          </p:stCondLst>
                                        </p:cTn>
                                        <p:tgtEl>
                                          <p:spTgt spid="176134"/>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76135">
                                            <p:bg/>
                                          </p:spTgt>
                                        </p:tgtEl>
                                        <p:attrNameLst>
                                          <p:attrName>style.visibility</p:attrName>
                                        </p:attrNameLst>
                                      </p:cBhvr>
                                      <p:to>
                                        <p:strVal val="visible"/>
                                      </p:to>
                                    </p:set>
                                    <p:animEffect transition="in" filter="blinds(horizontal)">
                                      <p:cBhvr>
                                        <p:cTn id="45" dur="500"/>
                                        <p:tgtEl>
                                          <p:spTgt spid="176135">
                                            <p:bg/>
                                          </p:spTgt>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76135">
                                            <p:txEl>
                                              <p:pRg st="0" end="0"/>
                                            </p:txEl>
                                          </p:spTgt>
                                        </p:tgtEl>
                                        <p:attrNameLst>
                                          <p:attrName>style.visibility</p:attrName>
                                        </p:attrNameLst>
                                      </p:cBhvr>
                                      <p:to>
                                        <p:strVal val="visible"/>
                                      </p:to>
                                    </p:set>
                                    <p:animEffect transition="in" filter="blinds(horizontal)">
                                      <p:cBhvr>
                                        <p:cTn id="48" dur="500"/>
                                        <p:tgtEl>
                                          <p:spTgt spid="176135">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8" presetClass="exit" presetSubtype="16" fill="hold" grpId="1" nodeType="clickEffect">
                                  <p:stCondLst>
                                    <p:cond delay="0"/>
                                  </p:stCondLst>
                                  <p:childTnLst>
                                    <p:animEffect transition="out" filter="diamond(in)">
                                      <p:cBhvr>
                                        <p:cTn id="52" dur="500"/>
                                        <p:tgtEl>
                                          <p:spTgt spid="176135">
                                            <p:txEl>
                                              <p:pRg st="0" end="0"/>
                                            </p:txEl>
                                          </p:spTgt>
                                        </p:tgtEl>
                                      </p:cBhvr>
                                    </p:animEffect>
                                    <p:set>
                                      <p:cBhvr>
                                        <p:cTn id="53" dur="1" fill="hold">
                                          <p:stCondLst>
                                            <p:cond delay="499"/>
                                          </p:stCondLst>
                                        </p:cTn>
                                        <p:tgtEl>
                                          <p:spTgt spid="176135">
                                            <p:txEl>
                                              <p:pRg st="0" end="0"/>
                                            </p:txEl>
                                          </p:spTgt>
                                        </p:tgtEl>
                                        <p:attrNameLst>
                                          <p:attrName>style.visibility</p:attrName>
                                        </p:attrNameLst>
                                      </p:cBhvr>
                                      <p:to>
                                        <p:strVal val="hidden"/>
                                      </p:to>
                                    </p:set>
                                  </p:childTnLst>
                                </p:cTn>
                              </p:par>
                              <p:par>
                                <p:cTn id="54" presetID="8" presetClass="exit" presetSubtype="16" fill="hold" grpId="1" nodeType="withEffect">
                                  <p:stCondLst>
                                    <p:cond delay="0"/>
                                  </p:stCondLst>
                                  <p:childTnLst>
                                    <p:animEffect transition="out" filter="diamond(in)">
                                      <p:cBhvr>
                                        <p:cTn id="55" dur="500"/>
                                        <p:tgtEl>
                                          <p:spTgt spid="176135">
                                            <p:bg/>
                                          </p:spTgt>
                                        </p:tgtEl>
                                      </p:cBhvr>
                                    </p:animEffect>
                                    <p:set>
                                      <p:cBhvr>
                                        <p:cTn id="56" dur="1" fill="hold">
                                          <p:stCondLst>
                                            <p:cond delay="499"/>
                                          </p:stCondLst>
                                        </p:cTn>
                                        <p:tgtEl>
                                          <p:spTgt spid="176135">
                                            <p:bg/>
                                          </p:spTgt>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176136">
                                            <p:bg/>
                                          </p:spTgt>
                                        </p:tgtEl>
                                        <p:attrNameLst>
                                          <p:attrName>style.visibility</p:attrName>
                                        </p:attrNameLst>
                                      </p:cBhvr>
                                      <p:to>
                                        <p:strVal val="visible"/>
                                      </p:to>
                                    </p:set>
                                    <p:animEffect transition="in" filter="blinds(horizontal)">
                                      <p:cBhvr>
                                        <p:cTn id="61" dur="500"/>
                                        <p:tgtEl>
                                          <p:spTgt spid="176136">
                                            <p:bg/>
                                          </p:spTgt>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176136">
                                            <p:txEl>
                                              <p:pRg st="0" end="0"/>
                                            </p:txEl>
                                          </p:spTgt>
                                        </p:tgtEl>
                                        <p:attrNameLst>
                                          <p:attrName>style.visibility</p:attrName>
                                        </p:attrNameLst>
                                      </p:cBhvr>
                                      <p:to>
                                        <p:strVal val="visible"/>
                                      </p:to>
                                    </p:set>
                                    <p:animEffect transition="in" filter="blinds(horizontal)">
                                      <p:cBhvr>
                                        <p:cTn id="64" dur="500"/>
                                        <p:tgtEl>
                                          <p:spTgt spid="176136">
                                            <p:txEl>
                                              <p:pRg st="0" end="0"/>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55" presetClass="entr" presetSubtype="0" fill="hold" grpId="0" nodeType="clickEffect">
                                  <p:stCondLst>
                                    <p:cond delay="0"/>
                                  </p:stCondLst>
                                  <p:childTnLst>
                                    <p:set>
                                      <p:cBhvr>
                                        <p:cTn id="68" dur="1" fill="hold">
                                          <p:stCondLst>
                                            <p:cond delay="0"/>
                                          </p:stCondLst>
                                        </p:cTn>
                                        <p:tgtEl>
                                          <p:spTgt spid="176137"/>
                                        </p:tgtEl>
                                        <p:attrNameLst>
                                          <p:attrName>style.visibility</p:attrName>
                                        </p:attrNameLst>
                                      </p:cBhvr>
                                      <p:to>
                                        <p:strVal val="visible"/>
                                      </p:to>
                                    </p:set>
                                    <p:anim calcmode="lin" valueType="num">
                                      <p:cBhvr>
                                        <p:cTn id="69" dur="1000" fill="hold"/>
                                        <p:tgtEl>
                                          <p:spTgt spid="176137"/>
                                        </p:tgtEl>
                                        <p:attrNameLst>
                                          <p:attrName>ppt_w</p:attrName>
                                        </p:attrNameLst>
                                      </p:cBhvr>
                                      <p:tavLst>
                                        <p:tav tm="0">
                                          <p:val>
                                            <p:strVal val="#ppt_w*0.70"/>
                                          </p:val>
                                        </p:tav>
                                        <p:tav tm="100000">
                                          <p:val>
                                            <p:strVal val="#ppt_w"/>
                                          </p:val>
                                        </p:tav>
                                      </p:tavLst>
                                    </p:anim>
                                    <p:anim calcmode="lin" valueType="num">
                                      <p:cBhvr>
                                        <p:cTn id="70" dur="1000" fill="hold"/>
                                        <p:tgtEl>
                                          <p:spTgt spid="176137"/>
                                        </p:tgtEl>
                                        <p:attrNameLst>
                                          <p:attrName>ppt_h</p:attrName>
                                        </p:attrNameLst>
                                      </p:cBhvr>
                                      <p:tavLst>
                                        <p:tav tm="0">
                                          <p:val>
                                            <p:strVal val="#ppt_h"/>
                                          </p:val>
                                        </p:tav>
                                        <p:tav tm="100000">
                                          <p:val>
                                            <p:strVal val="#ppt_h"/>
                                          </p:val>
                                        </p:tav>
                                      </p:tavLst>
                                    </p:anim>
                                    <p:animEffect transition="in" filter="fade">
                                      <p:cBhvr>
                                        <p:cTn id="71" dur="1000"/>
                                        <p:tgtEl>
                                          <p:spTgt spid="176137"/>
                                        </p:tgtEl>
                                      </p:cBhvr>
                                    </p:animEffect>
                                  </p:childTnLst>
                                </p:cTn>
                              </p:par>
                            </p:childTnLst>
                          </p:cTn>
                        </p:par>
                      </p:childTnLst>
                    </p:cTn>
                  </p:par>
                  <p:par>
                    <p:cTn id="72" fill="hold">
                      <p:stCondLst>
                        <p:cond delay="indefinite"/>
                      </p:stCondLst>
                      <p:childTnLst>
                        <p:par>
                          <p:cTn id="73" fill="hold">
                            <p:stCondLst>
                              <p:cond delay="0"/>
                            </p:stCondLst>
                            <p:childTnLst>
                              <p:par>
                                <p:cTn id="74" presetID="8" presetClass="exit" presetSubtype="16" fill="hold" grpId="1" nodeType="clickEffect">
                                  <p:stCondLst>
                                    <p:cond delay="0"/>
                                  </p:stCondLst>
                                  <p:childTnLst>
                                    <p:animEffect transition="out" filter="diamond(in)">
                                      <p:cBhvr>
                                        <p:cTn id="75" dur="500"/>
                                        <p:tgtEl>
                                          <p:spTgt spid="176137"/>
                                        </p:tgtEl>
                                      </p:cBhvr>
                                    </p:animEffect>
                                    <p:set>
                                      <p:cBhvr>
                                        <p:cTn id="76" dur="1" fill="hold">
                                          <p:stCondLst>
                                            <p:cond delay="499"/>
                                          </p:stCondLst>
                                        </p:cTn>
                                        <p:tgtEl>
                                          <p:spTgt spid="176137"/>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55" presetClass="entr" presetSubtype="0" fill="hold" grpId="0" nodeType="clickEffect">
                                  <p:stCondLst>
                                    <p:cond delay="0"/>
                                  </p:stCondLst>
                                  <p:childTnLst>
                                    <p:set>
                                      <p:cBhvr>
                                        <p:cTn id="80" dur="1" fill="hold">
                                          <p:stCondLst>
                                            <p:cond delay="0"/>
                                          </p:stCondLst>
                                        </p:cTn>
                                        <p:tgtEl>
                                          <p:spTgt spid="176138"/>
                                        </p:tgtEl>
                                        <p:attrNameLst>
                                          <p:attrName>style.visibility</p:attrName>
                                        </p:attrNameLst>
                                      </p:cBhvr>
                                      <p:to>
                                        <p:strVal val="visible"/>
                                      </p:to>
                                    </p:set>
                                    <p:anim calcmode="lin" valueType="num">
                                      <p:cBhvr>
                                        <p:cTn id="81" dur="1000" fill="hold"/>
                                        <p:tgtEl>
                                          <p:spTgt spid="176138"/>
                                        </p:tgtEl>
                                        <p:attrNameLst>
                                          <p:attrName>ppt_w</p:attrName>
                                        </p:attrNameLst>
                                      </p:cBhvr>
                                      <p:tavLst>
                                        <p:tav tm="0">
                                          <p:val>
                                            <p:strVal val="#ppt_w*0.70"/>
                                          </p:val>
                                        </p:tav>
                                        <p:tav tm="100000">
                                          <p:val>
                                            <p:strVal val="#ppt_w"/>
                                          </p:val>
                                        </p:tav>
                                      </p:tavLst>
                                    </p:anim>
                                    <p:anim calcmode="lin" valueType="num">
                                      <p:cBhvr>
                                        <p:cTn id="82" dur="1000" fill="hold"/>
                                        <p:tgtEl>
                                          <p:spTgt spid="176138"/>
                                        </p:tgtEl>
                                        <p:attrNameLst>
                                          <p:attrName>ppt_h</p:attrName>
                                        </p:attrNameLst>
                                      </p:cBhvr>
                                      <p:tavLst>
                                        <p:tav tm="0">
                                          <p:val>
                                            <p:strVal val="#ppt_h"/>
                                          </p:val>
                                        </p:tav>
                                        <p:tav tm="100000">
                                          <p:val>
                                            <p:strVal val="#ppt_h"/>
                                          </p:val>
                                        </p:tav>
                                      </p:tavLst>
                                    </p:anim>
                                    <p:animEffect transition="in" filter="fade">
                                      <p:cBhvr>
                                        <p:cTn id="83" dur="1000"/>
                                        <p:tgtEl>
                                          <p:spTgt spid="176138"/>
                                        </p:tgtEl>
                                      </p:cBhvr>
                                    </p:animEffect>
                                  </p:childTnLst>
                                </p:cTn>
                              </p:par>
                            </p:childTnLst>
                          </p:cTn>
                        </p:par>
                      </p:childTnLst>
                    </p:cTn>
                  </p:par>
                  <p:par>
                    <p:cTn id="84" fill="hold">
                      <p:stCondLst>
                        <p:cond delay="indefinite"/>
                      </p:stCondLst>
                      <p:childTnLst>
                        <p:par>
                          <p:cTn id="85" fill="hold">
                            <p:stCondLst>
                              <p:cond delay="0"/>
                            </p:stCondLst>
                            <p:childTnLst>
                              <p:par>
                                <p:cTn id="86" presetID="8" presetClass="exit" presetSubtype="16" fill="hold" grpId="1" nodeType="clickEffect">
                                  <p:stCondLst>
                                    <p:cond delay="0"/>
                                  </p:stCondLst>
                                  <p:childTnLst>
                                    <p:animEffect transition="out" filter="diamond(in)">
                                      <p:cBhvr>
                                        <p:cTn id="87" dur="500"/>
                                        <p:tgtEl>
                                          <p:spTgt spid="176138"/>
                                        </p:tgtEl>
                                      </p:cBhvr>
                                    </p:animEffect>
                                    <p:set>
                                      <p:cBhvr>
                                        <p:cTn id="88" dur="1" fill="hold">
                                          <p:stCondLst>
                                            <p:cond delay="499"/>
                                          </p:stCondLst>
                                        </p:cTn>
                                        <p:tgtEl>
                                          <p:spTgt spid="176138"/>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176139">
                                            <p:bg/>
                                          </p:spTgt>
                                        </p:tgtEl>
                                        <p:attrNameLst>
                                          <p:attrName>style.visibility</p:attrName>
                                        </p:attrNameLst>
                                      </p:cBhvr>
                                      <p:to>
                                        <p:strVal val="visible"/>
                                      </p:to>
                                    </p:set>
                                    <p:animEffect transition="in" filter="blinds(horizontal)">
                                      <p:cBhvr>
                                        <p:cTn id="93" dur="500"/>
                                        <p:tgtEl>
                                          <p:spTgt spid="176139">
                                            <p:bg/>
                                          </p:spTgt>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176139">
                                            <p:txEl>
                                              <p:pRg st="0" end="0"/>
                                            </p:txEl>
                                          </p:spTgt>
                                        </p:tgtEl>
                                        <p:attrNameLst>
                                          <p:attrName>style.visibility</p:attrName>
                                        </p:attrNameLst>
                                      </p:cBhvr>
                                      <p:to>
                                        <p:strVal val="visible"/>
                                      </p:to>
                                    </p:set>
                                    <p:animEffect transition="in" filter="blinds(horizontal)">
                                      <p:cBhvr>
                                        <p:cTn id="96" dur="500"/>
                                        <p:tgtEl>
                                          <p:spTgt spid="176139">
                                            <p:txEl>
                                              <p:pRg st="0" end="0"/>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5" presetClass="entr" presetSubtype="10" fill="hold" grpId="2" nodeType="clickEffect">
                                  <p:stCondLst>
                                    <p:cond delay="0"/>
                                  </p:stCondLst>
                                  <p:childTnLst>
                                    <p:set>
                                      <p:cBhvr>
                                        <p:cTn id="100" dur="1" fill="hold">
                                          <p:stCondLst>
                                            <p:cond delay="0"/>
                                          </p:stCondLst>
                                        </p:cTn>
                                        <p:tgtEl>
                                          <p:spTgt spid="176135">
                                            <p:bg/>
                                          </p:spTgt>
                                        </p:tgtEl>
                                        <p:attrNameLst>
                                          <p:attrName>style.visibility</p:attrName>
                                        </p:attrNameLst>
                                      </p:cBhvr>
                                      <p:to>
                                        <p:strVal val="visible"/>
                                      </p:to>
                                    </p:set>
                                    <p:animEffect transition="in" filter="checkerboard(across)">
                                      <p:cBhvr>
                                        <p:cTn id="101" dur="500"/>
                                        <p:tgtEl>
                                          <p:spTgt spid="176135">
                                            <p:bg/>
                                          </p:spTgt>
                                        </p:tgtEl>
                                      </p:cBhvr>
                                    </p:animEffect>
                                  </p:childTnLst>
                                </p:cTn>
                              </p:par>
                              <p:par>
                                <p:cTn id="102" presetID="5" presetClass="entr" presetSubtype="10" fill="hold" grpId="2" nodeType="withEffect">
                                  <p:stCondLst>
                                    <p:cond delay="0"/>
                                  </p:stCondLst>
                                  <p:childTnLst>
                                    <p:set>
                                      <p:cBhvr>
                                        <p:cTn id="103" dur="1" fill="hold">
                                          <p:stCondLst>
                                            <p:cond delay="0"/>
                                          </p:stCondLst>
                                        </p:cTn>
                                        <p:tgtEl>
                                          <p:spTgt spid="176135">
                                            <p:txEl>
                                              <p:pRg st="0" end="0"/>
                                            </p:txEl>
                                          </p:spTgt>
                                        </p:tgtEl>
                                        <p:attrNameLst>
                                          <p:attrName>style.visibility</p:attrName>
                                        </p:attrNameLst>
                                      </p:cBhvr>
                                      <p:to>
                                        <p:strVal val="visible"/>
                                      </p:to>
                                    </p:set>
                                    <p:animEffect transition="in" filter="checkerboard(across)">
                                      <p:cBhvr>
                                        <p:cTn id="104" dur="500"/>
                                        <p:tgtEl>
                                          <p:spTgt spid="1761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P spid="61443" grpId="0" build="p"/>
      <p:bldP spid="176132" grpId="0" build="p" animBg="1"/>
      <p:bldP spid="176133" grpId="0" build="p" animBg="1"/>
      <p:bldP spid="176134" grpId="0"/>
      <p:bldP spid="176134" grpId="1"/>
      <p:bldP spid="176135" grpId="0" build="p" animBg="1"/>
      <p:bldP spid="176135" grpId="1" build="allAtOnce" animBg="1"/>
      <p:bldP spid="176135" grpId="2" build="allAtOnce" animBg="1"/>
      <p:bldP spid="176136" grpId="0" build="p" animBg="1"/>
      <p:bldP spid="176137" grpId="0"/>
      <p:bldP spid="176137" grpId="1"/>
      <p:bldP spid="176138" grpId="0"/>
      <p:bldP spid="176138" grpId="1"/>
      <p:bldP spid="176139" grpId="0" build="p"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457200" y="274638"/>
            <a:ext cx="8229600" cy="777875"/>
          </a:xfrm>
        </p:spPr>
        <p:txBody>
          <a:bodyPr/>
          <a:lstStyle/>
          <a:p>
            <a:pPr eaLnBrk="1" hangingPunct="1">
              <a:defRPr/>
            </a:pPr>
            <a:r>
              <a:rPr lang="pl-PL" b="1" dirty="0" smtClean="0">
                <a:solidFill>
                  <a:schemeClr val="accent6">
                    <a:lumMod val="50000"/>
                  </a:schemeClr>
                </a:solidFill>
              </a:rPr>
              <a:t>POMOCE TECHNICZNE, ŚRODKI DYDAKTYCZNE </a:t>
            </a:r>
          </a:p>
        </p:txBody>
      </p:sp>
      <p:sp>
        <p:nvSpPr>
          <p:cNvPr id="62467" name="Rectangle 3"/>
          <p:cNvSpPr>
            <a:spLocks noGrp="1" noChangeArrowheads="1"/>
          </p:cNvSpPr>
          <p:nvPr>
            <p:ph type="body" idx="4294967295"/>
          </p:nvPr>
        </p:nvSpPr>
        <p:spPr>
          <a:xfrm>
            <a:off x="180975" y="4113213"/>
            <a:ext cx="8759825" cy="1657350"/>
          </a:xfrm>
        </p:spPr>
        <p:txBody>
          <a:bodyPr/>
          <a:lstStyle/>
          <a:p>
            <a:pPr eaLnBrk="1" hangingPunct="1">
              <a:lnSpc>
                <a:spcPct val="80000"/>
              </a:lnSpc>
              <a:buClr>
                <a:schemeClr val="bg1"/>
              </a:buClr>
              <a:buFontTx/>
              <a:buNone/>
            </a:pPr>
            <a:r>
              <a:rPr lang="pl-PL" sz="2400" smtClean="0"/>
              <a:t>Wśród </a:t>
            </a:r>
            <a:r>
              <a:rPr lang="pl-PL" sz="2400" b="1" smtClean="0">
                <a:solidFill>
                  <a:srgbClr val="003300"/>
                </a:solidFill>
              </a:rPr>
              <a:t>uwarunkowań zewnętrznych</a:t>
            </a:r>
            <a:r>
              <a:rPr lang="pl-PL" sz="2400" smtClean="0"/>
              <a:t> procesu edukacyjnego ucznia </a:t>
            </a:r>
            <a:br>
              <a:rPr lang="pl-PL" sz="2400" smtClean="0"/>
            </a:br>
            <a:r>
              <a:rPr lang="pl-PL" sz="2400" smtClean="0"/>
              <a:t>z niepełnosprawnością ruchową należy zwrócić uwagę na: </a:t>
            </a:r>
          </a:p>
          <a:p>
            <a:pPr eaLnBrk="1" hangingPunct="1">
              <a:lnSpc>
                <a:spcPct val="80000"/>
              </a:lnSpc>
              <a:buClr>
                <a:schemeClr val="bg1"/>
              </a:buClr>
              <a:buFont typeface="Wingdings" pitchFamily="2" charset="2"/>
              <a:buChar char="§"/>
            </a:pPr>
            <a:r>
              <a:rPr lang="pl-PL" sz="2400" b="1" smtClean="0">
                <a:solidFill>
                  <a:srgbClr val="003300"/>
                </a:solidFill>
              </a:rPr>
              <a:t>wykorzystanie specjalistycznych pomocy  i przyborów szkolnych </a:t>
            </a:r>
            <a:br>
              <a:rPr lang="pl-PL" sz="2400" b="1" smtClean="0">
                <a:solidFill>
                  <a:srgbClr val="003300"/>
                </a:solidFill>
              </a:rPr>
            </a:br>
            <a:r>
              <a:rPr lang="pl-PL" sz="2400" b="1" smtClean="0">
                <a:solidFill>
                  <a:srgbClr val="003300"/>
                </a:solidFill>
              </a:rPr>
              <a:t>w edukacji</a:t>
            </a:r>
            <a:r>
              <a:rPr lang="pl-PL" sz="2400" smtClean="0"/>
              <a:t> oraz </a:t>
            </a:r>
            <a:r>
              <a:rPr lang="pl-PL" sz="2400" b="1" smtClean="0">
                <a:solidFill>
                  <a:srgbClr val="003300"/>
                </a:solidFill>
              </a:rPr>
              <a:t>dobór właściwego sprzętu informatycznego </a:t>
            </a:r>
            <a:endParaRPr lang="pl-PL" sz="2400" smtClean="0"/>
          </a:p>
        </p:txBody>
      </p:sp>
      <p:sp>
        <p:nvSpPr>
          <p:cNvPr id="62468" name="AutoShape 4"/>
          <p:cNvSpPr>
            <a:spLocks noChangeArrowheads="1"/>
          </p:cNvSpPr>
          <p:nvPr/>
        </p:nvSpPr>
        <p:spPr bwMode="auto">
          <a:xfrm>
            <a:off x="203200" y="1332090"/>
            <a:ext cx="2077155" cy="2167467"/>
          </a:xfrm>
          <a:prstGeom prst="cube">
            <a:avLst>
              <a:gd name="adj" fmla="val 151"/>
            </a:avLst>
          </a:prstGeom>
          <a:gradFill rotWithShape="1">
            <a:gsLst>
              <a:gs pos="0">
                <a:srgbClr val="DDEBCF"/>
              </a:gs>
              <a:gs pos="50000">
                <a:srgbClr val="9CB86E"/>
              </a:gs>
              <a:gs pos="100000">
                <a:srgbClr val="156B13"/>
              </a:gs>
            </a:gsLst>
            <a:path path="rect">
              <a:fillToRect l="50000" t="50000" r="50000" b="50000"/>
            </a:path>
          </a:gradFill>
          <a:ln w="9525">
            <a:noFill/>
            <a:miter lim="800000"/>
            <a:headEnd/>
            <a:tailEnd/>
          </a:ln>
          <a:effectLst/>
        </p:spPr>
        <p:txBody>
          <a:bodyPr wrap="none" anchor="ctr">
            <a:scene3d>
              <a:camera prst="perspectiveFront"/>
              <a:lightRig rig="threePt" dir="t"/>
            </a:scene3d>
          </a:bodyPr>
          <a:lstStyle/>
          <a:p>
            <a:pPr algn="ctr">
              <a:defRPr/>
            </a:pPr>
            <a:r>
              <a:rPr lang="pl-PL" b="1" dirty="0"/>
              <a:t>Środki </a:t>
            </a:r>
          </a:p>
          <a:p>
            <a:pPr algn="ctr">
              <a:defRPr/>
            </a:pPr>
            <a:r>
              <a:rPr lang="pl-PL" b="1" dirty="0"/>
              <a:t>słowne</a:t>
            </a:r>
          </a:p>
        </p:txBody>
      </p:sp>
      <p:sp>
        <p:nvSpPr>
          <p:cNvPr id="62469" name="AutoShape 5"/>
          <p:cNvSpPr>
            <a:spLocks noChangeArrowheads="1"/>
          </p:cNvSpPr>
          <p:nvPr/>
        </p:nvSpPr>
        <p:spPr bwMode="auto">
          <a:xfrm>
            <a:off x="2404533" y="1332090"/>
            <a:ext cx="2111022" cy="2167466"/>
          </a:xfrm>
          <a:prstGeom prst="cube">
            <a:avLst>
              <a:gd name="adj" fmla="val 0"/>
            </a:avLst>
          </a:prstGeom>
          <a:gradFill rotWithShape="1">
            <a:gsLst>
              <a:gs pos="0">
                <a:srgbClr val="DDEBCF"/>
              </a:gs>
              <a:gs pos="50000">
                <a:srgbClr val="9CB86E"/>
              </a:gs>
              <a:gs pos="100000">
                <a:srgbClr val="156B13"/>
              </a:gs>
            </a:gsLst>
            <a:path path="rect">
              <a:fillToRect l="50000" t="50000" r="50000" b="50000"/>
            </a:path>
          </a:gradFill>
          <a:ln w="9525">
            <a:noFill/>
            <a:miter lim="800000"/>
            <a:headEnd/>
            <a:tailEnd/>
          </a:ln>
          <a:effectLst>
            <a:outerShdw blurRad="50800" dist="38100" dir="2700000" algn="tl" rotWithShape="0">
              <a:prstClr val="black">
                <a:alpha val="40000"/>
              </a:prstClr>
            </a:outerShdw>
          </a:effectLst>
        </p:spPr>
        <p:txBody>
          <a:bodyPr wrap="none" anchor="ctr">
            <a:scene3d>
              <a:camera prst="perspectiveFront"/>
              <a:lightRig rig="threePt" dir="t"/>
            </a:scene3d>
          </a:bodyPr>
          <a:lstStyle/>
          <a:p>
            <a:pPr algn="ctr">
              <a:defRPr/>
            </a:pPr>
            <a:r>
              <a:rPr lang="pl-PL" b="1" dirty="0"/>
              <a:t>Środki </a:t>
            </a:r>
          </a:p>
          <a:p>
            <a:pPr algn="ctr">
              <a:defRPr/>
            </a:pPr>
            <a:r>
              <a:rPr lang="pl-PL" b="1" dirty="0"/>
              <a:t>wzrokowe</a:t>
            </a:r>
          </a:p>
        </p:txBody>
      </p:sp>
      <p:sp>
        <p:nvSpPr>
          <p:cNvPr id="62470" name="AutoShape 6"/>
          <p:cNvSpPr>
            <a:spLocks noChangeArrowheads="1"/>
          </p:cNvSpPr>
          <p:nvPr/>
        </p:nvSpPr>
        <p:spPr bwMode="auto">
          <a:xfrm>
            <a:off x="4673600" y="1331913"/>
            <a:ext cx="2100263" cy="2133600"/>
          </a:xfrm>
          <a:prstGeom prst="cube">
            <a:avLst>
              <a:gd name="adj" fmla="val 684"/>
            </a:avLst>
          </a:prstGeom>
          <a:gradFill rotWithShape="1">
            <a:gsLst>
              <a:gs pos="0">
                <a:srgbClr val="DDEBCF"/>
              </a:gs>
              <a:gs pos="50000">
                <a:srgbClr val="9CB86E"/>
              </a:gs>
              <a:gs pos="100000">
                <a:srgbClr val="156B13"/>
              </a:gs>
            </a:gsLst>
            <a:path path="rect">
              <a:fillToRect l="50000" t="50000" r="50000" b="50000"/>
            </a:path>
          </a:gradFill>
          <a:ln w="9525">
            <a:noFill/>
            <a:miter lim="800000"/>
            <a:headEnd/>
            <a:tailEnd/>
          </a:ln>
          <a:effectLst>
            <a:outerShdw blurRad="50800" dist="38100" dir="5400000" algn="t" rotWithShape="0">
              <a:prstClr val="black">
                <a:alpha val="40000"/>
              </a:prstClr>
            </a:outerShdw>
          </a:effectLst>
        </p:spPr>
        <p:txBody>
          <a:bodyPr wrap="none" anchor="ctr"/>
          <a:lstStyle/>
          <a:p>
            <a:pPr algn="ctr">
              <a:defRPr/>
            </a:pPr>
            <a:r>
              <a:rPr lang="pl-PL" b="1" dirty="0"/>
              <a:t>Mechaniczne </a:t>
            </a:r>
          </a:p>
          <a:p>
            <a:pPr algn="ctr">
              <a:defRPr/>
            </a:pPr>
            <a:r>
              <a:rPr lang="pl-PL" b="1" dirty="0"/>
              <a:t>środki </a:t>
            </a:r>
          </a:p>
          <a:p>
            <a:pPr algn="ctr">
              <a:defRPr/>
            </a:pPr>
            <a:r>
              <a:rPr lang="pl-PL" b="1" dirty="0"/>
              <a:t>wzrokowe</a:t>
            </a:r>
          </a:p>
        </p:txBody>
      </p:sp>
      <p:sp>
        <p:nvSpPr>
          <p:cNvPr id="62471" name="AutoShape 7"/>
          <p:cNvSpPr>
            <a:spLocks noChangeArrowheads="1"/>
          </p:cNvSpPr>
          <p:nvPr/>
        </p:nvSpPr>
        <p:spPr bwMode="auto">
          <a:xfrm>
            <a:off x="6908800" y="1320800"/>
            <a:ext cx="2052638" cy="2122488"/>
          </a:xfrm>
          <a:prstGeom prst="cube">
            <a:avLst>
              <a:gd name="adj" fmla="val 0"/>
            </a:avLst>
          </a:prstGeom>
          <a:gradFill rotWithShape="1">
            <a:gsLst>
              <a:gs pos="0">
                <a:srgbClr val="DDEBCF"/>
              </a:gs>
              <a:gs pos="50000">
                <a:srgbClr val="9CB86E"/>
              </a:gs>
              <a:gs pos="100000">
                <a:srgbClr val="156B13"/>
              </a:gs>
            </a:gsLst>
            <a:path path="rect">
              <a:fillToRect l="50000" t="50000" r="50000" b="50000"/>
            </a:path>
          </a:gradFill>
          <a:ln w="9525">
            <a:noFill/>
            <a:miter lim="800000"/>
            <a:headEnd/>
            <a:tailEnd/>
          </a:ln>
          <a:effectLst>
            <a:outerShdw blurRad="50800" dist="38100" dir="5400000" algn="t" rotWithShape="0">
              <a:prstClr val="black">
                <a:alpha val="40000"/>
              </a:prstClr>
            </a:outerShdw>
          </a:effectLst>
        </p:spPr>
        <p:txBody>
          <a:bodyPr wrap="none" anchor="ctr"/>
          <a:lstStyle/>
          <a:p>
            <a:pPr algn="ctr">
              <a:defRPr/>
            </a:pPr>
            <a:r>
              <a:rPr lang="pl-PL" b="1" dirty="0"/>
              <a:t>Środki </a:t>
            </a:r>
          </a:p>
          <a:p>
            <a:pPr algn="ctr">
              <a:defRPr/>
            </a:pPr>
            <a:r>
              <a:rPr lang="pl-PL" b="1" dirty="0"/>
              <a:t>słuchowe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slide(fromBottom)">
                                      <p:cBhvr>
                                        <p:cTn id="7" dur="500"/>
                                        <p:tgtEl>
                                          <p:spTgt spid="62466"/>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62468"/>
                                        </p:tgtEl>
                                        <p:attrNameLst>
                                          <p:attrName>style.visibility</p:attrName>
                                        </p:attrNameLst>
                                      </p:cBhvr>
                                      <p:to>
                                        <p:strVal val="visible"/>
                                      </p:to>
                                    </p:set>
                                    <p:anim calcmode="lin" valueType="num">
                                      <p:cBhvr>
                                        <p:cTn id="12" dur="1000" fill="hold"/>
                                        <p:tgtEl>
                                          <p:spTgt spid="62468"/>
                                        </p:tgtEl>
                                        <p:attrNameLst>
                                          <p:attrName>ppt_w</p:attrName>
                                        </p:attrNameLst>
                                      </p:cBhvr>
                                      <p:tavLst>
                                        <p:tav tm="0">
                                          <p:val>
                                            <p:strVal val="#ppt_w*0.70"/>
                                          </p:val>
                                        </p:tav>
                                        <p:tav tm="100000">
                                          <p:val>
                                            <p:strVal val="#ppt_w"/>
                                          </p:val>
                                        </p:tav>
                                      </p:tavLst>
                                    </p:anim>
                                    <p:anim calcmode="lin" valueType="num">
                                      <p:cBhvr>
                                        <p:cTn id="13" dur="1000" fill="hold"/>
                                        <p:tgtEl>
                                          <p:spTgt spid="62468"/>
                                        </p:tgtEl>
                                        <p:attrNameLst>
                                          <p:attrName>ppt_h</p:attrName>
                                        </p:attrNameLst>
                                      </p:cBhvr>
                                      <p:tavLst>
                                        <p:tav tm="0">
                                          <p:val>
                                            <p:strVal val="#ppt_h"/>
                                          </p:val>
                                        </p:tav>
                                        <p:tav tm="100000">
                                          <p:val>
                                            <p:strVal val="#ppt_h"/>
                                          </p:val>
                                        </p:tav>
                                      </p:tavLst>
                                    </p:anim>
                                    <p:animEffect transition="in" filter="fade">
                                      <p:cBhvr>
                                        <p:cTn id="14" dur="1000"/>
                                        <p:tgtEl>
                                          <p:spTgt spid="62468"/>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62469"/>
                                        </p:tgtEl>
                                        <p:attrNameLst>
                                          <p:attrName>style.visibility</p:attrName>
                                        </p:attrNameLst>
                                      </p:cBhvr>
                                      <p:to>
                                        <p:strVal val="visible"/>
                                      </p:to>
                                    </p:set>
                                    <p:anim calcmode="lin" valueType="num">
                                      <p:cBhvr>
                                        <p:cTn id="19" dur="1000" fill="hold"/>
                                        <p:tgtEl>
                                          <p:spTgt spid="62469"/>
                                        </p:tgtEl>
                                        <p:attrNameLst>
                                          <p:attrName>ppt_w</p:attrName>
                                        </p:attrNameLst>
                                      </p:cBhvr>
                                      <p:tavLst>
                                        <p:tav tm="0">
                                          <p:val>
                                            <p:strVal val="#ppt_w*0.70"/>
                                          </p:val>
                                        </p:tav>
                                        <p:tav tm="100000">
                                          <p:val>
                                            <p:strVal val="#ppt_w"/>
                                          </p:val>
                                        </p:tav>
                                      </p:tavLst>
                                    </p:anim>
                                    <p:anim calcmode="lin" valueType="num">
                                      <p:cBhvr>
                                        <p:cTn id="20" dur="1000" fill="hold"/>
                                        <p:tgtEl>
                                          <p:spTgt spid="62469"/>
                                        </p:tgtEl>
                                        <p:attrNameLst>
                                          <p:attrName>ppt_h</p:attrName>
                                        </p:attrNameLst>
                                      </p:cBhvr>
                                      <p:tavLst>
                                        <p:tav tm="0">
                                          <p:val>
                                            <p:strVal val="#ppt_h"/>
                                          </p:val>
                                        </p:tav>
                                        <p:tav tm="100000">
                                          <p:val>
                                            <p:strVal val="#ppt_h"/>
                                          </p:val>
                                        </p:tav>
                                      </p:tavLst>
                                    </p:anim>
                                    <p:animEffect transition="in" filter="fade">
                                      <p:cBhvr>
                                        <p:cTn id="21" dur="1000"/>
                                        <p:tgtEl>
                                          <p:spTgt spid="62469"/>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2470"/>
                                        </p:tgtEl>
                                        <p:attrNameLst>
                                          <p:attrName>style.visibility</p:attrName>
                                        </p:attrNameLst>
                                      </p:cBhvr>
                                      <p:to>
                                        <p:strVal val="visible"/>
                                      </p:to>
                                    </p:set>
                                    <p:anim calcmode="lin" valueType="num">
                                      <p:cBhvr>
                                        <p:cTn id="26" dur="1000" fill="hold"/>
                                        <p:tgtEl>
                                          <p:spTgt spid="62470"/>
                                        </p:tgtEl>
                                        <p:attrNameLst>
                                          <p:attrName>ppt_w</p:attrName>
                                        </p:attrNameLst>
                                      </p:cBhvr>
                                      <p:tavLst>
                                        <p:tav tm="0">
                                          <p:val>
                                            <p:strVal val="#ppt_w*0.70"/>
                                          </p:val>
                                        </p:tav>
                                        <p:tav tm="100000">
                                          <p:val>
                                            <p:strVal val="#ppt_w"/>
                                          </p:val>
                                        </p:tav>
                                      </p:tavLst>
                                    </p:anim>
                                    <p:anim calcmode="lin" valueType="num">
                                      <p:cBhvr>
                                        <p:cTn id="27" dur="1000" fill="hold"/>
                                        <p:tgtEl>
                                          <p:spTgt spid="62470"/>
                                        </p:tgtEl>
                                        <p:attrNameLst>
                                          <p:attrName>ppt_h</p:attrName>
                                        </p:attrNameLst>
                                      </p:cBhvr>
                                      <p:tavLst>
                                        <p:tav tm="0">
                                          <p:val>
                                            <p:strVal val="#ppt_h"/>
                                          </p:val>
                                        </p:tav>
                                        <p:tav tm="100000">
                                          <p:val>
                                            <p:strVal val="#ppt_h"/>
                                          </p:val>
                                        </p:tav>
                                      </p:tavLst>
                                    </p:anim>
                                    <p:animEffect transition="in" filter="fade">
                                      <p:cBhvr>
                                        <p:cTn id="28" dur="1000"/>
                                        <p:tgtEl>
                                          <p:spTgt spid="62470"/>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62471"/>
                                        </p:tgtEl>
                                        <p:attrNameLst>
                                          <p:attrName>style.visibility</p:attrName>
                                        </p:attrNameLst>
                                      </p:cBhvr>
                                      <p:to>
                                        <p:strVal val="visible"/>
                                      </p:to>
                                    </p:set>
                                    <p:anim calcmode="lin" valueType="num">
                                      <p:cBhvr>
                                        <p:cTn id="33" dur="1000" fill="hold"/>
                                        <p:tgtEl>
                                          <p:spTgt spid="62471"/>
                                        </p:tgtEl>
                                        <p:attrNameLst>
                                          <p:attrName>ppt_w</p:attrName>
                                        </p:attrNameLst>
                                      </p:cBhvr>
                                      <p:tavLst>
                                        <p:tav tm="0">
                                          <p:val>
                                            <p:strVal val="#ppt_w*0.70"/>
                                          </p:val>
                                        </p:tav>
                                        <p:tav tm="100000">
                                          <p:val>
                                            <p:strVal val="#ppt_w"/>
                                          </p:val>
                                        </p:tav>
                                      </p:tavLst>
                                    </p:anim>
                                    <p:anim calcmode="lin" valueType="num">
                                      <p:cBhvr>
                                        <p:cTn id="34" dur="1000" fill="hold"/>
                                        <p:tgtEl>
                                          <p:spTgt spid="62471"/>
                                        </p:tgtEl>
                                        <p:attrNameLst>
                                          <p:attrName>ppt_h</p:attrName>
                                        </p:attrNameLst>
                                      </p:cBhvr>
                                      <p:tavLst>
                                        <p:tav tm="0">
                                          <p:val>
                                            <p:strVal val="#ppt_h"/>
                                          </p:val>
                                        </p:tav>
                                        <p:tav tm="100000">
                                          <p:val>
                                            <p:strVal val="#ppt_h"/>
                                          </p:val>
                                        </p:tav>
                                      </p:tavLst>
                                    </p:anim>
                                    <p:animEffect transition="in" filter="fade">
                                      <p:cBhvr>
                                        <p:cTn id="35" dur="1000"/>
                                        <p:tgtEl>
                                          <p:spTgt spid="62471"/>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4" fill="hold" grpId="0" nodeType="clickEffect">
                                  <p:stCondLst>
                                    <p:cond delay="0"/>
                                  </p:stCondLst>
                                  <p:childTnLst>
                                    <p:set>
                                      <p:cBhvr>
                                        <p:cTn id="39" dur="1" fill="hold">
                                          <p:stCondLst>
                                            <p:cond delay="0"/>
                                          </p:stCondLst>
                                        </p:cTn>
                                        <p:tgtEl>
                                          <p:spTgt spid="62467">
                                            <p:txEl>
                                              <p:pRg st="0" end="0"/>
                                            </p:txEl>
                                          </p:spTgt>
                                        </p:tgtEl>
                                        <p:attrNameLst>
                                          <p:attrName>style.visibility</p:attrName>
                                        </p:attrNameLst>
                                      </p:cBhvr>
                                      <p:to>
                                        <p:strVal val="visible"/>
                                      </p:to>
                                    </p:set>
                                    <p:animEffect transition="in" filter="slide(fromBottom)">
                                      <p:cBhvr>
                                        <p:cTn id="40" dur="500"/>
                                        <p:tgtEl>
                                          <p:spTgt spid="62467">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4" fill="hold" grpId="0" nodeType="clickEffect">
                                  <p:stCondLst>
                                    <p:cond delay="0"/>
                                  </p:stCondLst>
                                  <p:childTnLst>
                                    <p:set>
                                      <p:cBhvr>
                                        <p:cTn id="44" dur="1" fill="hold">
                                          <p:stCondLst>
                                            <p:cond delay="0"/>
                                          </p:stCondLst>
                                        </p:cTn>
                                        <p:tgtEl>
                                          <p:spTgt spid="62467">
                                            <p:txEl>
                                              <p:pRg st="1" end="1"/>
                                            </p:txEl>
                                          </p:spTgt>
                                        </p:tgtEl>
                                        <p:attrNameLst>
                                          <p:attrName>style.visibility</p:attrName>
                                        </p:attrNameLst>
                                      </p:cBhvr>
                                      <p:to>
                                        <p:strVal val="visible"/>
                                      </p:to>
                                    </p:set>
                                    <p:animEffect transition="in" filter="slide(fromBottom)">
                                      <p:cBhvr>
                                        <p:cTn id="45" dur="500"/>
                                        <p:tgtEl>
                                          <p:spTgt spid="624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P spid="62467" grpId="0" build="p"/>
      <p:bldP spid="62470" grpId="0" animBg="1"/>
      <p:bldP spid="6247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ctrTitle" idx="4294967295"/>
          </p:nvPr>
        </p:nvSpPr>
        <p:spPr>
          <a:xfrm>
            <a:off x="685800" y="2130425"/>
            <a:ext cx="8134350" cy="1730375"/>
          </a:xfrm>
        </p:spPr>
        <p:txBody>
          <a:bodyPr/>
          <a:lstStyle/>
          <a:p>
            <a:pPr eaLnBrk="1" hangingPunct="1">
              <a:defRPr/>
            </a:pPr>
            <a:r>
              <a:rPr lang="pl-PL" sz="4000" dirty="0" smtClean="0">
                <a:solidFill>
                  <a:schemeClr val="accent6">
                    <a:lumMod val="50000"/>
                  </a:schemeClr>
                </a:solidFill>
              </a:rPr>
              <a:t>UCZEŃ Z UPOŚLEDZENIEM UMYSŁOWYM W STOPNIU LEKKIM</a:t>
            </a:r>
          </a:p>
        </p:txBody>
      </p:sp>
      <p:sp>
        <p:nvSpPr>
          <p:cNvPr id="69635" name="Rectangle 3"/>
          <p:cNvSpPr>
            <a:spLocks noChangeArrowheads="1"/>
          </p:cNvSpPr>
          <p:nvPr/>
        </p:nvSpPr>
        <p:spPr bwMode="auto">
          <a:xfrm>
            <a:off x="1371600" y="3886200"/>
            <a:ext cx="6400800" cy="1752600"/>
          </a:xfrm>
          <a:prstGeom prst="rect">
            <a:avLst/>
          </a:prstGeom>
          <a:noFill/>
          <a:ln w="9525">
            <a:noFill/>
            <a:miter lim="800000"/>
            <a:headEnd/>
            <a:tailEnd/>
          </a:ln>
        </p:spPr>
        <p:txBody>
          <a:bodyPr anchor="ctr"/>
          <a:lstStyle/>
          <a:p>
            <a:pPr algn="ctr">
              <a:spcBef>
                <a:spcPct val="20000"/>
              </a:spcBef>
            </a:pPr>
            <a:r>
              <a:rPr lang="pl-PL" sz="3200">
                <a:solidFill>
                  <a:srgbClr val="898989"/>
                </a:solidFill>
              </a:rPr>
              <a:t>Wybrane zagadnienia</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412750" y="296863"/>
            <a:ext cx="8229600" cy="633412"/>
          </a:xfrm>
        </p:spPr>
        <p:txBody>
          <a:bodyPr/>
          <a:lstStyle/>
          <a:p>
            <a:pPr eaLnBrk="1" hangingPunct="1">
              <a:defRPr/>
            </a:pPr>
            <a:r>
              <a:rPr lang="pl-PL" b="1" dirty="0" smtClean="0">
                <a:solidFill>
                  <a:schemeClr val="accent6">
                    <a:lumMod val="50000"/>
                  </a:schemeClr>
                </a:solidFill>
              </a:rPr>
              <a:t>NARZĘDZIA DIAGNOSTYCZNE </a:t>
            </a:r>
          </a:p>
        </p:txBody>
      </p:sp>
      <p:sp>
        <p:nvSpPr>
          <p:cNvPr id="65539" name="Rectangle 3"/>
          <p:cNvSpPr>
            <a:spLocks noGrp="1" noChangeArrowheads="1"/>
          </p:cNvSpPr>
          <p:nvPr>
            <p:ph type="body" idx="4294967295"/>
          </p:nvPr>
        </p:nvSpPr>
        <p:spPr>
          <a:xfrm>
            <a:off x="395288" y="1052513"/>
            <a:ext cx="8362950" cy="5472112"/>
          </a:xfrm>
        </p:spPr>
        <p:txBody>
          <a:bodyPr/>
          <a:lstStyle/>
          <a:p>
            <a:pPr algn="just" eaLnBrk="1" hangingPunct="1">
              <a:lnSpc>
                <a:spcPct val="95000"/>
              </a:lnSpc>
              <a:buFontTx/>
              <a:buNone/>
            </a:pPr>
            <a:r>
              <a:rPr lang="pl-PL" sz="2300" smtClean="0"/>
              <a:t>Do ustalania </a:t>
            </a:r>
            <a:r>
              <a:rPr lang="pl-PL" sz="2300" b="1" smtClean="0">
                <a:solidFill>
                  <a:srgbClr val="003300"/>
                </a:solidFill>
              </a:rPr>
              <a:t>oceny poziomu rozwoju i funkcjonowania</a:t>
            </a:r>
            <a:r>
              <a:rPr lang="pl-PL" sz="2300" smtClean="0"/>
              <a:t> uczniów z upośledzeniem umysłowym w stopniu lekkim przydatne mogą być </a:t>
            </a:r>
            <a:r>
              <a:rPr lang="pl-PL" sz="2300" b="1" smtClean="0">
                <a:solidFill>
                  <a:srgbClr val="003300"/>
                </a:solidFill>
              </a:rPr>
              <a:t>różne narzędzia diagnostyczne</a:t>
            </a:r>
            <a:r>
              <a:rPr lang="pl-PL" sz="2300" smtClean="0"/>
              <a:t>.      </a:t>
            </a:r>
          </a:p>
          <a:p>
            <a:pPr algn="just" eaLnBrk="1" hangingPunct="1">
              <a:lnSpc>
                <a:spcPct val="95000"/>
              </a:lnSpc>
              <a:buFontTx/>
              <a:buNone/>
            </a:pPr>
            <a:r>
              <a:rPr lang="pl-PL" sz="2300" b="1" smtClean="0">
                <a:solidFill>
                  <a:srgbClr val="003300"/>
                </a:solidFill>
              </a:rPr>
              <a:t>Z niektórych narzędzi</a:t>
            </a:r>
            <a:r>
              <a:rPr lang="pl-PL" sz="2300" smtClean="0"/>
              <a:t> oceniających funkcjonowanie ucznia niepełnosprawnego, nauczyciel może korzystać </a:t>
            </a:r>
            <a:r>
              <a:rPr lang="pl-PL" sz="2300" b="1" smtClean="0">
                <a:solidFill>
                  <a:srgbClr val="003300"/>
                </a:solidFill>
              </a:rPr>
              <a:t>wyłącznie we współpracy z psychologiem</a:t>
            </a:r>
            <a:r>
              <a:rPr lang="pl-PL" sz="2300" smtClean="0">
                <a:solidFill>
                  <a:srgbClr val="003300"/>
                </a:solidFill>
              </a:rPr>
              <a:t>.</a:t>
            </a:r>
          </a:p>
          <a:p>
            <a:pPr algn="just" eaLnBrk="1" hangingPunct="1">
              <a:lnSpc>
                <a:spcPct val="95000"/>
              </a:lnSpc>
              <a:buFontTx/>
              <a:buNone/>
            </a:pPr>
            <a:r>
              <a:rPr lang="pl-PL" sz="2300" smtClean="0"/>
              <a:t>Do </a:t>
            </a:r>
            <a:r>
              <a:rPr lang="pl-PL" sz="2300" b="1" smtClean="0">
                <a:solidFill>
                  <a:srgbClr val="003300"/>
                </a:solidFill>
              </a:rPr>
              <a:t>oceny umiejętności czytania i pisania</a:t>
            </a:r>
            <a:r>
              <a:rPr lang="pl-PL" sz="2300" smtClean="0"/>
              <a:t> oraz rozumienia pojęć i umiejętności  matematycznych nauczyciel </a:t>
            </a:r>
            <a:r>
              <a:rPr lang="pl-PL" sz="2300" b="1" smtClean="0">
                <a:solidFill>
                  <a:srgbClr val="003300"/>
                </a:solidFill>
              </a:rPr>
              <a:t>może zastosować standardowe narzędzia</a:t>
            </a:r>
            <a:r>
              <a:rPr lang="pl-PL" sz="2300" smtClean="0"/>
              <a:t> </a:t>
            </a:r>
            <a:r>
              <a:rPr lang="pl-PL" sz="2300" b="1" smtClean="0">
                <a:solidFill>
                  <a:srgbClr val="003300"/>
                </a:solidFill>
              </a:rPr>
              <a:t>pomiaru wykorzystywane w szkołach</a:t>
            </a:r>
            <a:r>
              <a:rPr lang="pl-PL" sz="2300" smtClean="0"/>
              <a:t>.</a:t>
            </a:r>
          </a:p>
          <a:p>
            <a:pPr algn="just" eaLnBrk="1" hangingPunct="1">
              <a:lnSpc>
                <a:spcPct val="95000"/>
              </a:lnSpc>
              <a:buFontTx/>
              <a:buNone/>
            </a:pPr>
            <a:r>
              <a:rPr lang="pl-PL" sz="2300" smtClean="0"/>
              <a:t>Popularnym narzędziem diagnostyczno- oceniającym jest </a:t>
            </a:r>
            <a:r>
              <a:rPr lang="pl-PL" sz="2300" b="1" smtClean="0">
                <a:solidFill>
                  <a:srgbClr val="003300"/>
                </a:solidFill>
              </a:rPr>
              <a:t>Inwentarz H.C Gunzburga</a:t>
            </a:r>
            <a:r>
              <a:rPr lang="pl-PL" sz="2300" smtClean="0"/>
              <a:t> do oceny postępów w rozwoju społecznym, stanowiący zarazem podstawę planowania pracy w zakresie rehabilitacji społecznej dla wszystkich stopni upośledzenia umysłowego.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2000"/>
                                        <p:tgtEl>
                                          <p:spTgt spid="655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539">
                                            <p:txEl>
                                              <p:pRg st="0" end="0"/>
                                            </p:txEl>
                                          </p:spTgt>
                                        </p:tgtEl>
                                        <p:attrNameLst>
                                          <p:attrName>style.visibility</p:attrName>
                                        </p:attrNameLst>
                                      </p:cBhvr>
                                      <p:to>
                                        <p:strVal val="visible"/>
                                      </p:to>
                                    </p:set>
                                    <p:animEffect transition="in" filter="fade">
                                      <p:cBhvr>
                                        <p:cTn id="12" dur="2000"/>
                                        <p:tgtEl>
                                          <p:spTgt spid="65539">
                                            <p:txEl>
                                              <p:pRg st="0" end="0"/>
                                            </p:txEl>
                                          </p:spTgt>
                                        </p:tgtEl>
                                      </p:cBhvr>
                                    </p:animEffect>
                                  </p:childTnLst>
                                  <p:subTnLst>
                                    <p:animClr clrSpc="rgb" dir="cw">
                                      <p:cBhvr override="childStyle">
                                        <p:cTn dur="1" fill="hold" display="0" masterRel="nextClick" afterEffect="1"/>
                                        <p:tgtEl>
                                          <p:spTgt spid="65539">
                                            <p:txEl>
                                              <p:pRg st="0" end="0"/>
                                            </p:txEl>
                                          </p:spTgt>
                                        </p:tgtEl>
                                        <p:attrNameLst>
                                          <p:attrName>ppt_c</p:attrName>
                                        </p:attrNameLst>
                                      </p:cBhvr>
                                      <p:to>
                                        <a:schemeClr val="bg2"/>
                                      </p:to>
                                    </p:animClr>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539">
                                            <p:txEl>
                                              <p:pRg st="1" end="1"/>
                                            </p:txEl>
                                          </p:spTgt>
                                        </p:tgtEl>
                                        <p:attrNameLst>
                                          <p:attrName>style.visibility</p:attrName>
                                        </p:attrNameLst>
                                      </p:cBhvr>
                                      <p:to>
                                        <p:strVal val="visible"/>
                                      </p:to>
                                    </p:set>
                                    <p:animEffect transition="in" filter="fade">
                                      <p:cBhvr>
                                        <p:cTn id="17" dur="2000"/>
                                        <p:tgtEl>
                                          <p:spTgt spid="65539">
                                            <p:txEl>
                                              <p:pRg st="1" end="1"/>
                                            </p:txEl>
                                          </p:spTgt>
                                        </p:tgtEl>
                                      </p:cBhvr>
                                    </p:animEffect>
                                  </p:childTnLst>
                                  <p:subTnLst>
                                    <p:animClr clrSpc="rgb" dir="cw">
                                      <p:cBhvr override="childStyle">
                                        <p:cTn dur="1" fill="hold" display="0" masterRel="nextClick" afterEffect="1"/>
                                        <p:tgtEl>
                                          <p:spTgt spid="65539">
                                            <p:txEl>
                                              <p:pRg st="1" end="1"/>
                                            </p:txEl>
                                          </p:spTgt>
                                        </p:tgtEl>
                                        <p:attrNameLst>
                                          <p:attrName>ppt_c</p:attrName>
                                        </p:attrNameLst>
                                      </p:cBhvr>
                                      <p:to>
                                        <a:schemeClr val="bg2"/>
                                      </p:to>
                                    </p:animClr>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5539">
                                            <p:txEl>
                                              <p:pRg st="2" end="2"/>
                                            </p:txEl>
                                          </p:spTgt>
                                        </p:tgtEl>
                                        <p:attrNameLst>
                                          <p:attrName>style.visibility</p:attrName>
                                        </p:attrNameLst>
                                      </p:cBhvr>
                                      <p:to>
                                        <p:strVal val="visible"/>
                                      </p:to>
                                    </p:set>
                                    <p:animEffect transition="in" filter="fade">
                                      <p:cBhvr>
                                        <p:cTn id="22" dur="2000"/>
                                        <p:tgtEl>
                                          <p:spTgt spid="65539">
                                            <p:txEl>
                                              <p:pRg st="2" end="2"/>
                                            </p:txEl>
                                          </p:spTgt>
                                        </p:tgtEl>
                                      </p:cBhvr>
                                    </p:animEffect>
                                  </p:childTnLst>
                                  <p:subTnLst>
                                    <p:animClr clrSpc="rgb" dir="cw">
                                      <p:cBhvr override="childStyle">
                                        <p:cTn dur="1" fill="hold" display="0" masterRel="nextClick" afterEffect="1"/>
                                        <p:tgtEl>
                                          <p:spTgt spid="65539">
                                            <p:txEl>
                                              <p:pRg st="2" end="2"/>
                                            </p:txEl>
                                          </p:spTgt>
                                        </p:tgtEl>
                                        <p:attrNameLst>
                                          <p:attrName>ppt_c</p:attrName>
                                        </p:attrNameLst>
                                      </p:cBhvr>
                                      <p:to>
                                        <a:schemeClr val="bg2"/>
                                      </p:to>
                                    </p:animClr>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5539">
                                            <p:txEl>
                                              <p:pRg st="3" end="3"/>
                                            </p:txEl>
                                          </p:spTgt>
                                        </p:tgtEl>
                                        <p:attrNameLst>
                                          <p:attrName>style.visibility</p:attrName>
                                        </p:attrNameLst>
                                      </p:cBhvr>
                                      <p:to>
                                        <p:strVal val="visible"/>
                                      </p:to>
                                    </p:set>
                                    <p:animEffect transition="in" filter="fade">
                                      <p:cBhvr>
                                        <p:cTn id="27" dur="2000"/>
                                        <p:tgtEl>
                                          <p:spTgt spid="65539">
                                            <p:txEl>
                                              <p:pRg st="3" end="3"/>
                                            </p:txEl>
                                          </p:spTgt>
                                        </p:tgtEl>
                                      </p:cBhvr>
                                    </p:animEffect>
                                  </p:childTnLst>
                                  <p:subTnLst>
                                    <p:animClr clrSpc="rgb" dir="cw">
                                      <p:cBhvr override="childStyle">
                                        <p:cTn dur="1" fill="hold" display="0" masterRel="nextClick" afterEffect="1"/>
                                        <p:tgtEl>
                                          <p:spTgt spid="65539">
                                            <p:txEl>
                                              <p:pRg st="3" end="3"/>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p:bldP spid="65539"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776288" y="169863"/>
            <a:ext cx="7772400" cy="838200"/>
          </a:xfrm>
        </p:spPr>
        <p:txBody>
          <a:bodyPr/>
          <a:lstStyle/>
          <a:p>
            <a:pPr eaLnBrk="1" hangingPunct="1">
              <a:defRPr/>
            </a:pPr>
            <a:r>
              <a:rPr lang="pl-PL" b="1" dirty="0" smtClean="0">
                <a:solidFill>
                  <a:schemeClr val="accent6">
                    <a:lumMod val="50000"/>
                  </a:schemeClr>
                </a:solidFill>
              </a:rPr>
              <a:t>INDYWIDUALNE PROGRAMY EDUKACYJNO - TERAPEUTYCZNE</a:t>
            </a:r>
          </a:p>
        </p:txBody>
      </p:sp>
      <p:sp>
        <p:nvSpPr>
          <p:cNvPr id="67587" name="Rectangle 3"/>
          <p:cNvSpPr>
            <a:spLocks noGrp="1" noChangeArrowheads="1"/>
          </p:cNvSpPr>
          <p:nvPr>
            <p:ph type="body" idx="4294967295"/>
          </p:nvPr>
        </p:nvSpPr>
        <p:spPr>
          <a:xfrm>
            <a:off x="293688" y="1341438"/>
            <a:ext cx="8501062" cy="2303462"/>
          </a:xfrm>
        </p:spPr>
        <p:txBody>
          <a:bodyPr/>
          <a:lstStyle/>
          <a:p>
            <a:pPr marL="263525" indent="-263525" algn="just" eaLnBrk="1" hangingPunct="1">
              <a:lnSpc>
                <a:spcPct val="85000"/>
              </a:lnSpc>
              <a:buFontTx/>
              <a:buNone/>
              <a:defRPr/>
            </a:pPr>
            <a:r>
              <a:rPr lang="pl-PL" sz="2800" b="1" dirty="0" smtClean="0">
                <a:solidFill>
                  <a:schemeClr val="tx1">
                    <a:lumMod val="95000"/>
                    <a:lumOff val="5000"/>
                  </a:schemeClr>
                </a:solidFill>
              </a:rPr>
              <a:t>Indywidualne programy</a:t>
            </a:r>
            <a:r>
              <a:rPr lang="pl-PL" sz="2800" dirty="0" smtClean="0">
                <a:solidFill>
                  <a:schemeClr val="tx1">
                    <a:lumMod val="95000"/>
                    <a:lumOff val="5000"/>
                  </a:schemeClr>
                </a:solidFill>
              </a:rPr>
              <a:t> </a:t>
            </a:r>
            <a:r>
              <a:rPr lang="pl-PL" sz="2800" b="1" dirty="0" smtClean="0">
                <a:solidFill>
                  <a:schemeClr val="tx1">
                    <a:lumMod val="95000"/>
                    <a:lumOff val="5000"/>
                  </a:schemeClr>
                </a:solidFill>
              </a:rPr>
              <a:t>edukacyjno -terapeutyczne</a:t>
            </a:r>
            <a:r>
              <a:rPr lang="pl-PL" sz="2800" dirty="0" smtClean="0">
                <a:solidFill>
                  <a:schemeClr val="tx1">
                    <a:lumMod val="95000"/>
                    <a:lumOff val="5000"/>
                  </a:schemeClr>
                </a:solidFill>
              </a:rPr>
              <a:t> </a:t>
            </a:r>
            <a:r>
              <a:rPr lang="pl-PL" sz="2800" dirty="0" smtClean="0"/>
              <a:t>opracowuje się dla uczniów z upośledzeniem umysłowym, </a:t>
            </a:r>
            <a:r>
              <a:rPr lang="pl-PL" sz="2800" b="1" dirty="0" smtClean="0">
                <a:solidFill>
                  <a:schemeClr val="tx1">
                    <a:lumMod val="95000"/>
                    <a:lumOff val="5000"/>
                  </a:schemeClr>
                </a:solidFill>
              </a:rPr>
              <a:t>niezależnie od tego, czy pobierają naukę w przedszkolach i szkołach ogólnodostępnych, integracyjnych, czy specjalnych</a:t>
            </a:r>
            <a:r>
              <a:rPr lang="pl-PL" sz="2800" dirty="0" smtClean="0">
                <a:solidFill>
                  <a:schemeClr val="tx1">
                    <a:lumMod val="95000"/>
                    <a:lumOff val="5000"/>
                  </a:schemeClr>
                </a:solidFill>
              </a:rPr>
              <a:t>. </a:t>
            </a:r>
          </a:p>
        </p:txBody>
      </p:sp>
      <p:sp>
        <p:nvSpPr>
          <p:cNvPr id="188420" name="Rectangle 4"/>
          <p:cNvSpPr>
            <a:spLocks noGrp="1" noChangeArrowheads="1"/>
          </p:cNvSpPr>
          <p:nvPr>
            <p:ph type="body" sz="half" idx="2"/>
          </p:nvPr>
        </p:nvSpPr>
        <p:spPr>
          <a:xfrm>
            <a:off x="468313" y="3860800"/>
            <a:ext cx="8218487" cy="2089150"/>
          </a:xfrm>
        </p:spPr>
        <p:txBody>
          <a:bodyPr/>
          <a:lstStyle/>
          <a:p>
            <a:pPr marL="0" indent="0" algn="just" eaLnBrk="1" hangingPunct="1">
              <a:lnSpc>
                <a:spcPct val="90000"/>
              </a:lnSpc>
              <a:buFontTx/>
              <a:buNone/>
              <a:defRPr/>
            </a:pPr>
            <a:r>
              <a:rPr lang="pl-PL" dirty="0" smtClean="0"/>
              <a:t>Konstruując IPET należy pamiętać o konieczności </a:t>
            </a:r>
            <a:r>
              <a:rPr lang="pl-PL" b="1" dirty="0" smtClean="0">
                <a:solidFill>
                  <a:schemeClr val="tx1">
                    <a:lumMod val="95000"/>
                    <a:lumOff val="5000"/>
                  </a:schemeClr>
                </a:solidFill>
              </a:rPr>
              <a:t>dostosowania go do konkretnego ucznia, jego osobowości, aktualnego poziomu rozwoju, wiadomości  i umiejętności oraz stanu zdrowia</a:t>
            </a:r>
            <a:r>
              <a:rPr lang="pl-PL"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slide(fromBottom)">
                                      <p:cBhvr>
                                        <p:cTn id="7" dur="500"/>
                                        <p:tgtEl>
                                          <p:spTgt spid="6758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7587">
                                            <p:txEl>
                                              <p:pRg st="0" end="0"/>
                                            </p:txEl>
                                          </p:spTgt>
                                        </p:tgtEl>
                                        <p:attrNameLst>
                                          <p:attrName>style.visibility</p:attrName>
                                        </p:attrNameLst>
                                      </p:cBhvr>
                                      <p:to>
                                        <p:strVal val="visible"/>
                                      </p:to>
                                    </p:set>
                                    <p:animEffect transition="in" filter="slide(fromBottom)">
                                      <p:cBhvr>
                                        <p:cTn id="12" dur="500"/>
                                        <p:tgtEl>
                                          <p:spTgt spid="6758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88420">
                                            <p:txEl>
                                              <p:pRg st="0" end="0"/>
                                            </p:txEl>
                                          </p:spTgt>
                                        </p:tgtEl>
                                        <p:attrNameLst>
                                          <p:attrName>style.visibility</p:attrName>
                                        </p:attrNameLst>
                                      </p:cBhvr>
                                      <p:to>
                                        <p:strVal val="visible"/>
                                      </p:to>
                                    </p:set>
                                    <p:animEffect transition="in" filter="slide(fromBottom)">
                                      <p:cBhvr>
                                        <p:cTn id="17" dur="500"/>
                                        <p:tgtEl>
                                          <p:spTgt spid="1884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P spid="67587" grpId="0" build="p"/>
      <p:bldP spid="188420"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457200" y="274638"/>
            <a:ext cx="8229600" cy="633412"/>
          </a:xfrm>
        </p:spPr>
        <p:txBody>
          <a:bodyPr/>
          <a:lstStyle/>
          <a:p>
            <a:pPr eaLnBrk="1" hangingPunct="1">
              <a:defRPr/>
            </a:pPr>
            <a:r>
              <a:rPr lang="pl-PL" b="1" dirty="0" smtClean="0">
                <a:solidFill>
                  <a:schemeClr val="accent4">
                    <a:lumMod val="95000"/>
                    <a:lumOff val="5000"/>
                  </a:schemeClr>
                </a:solidFill>
              </a:rPr>
              <a:t>INDYWIDUALNE PROGRAMY EDUKACYJNO - TERAPEUTYCZNE</a:t>
            </a:r>
          </a:p>
        </p:txBody>
      </p:sp>
      <p:sp>
        <p:nvSpPr>
          <p:cNvPr id="266243" name="Rectangle 3"/>
          <p:cNvSpPr>
            <a:spLocks noGrp="1" noChangeArrowheads="1"/>
          </p:cNvSpPr>
          <p:nvPr>
            <p:ph type="body" sz="half" idx="1"/>
          </p:nvPr>
        </p:nvSpPr>
        <p:spPr>
          <a:xfrm>
            <a:off x="457200" y="1600200"/>
            <a:ext cx="8218488" cy="2836863"/>
          </a:xfrm>
        </p:spPr>
        <p:txBody>
          <a:bodyPr/>
          <a:lstStyle/>
          <a:p>
            <a:pPr marL="0" indent="0" algn="just" eaLnBrk="1" hangingPunct="1">
              <a:lnSpc>
                <a:spcPct val="80000"/>
              </a:lnSpc>
              <a:buFontTx/>
              <a:buNone/>
            </a:pPr>
            <a:r>
              <a:rPr lang="pl-PL" smtClean="0"/>
              <a:t>W celu zebrania tak szerokiego spektrum wiadomości o dziecku, </a:t>
            </a:r>
            <a:r>
              <a:rPr lang="pl-PL" b="1" smtClean="0">
                <a:solidFill>
                  <a:srgbClr val="003300"/>
                </a:solidFill>
              </a:rPr>
              <a:t>konieczne jest przygotowywanie i weryfikowanie IPET przez wszystkich nauczycieli i specjalistów prowadzących zajęcia z danym uczniem</a:t>
            </a:r>
            <a:r>
              <a:rPr lang="pl-PL" smtClean="0"/>
              <a:t>. </a:t>
            </a:r>
          </a:p>
          <a:p>
            <a:pPr marL="0" indent="0" algn="just" eaLnBrk="1" hangingPunct="1">
              <a:lnSpc>
                <a:spcPct val="80000"/>
              </a:lnSpc>
              <a:buFontTx/>
              <a:buNone/>
            </a:pPr>
            <a:endParaRPr lang="pl-PL" smtClean="0"/>
          </a:p>
          <a:p>
            <a:pPr marL="0" indent="0" algn="just" eaLnBrk="1" hangingPunct="1">
              <a:lnSpc>
                <a:spcPct val="80000"/>
              </a:lnSpc>
              <a:buFontTx/>
              <a:buNone/>
            </a:pPr>
            <a:r>
              <a:rPr lang="pl-PL" smtClean="0">
                <a:solidFill>
                  <a:srgbClr val="606060"/>
                </a:solidFill>
              </a:rPr>
              <a:t>Ewaluacja programu powinna odbywać się, co najmniej raz w roku, podczas spotkań Zespołów. </a:t>
            </a:r>
          </a:p>
        </p:txBody>
      </p:sp>
      <p:sp>
        <p:nvSpPr>
          <p:cNvPr id="266245" name="Rectangle 5"/>
          <p:cNvSpPr>
            <a:spLocks noGrp="1" noChangeArrowheads="1"/>
          </p:cNvSpPr>
          <p:nvPr>
            <p:ph type="body" sz="half" idx="2"/>
          </p:nvPr>
        </p:nvSpPr>
        <p:spPr>
          <a:xfrm>
            <a:off x="323850" y="4724400"/>
            <a:ext cx="8362950" cy="1152525"/>
          </a:xfrm>
        </p:spPr>
        <p:txBody>
          <a:bodyPr/>
          <a:lstStyle/>
          <a:p>
            <a:pPr marL="0" indent="0" algn="just" eaLnBrk="1" hangingPunct="1">
              <a:lnSpc>
                <a:spcPct val="80000"/>
              </a:lnSpc>
              <a:buFontTx/>
              <a:buNone/>
              <a:defRPr/>
            </a:pPr>
            <a:r>
              <a:rPr lang="pl-PL" dirty="0" smtClean="0"/>
              <a:t>Zasadne jest skonstruowanie </a:t>
            </a:r>
            <a:r>
              <a:rPr lang="pl-PL" b="1" dirty="0" smtClean="0">
                <a:solidFill>
                  <a:srgbClr val="003300"/>
                </a:solidFill>
              </a:rPr>
              <a:t>jednolitego wzorca  IPET</a:t>
            </a:r>
            <a:r>
              <a:rPr lang="pl-PL" dirty="0" smtClean="0"/>
              <a:t>, który będzie obowiązywał w </a:t>
            </a:r>
            <a:r>
              <a:rPr lang="pl-PL" dirty="0" smtClean="0">
                <a:solidFill>
                  <a:schemeClr val="bg2">
                    <a:lumMod val="75000"/>
                  </a:schemeClr>
                </a:solidFill>
              </a:rPr>
              <a:t>danym przedszkolu lub szkole na określonym etapie edukacyjnym</a:t>
            </a:r>
            <a:r>
              <a:rPr lang="pl-PL"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slide(fromBottom)">
                                      <p:cBhvr>
                                        <p:cTn id="7" dur="500"/>
                                        <p:tgtEl>
                                          <p:spTgt spid="6758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66243">
                                            <p:txEl>
                                              <p:pRg st="0" end="0"/>
                                            </p:txEl>
                                          </p:spTgt>
                                        </p:tgtEl>
                                        <p:attrNameLst>
                                          <p:attrName>style.visibility</p:attrName>
                                        </p:attrNameLst>
                                      </p:cBhvr>
                                      <p:to>
                                        <p:strVal val="visible"/>
                                      </p:to>
                                    </p:set>
                                    <p:animEffect transition="in" filter="slide(fromBottom)">
                                      <p:cBhvr>
                                        <p:cTn id="12" dur="500"/>
                                        <p:tgtEl>
                                          <p:spTgt spid="26624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66243">
                                            <p:txEl>
                                              <p:pRg st="2" end="2"/>
                                            </p:txEl>
                                          </p:spTgt>
                                        </p:tgtEl>
                                        <p:attrNameLst>
                                          <p:attrName>style.visibility</p:attrName>
                                        </p:attrNameLst>
                                      </p:cBhvr>
                                      <p:to>
                                        <p:strVal val="visible"/>
                                      </p:to>
                                    </p:set>
                                    <p:animEffect transition="in" filter="slide(fromBottom)">
                                      <p:cBhvr>
                                        <p:cTn id="17" dur="500"/>
                                        <p:tgtEl>
                                          <p:spTgt spid="266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66245">
                                            <p:txEl>
                                              <p:pRg st="0" end="0"/>
                                            </p:txEl>
                                          </p:spTgt>
                                        </p:tgtEl>
                                        <p:attrNameLst>
                                          <p:attrName>style.visibility</p:attrName>
                                        </p:attrNameLst>
                                      </p:cBhvr>
                                      <p:to>
                                        <p:strVal val="visible"/>
                                      </p:to>
                                    </p:set>
                                    <p:animEffect transition="in" filter="slide(fromBottom)">
                                      <p:cBhvr>
                                        <p:cTn id="22" dur="500"/>
                                        <p:tgtEl>
                                          <p:spTgt spid="26624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P spid="266243" grpId="0" build="p"/>
      <p:bldP spid="266245"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idx="4294967295"/>
          </p:nvPr>
        </p:nvSpPr>
        <p:spPr>
          <a:xfrm>
            <a:off x="457200" y="274638"/>
            <a:ext cx="8229600" cy="777875"/>
          </a:xfrm>
        </p:spPr>
        <p:txBody>
          <a:bodyPr/>
          <a:lstStyle/>
          <a:p>
            <a:pPr eaLnBrk="1" hangingPunct="1">
              <a:defRPr/>
            </a:pPr>
            <a:r>
              <a:rPr lang="pl-PL" sz="2800" b="1" dirty="0" smtClean="0">
                <a:solidFill>
                  <a:schemeClr val="accent6">
                    <a:lumMod val="50000"/>
                  </a:schemeClr>
                </a:solidFill>
              </a:rPr>
              <a:t>IPET</a:t>
            </a:r>
            <a:r>
              <a:rPr lang="pl-PL" b="1" dirty="0" smtClean="0"/>
              <a:t> </a:t>
            </a:r>
          </a:p>
        </p:txBody>
      </p:sp>
      <p:sp>
        <p:nvSpPr>
          <p:cNvPr id="70659" name="Rectangle 3"/>
          <p:cNvSpPr>
            <a:spLocks noGrp="1" noChangeArrowheads="1"/>
          </p:cNvSpPr>
          <p:nvPr>
            <p:ph type="body" idx="4294967295"/>
          </p:nvPr>
        </p:nvSpPr>
        <p:spPr>
          <a:xfrm>
            <a:off x="271463" y="1371600"/>
            <a:ext cx="8421687" cy="4724400"/>
          </a:xfrm>
        </p:spPr>
        <p:txBody>
          <a:bodyPr/>
          <a:lstStyle/>
          <a:p>
            <a:pPr algn="just" eaLnBrk="1" hangingPunct="1">
              <a:lnSpc>
                <a:spcPct val="110000"/>
              </a:lnSpc>
              <a:buFontTx/>
              <a:buNone/>
              <a:defRPr/>
            </a:pPr>
            <a:r>
              <a:rPr lang="pl-PL" sz="2800" dirty="0" smtClean="0"/>
              <a:t>	Przygotowywanie IPET należy rozpocząć od określenia celów, jakie każdy nauczyciel </a:t>
            </a:r>
            <a:r>
              <a:rPr lang="pl-PL" sz="2800" dirty="0" smtClean="0">
                <a:solidFill>
                  <a:schemeClr val="bg2">
                    <a:lumMod val="75000"/>
                  </a:schemeClr>
                </a:solidFill>
              </a:rPr>
              <a:t>i specjalista</a:t>
            </a:r>
            <a:r>
              <a:rPr lang="pl-PL" sz="2800" dirty="0" smtClean="0"/>
              <a:t> chce osiągnąć z dzieckiem w ramach swoich zajęć. </a:t>
            </a:r>
          </a:p>
          <a:p>
            <a:pPr algn="just" eaLnBrk="1" hangingPunct="1">
              <a:lnSpc>
                <a:spcPct val="110000"/>
              </a:lnSpc>
              <a:buFontTx/>
              <a:buNone/>
              <a:defRPr/>
            </a:pPr>
            <a:endParaRPr lang="pl-PL" sz="2800" dirty="0" smtClean="0"/>
          </a:p>
          <a:p>
            <a:pPr algn="just" eaLnBrk="1" hangingPunct="1">
              <a:lnSpc>
                <a:spcPct val="110000"/>
              </a:lnSpc>
              <a:buFontTx/>
              <a:buNone/>
              <a:defRPr/>
            </a:pPr>
            <a:r>
              <a:rPr lang="pl-PL" sz="2800" dirty="0" smtClean="0"/>
              <a:t>	Realizując IPET nauczyciele powinni kierować się </a:t>
            </a:r>
            <a:r>
              <a:rPr lang="pl-PL" sz="2800" b="1" dirty="0" smtClean="0">
                <a:solidFill>
                  <a:schemeClr val="tx1">
                    <a:lumMod val="95000"/>
                    <a:lumOff val="5000"/>
                  </a:schemeClr>
                </a:solidFill>
              </a:rPr>
              <a:t>ważnymi założeniami postępowania pedagogicznego</a:t>
            </a:r>
            <a:r>
              <a:rPr lang="pl-PL" sz="2800" dirty="0" smtClean="0">
                <a:solidFill>
                  <a:schemeClr val="tx1">
                    <a:lumMod val="95000"/>
                    <a:lumOff val="5000"/>
                  </a:schemeClr>
                </a:solidFill>
              </a:rPr>
              <a:t>.</a:t>
            </a:r>
          </a:p>
          <a:p>
            <a:pPr algn="just" eaLnBrk="1" hangingPunct="1">
              <a:lnSpc>
                <a:spcPct val="110000"/>
              </a:lnSpc>
              <a:buFontTx/>
              <a:buNone/>
              <a:defRPr/>
            </a:pPr>
            <a:r>
              <a:rPr lang="pl-PL" sz="2800" dirty="0" smtClean="0">
                <a:solidFill>
                  <a:schemeClr val="tx1">
                    <a:lumMod val="95000"/>
                    <a:lumOff val="5000"/>
                  </a:schemeClr>
                </a:solidFill>
              </a:rPr>
              <a:t> </a:t>
            </a:r>
          </a:p>
          <a:p>
            <a:pPr algn="just" eaLnBrk="1" hangingPunct="1">
              <a:lnSpc>
                <a:spcPct val="110000"/>
              </a:lnSpc>
              <a:buFontTx/>
              <a:buNone/>
              <a:defRPr/>
            </a:pPr>
            <a:r>
              <a:rPr lang="pl-PL" sz="2800" dirty="0" smtClean="0"/>
              <a:t>	Każdy IPET </a:t>
            </a:r>
            <a:r>
              <a:rPr lang="pl-PL" sz="2800" b="1" dirty="0" smtClean="0">
                <a:solidFill>
                  <a:srgbClr val="003300"/>
                </a:solidFill>
              </a:rPr>
              <a:t>powinien podlegać ewaluacji</a:t>
            </a:r>
            <a:r>
              <a:rPr lang="pl-PL" sz="2800" dirty="0" smtClean="0">
                <a:solidFill>
                  <a:srgbClr val="003300"/>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0466"/>
                                        </p:tgtEl>
                                        <p:attrNameLst>
                                          <p:attrName>style.visibility</p:attrName>
                                        </p:attrNameLst>
                                      </p:cBhvr>
                                      <p:to>
                                        <p:strVal val="visible"/>
                                      </p:to>
                                    </p:set>
                                    <p:animEffect transition="in" filter="slide(fromBottom)">
                                      <p:cBhvr>
                                        <p:cTn id="7" dur="500"/>
                                        <p:tgtEl>
                                          <p:spTgt spid="19046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0659">
                                            <p:txEl>
                                              <p:pRg st="0" end="0"/>
                                            </p:txEl>
                                          </p:spTgt>
                                        </p:tgtEl>
                                        <p:attrNameLst>
                                          <p:attrName>style.visibility</p:attrName>
                                        </p:attrNameLst>
                                      </p:cBhvr>
                                      <p:to>
                                        <p:strVal val="visible"/>
                                      </p:to>
                                    </p:set>
                                    <p:animEffect transition="in" filter="slide(fromBottom)">
                                      <p:cBhvr>
                                        <p:cTn id="12" dur="500"/>
                                        <p:tgtEl>
                                          <p:spTgt spid="7065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70659">
                                            <p:txEl>
                                              <p:pRg st="2" end="2"/>
                                            </p:txEl>
                                          </p:spTgt>
                                        </p:tgtEl>
                                        <p:attrNameLst>
                                          <p:attrName>style.visibility</p:attrName>
                                        </p:attrNameLst>
                                      </p:cBhvr>
                                      <p:to>
                                        <p:strVal val="visible"/>
                                      </p:to>
                                    </p:set>
                                    <p:animEffect transition="in" filter="slide(fromBottom)">
                                      <p:cBhvr>
                                        <p:cTn id="17" dur="500"/>
                                        <p:tgtEl>
                                          <p:spTgt spid="706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70659">
                                            <p:txEl>
                                              <p:pRg st="3" end="3"/>
                                            </p:txEl>
                                          </p:spTgt>
                                        </p:tgtEl>
                                        <p:attrNameLst>
                                          <p:attrName>style.visibility</p:attrName>
                                        </p:attrNameLst>
                                      </p:cBhvr>
                                      <p:to>
                                        <p:strVal val="visible"/>
                                      </p:to>
                                    </p:set>
                                    <p:animEffect transition="in" filter="slide(fromBottom)">
                                      <p:cBhvr>
                                        <p:cTn id="22" dur="500"/>
                                        <p:tgtEl>
                                          <p:spTgt spid="706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70659">
                                            <p:txEl>
                                              <p:pRg st="4" end="4"/>
                                            </p:txEl>
                                          </p:spTgt>
                                        </p:tgtEl>
                                        <p:attrNameLst>
                                          <p:attrName>style.visibility</p:attrName>
                                        </p:attrNameLst>
                                      </p:cBhvr>
                                      <p:to>
                                        <p:strVal val="visible"/>
                                      </p:to>
                                    </p:set>
                                    <p:animEffect transition="in" filter="slide(fromBottom)">
                                      <p:cBhvr>
                                        <p:cTn id="27" dur="500"/>
                                        <p:tgtEl>
                                          <p:spTgt spid="706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P spid="70659"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idx="4294967295"/>
          </p:nvPr>
        </p:nvSpPr>
        <p:spPr>
          <a:xfrm>
            <a:off x="685800" y="2130425"/>
            <a:ext cx="7773988" cy="1730375"/>
          </a:xfrm>
        </p:spPr>
        <p:txBody>
          <a:bodyPr/>
          <a:lstStyle/>
          <a:p>
            <a:pPr eaLnBrk="1" hangingPunct="1"/>
            <a:r>
              <a:rPr lang="pl-PL" sz="4000" smtClean="0">
                <a:solidFill>
                  <a:srgbClr val="16165D"/>
                </a:solidFill>
              </a:rPr>
              <a:t>UCZEŃ Z AUTYZMEM, w tym</a:t>
            </a:r>
            <a:br>
              <a:rPr lang="pl-PL" sz="4000" smtClean="0">
                <a:solidFill>
                  <a:srgbClr val="16165D"/>
                </a:solidFill>
              </a:rPr>
            </a:br>
            <a:r>
              <a:rPr lang="pl-PL" sz="4000" smtClean="0">
                <a:solidFill>
                  <a:srgbClr val="16165D"/>
                </a:solidFill>
                <a:latin typeface="Arial" charset="0"/>
              </a:rPr>
              <a:t>z </a:t>
            </a:r>
            <a:r>
              <a:rPr lang="pl-PL" sz="4000" smtClean="0">
                <a:solidFill>
                  <a:srgbClr val="16165D"/>
                </a:solidFill>
              </a:rPr>
              <a:t>ZESPOŁEM ASPERGERA</a:t>
            </a:r>
          </a:p>
        </p:txBody>
      </p:sp>
      <p:sp>
        <p:nvSpPr>
          <p:cNvPr id="74755" name="Rectangle 3"/>
          <p:cNvSpPr>
            <a:spLocks noGrp="1" noChangeArrowheads="1"/>
          </p:cNvSpPr>
          <p:nvPr>
            <p:ph type="subTitle" idx="4294967295"/>
          </p:nvPr>
        </p:nvSpPr>
        <p:spPr>
          <a:xfrm>
            <a:off x="1371600" y="3886200"/>
            <a:ext cx="6400800" cy="1752600"/>
          </a:xfrm>
        </p:spPr>
        <p:txBody>
          <a:bodyPr anchor="ctr"/>
          <a:lstStyle/>
          <a:p>
            <a:pPr marL="0" indent="0" eaLnBrk="1" hangingPunct="1">
              <a:buFontTx/>
              <a:buNone/>
            </a:pPr>
            <a:r>
              <a:rPr lang="pl-PL" smtClean="0">
                <a:solidFill>
                  <a:srgbClr val="898989"/>
                </a:solidFill>
              </a:rPr>
              <a:t>Wybrane zagadnienia</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idx="4294967295"/>
          </p:nvPr>
        </p:nvSpPr>
        <p:spPr>
          <a:xfrm>
            <a:off x="457200" y="188913"/>
            <a:ext cx="8229600" cy="792162"/>
          </a:xfrm>
        </p:spPr>
        <p:txBody>
          <a:bodyPr/>
          <a:lstStyle/>
          <a:p>
            <a:pPr eaLnBrk="1" hangingPunct="1">
              <a:defRPr/>
            </a:pPr>
            <a:r>
              <a:rPr lang="pl-PL" b="1" dirty="0" smtClean="0">
                <a:solidFill>
                  <a:schemeClr val="accent6">
                    <a:lumMod val="50000"/>
                  </a:schemeClr>
                </a:solidFill>
              </a:rPr>
              <a:t>WIELOSPECJALISTYCZNA OCENA POZIOMU FUNKCJONOWANIA UCZNIA</a:t>
            </a:r>
          </a:p>
        </p:txBody>
      </p:sp>
      <p:sp>
        <p:nvSpPr>
          <p:cNvPr id="82947" name="Rectangle 3"/>
          <p:cNvSpPr>
            <a:spLocks noGrp="1" noChangeArrowheads="1"/>
          </p:cNvSpPr>
          <p:nvPr>
            <p:ph type="body" idx="4294967295"/>
          </p:nvPr>
        </p:nvSpPr>
        <p:spPr>
          <a:xfrm>
            <a:off x="395288" y="1125538"/>
            <a:ext cx="8229600" cy="5184775"/>
          </a:xfrm>
        </p:spPr>
        <p:txBody>
          <a:bodyPr anchor="ctr"/>
          <a:lstStyle/>
          <a:p>
            <a:pPr marL="276225" indent="-276225" algn="l" eaLnBrk="1" hangingPunct="1">
              <a:lnSpc>
                <a:spcPct val="95000"/>
              </a:lnSpc>
              <a:buFontTx/>
              <a:buNone/>
            </a:pPr>
            <a:r>
              <a:rPr lang="pl-PL" sz="2400" b="1" smtClean="0"/>
              <a:t>W arkuszu obserwacyjnym nauczyciel powinien uwzględnić:</a:t>
            </a:r>
          </a:p>
          <a:p>
            <a:pPr marL="276225" indent="-276225" algn="l" eaLnBrk="1" hangingPunct="1">
              <a:lnSpc>
                <a:spcPct val="95000"/>
              </a:lnSpc>
              <a:buFontTx/>
              <a:buNone/>
            </a:pPr>
            <a:endParaRPr lang="pl-PL" sz="2400" b="1" smtClean="0"/>
          </a:p>
          <a:p>
            <a:pPr marL="276225" indent="-276225" algn="l" eaLnBrk="1" hangingPunct="1">
              <a:lnSpc>
                <a:spcPct val="95000"/>
              </a:lnSpc>
              <a:buFont typeface="Wingdings" pitchFamily="2" charset="2"/>
              <a:buChar char="§"/>
            </a:pPr>
            <a:r>
              <a:rPr lang="pl-PL" sz="2000" smtClean="0"/>
              <a:t>sposób i poziom komunikacji ucznia, </a:t>
            </a:r>
          </a:p>
          <a:p>
            <a:pPr marL="276225" indent="-276225" algn="l" eaLnBrk="1" hangingPunct="1">
              <a:lnSpc>
                <a:spcPct val="95000"/>
              </a:lnSpc>
              <a:buFont typeface="Wingdings" pitchFamily="2" charset="2"/>
              <a:buChar char="§"/>
            </a:pPr>
            <a:r>
              <a:rPr lang="pl-PL" sz="2000" smtClean="0"/>
              <a:t>tzw. trudne zachowania i  częstotliwość występowania,</a:t>
            </a:r>
          </a:p>
          <a:p>
            <a:pPr marL="276225" indent="-276225" algn="l" eaLnBrk="1" hangingPunct="1">
              <a:lnSpc>
                <a:spcPct val="95000"/>
              </a:lnSpc>
              <a:buFont typeface="Wingdings" pitchFamily="2" charset="2"/>
              <a:buChar char="§"/>
            </a:pPr>
            <a:r>
              <a:rPr lang="pl-PL" sz="2000" smtClean="0"/>
              <a:t>kontakt wzrokowy,</a:t>
            </a:r>
          </a:p>
          <a:p>
            <a:pPr marL="276225" indent="-276225" algn="l" eaLnBrk="1" hangingPunct="1">
              <a:lnSpc>
                <a:spcPct val="95000"/>
              </a:lnSpc>
              <a:buFont typeface="Wingdings" pitchFamily="2" charset="2"/>
              <a:buChar char="§"/>
            </a:pPr>
            <a:r>
              <a:rPr lang="pl-PL" sz="2000" smtClean="0"/>
              <a:t>kontakt naprzemienny,</a:t>
            </a:r>
          </a:p>
          <a:p>
            <a:pPr marL="276225" indent="-276225" algn="l" eaLnBrk="1" hangingPunct="1">
              <a:lnSpc>
                <a:spcPct val="95000"/>
              </a:lnSpc>
              <a:buFont typeface="Wingdings" pitchFamily="2" charset="2"/>
              <a:buChar char="§"/>
            </a:pPr>
            <a:r>
              <a:rPr lang="pl-PL" sz="2000" smtClean="0"/>
              <a:t>umiejętność samodzielnej zabawy,</a:t>
            </a:r>
          </a:p>
          <a:p>
            <a:pPr marL="276225" indent="-276225" algn="l" eaLnBrk="1" hangingPunct="1">
              <a:lnSpc>
                <a:spcPct val="95000"/>
              </a:lnSpc>
              <a:buFont typeface="Wingdings" pitchFamily="2" charset="2"/>
              <a:buChar char="§"/>
            </a:pPr>
            <a:r>
              <a:rPr lang="pl-PL" sz="2000" smtClean="0"/>
              <a:t>motywacje dziecka: zewnętrzne i wewnętrzne,</a:t>
            </a:r>
          </a:p>
          <a:p>
            <a:pPr marL="276225" indent="-276225" algn="l" eaLnBrk="1" hangingPunct="1">
              <a:lnSpc>
                <a:spcPct val="95000"/>
              </a:lnSpc>
              <a:buFont typeface="Wingdings" pitchFamily="2" charset="2"/>
              <a:buChar char="§"/>
            </a:pPr>
            <a:r>
              <a:rPr lang="pl-PL" sz="2000" smtClean="0"/>
              <a:t>umiejętność współdziałania z dorosłym,</a:t>
            </a:r>
          </a:p>
          <a:p>
            <a:pPr marL="276225" indent="-276225" algn="l" eaLnBrk="1" hangingPunct="1">
              <a:lnSpc>
                <a:spcPct val="95000"/>
              </a:lnSpc>
              <a:buFont typeface="Wingdings" pitchFamily="2" charset="2"/>
              <a:buChar char="§"/>
            </a:pPr>
            <a:r>
              <a:rPr lang="pl-PL" sz="2000" smtClean="0"/>
              <a:t>współdziałanie z rówieśnikiem,</a:t>
            </a:r>
          </a:p>
          <a:p>
            <a:pPr marL="276225" indent="-276225" algn="l" eaLnBrk="1" hangingPunct="1">
              <a:lnSpc>
                <a:spcPct val="95000"/>
              </a:lnSpc>
              <a:buFont typeface="Wingdings" pitchFamily="2" charset="2"/>
              <a:buChar char="§"/>
            </a:pPr>
            <a:r>
              <a:rPr lang="pl-PL" sz="2000" smtClean="0"/>
              <a:t>sensoryzmy,</a:t>
            </a:r>
          </a:p>
          <a:p>
            <a:pPr marL="276225" indent="-276225" algn="l" eaLnBrk="1" hangingPunct="1">
              <a:lnSpc>
                <a:spcPct val="95000"/>
              </a:lnSpc>
              <a:buFont typeface="Wingdings" pitchFamily="2" charset="2"/>
              <a:buChar char="§"/>
            </a:pPr>
            <a:r>
              <a:rPr lang="pl-PL" sz="2000" smtClean="0"/>
              <a:t>mocne strony dziecka,</a:t>
            </a:r>
          </a:p>
          <a:p>
            <a:pPr marL="276225" indent="-276225" algn="l" eaLnBrk="1" hangingPunct="1">
              <a:lnSpc>
                <a:spcPct val="95000"/>
              </a:lnSpc>
              <a:buFont typeface="Wingdings" pitchFamily="2" charset="2"/>
              <a:buChar char="§"/>
            </a:pPr>
            <a:r>
              <a:rPr lang="pl-PL" sz="2000" smtClean="0"/>
              <a:t>motywacje dziecka.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82946"/>
                                        </p:tgtEl>
                                      </p:cBhvr>
                                    </p:animEffect>
                                    <p:set>
                                      <p:cBhvr>
                                        <p:cTn id="7" dur="1" fill="hold">
                                          <p:stCondLst>
                                            <p:cond delay="499"/>
                                          </p:stCondLst>
                                        </p:cTn>
                                        <p:tgtEl>
                                          <p:spTgt spid="8294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2947">
                                            <p:txEl>
                                              <p:pRg st="0" end="0"/>
                                            </p:txEl>
                                          </p:spTgt>
                                        </p:tgtEl>
                                        <p:attrNameLst>
                                          <p:attrName>style.visibility</p:attrName>
                                        </p:attrNameLst>
                                      </p:cBhvr>
                                      <p:to>
                                        <p:strVal val="visible"/>
                                      </p:to>
                                    </p:set>
                                    <p:animEffect transition="in" filter="slide(fromBottom)">
                                      <p:cBhvr>
                                        <p:cTn id="12" dur="500"/>
                                        <p:tgtEl>
                                          <p:spTgt spid="8294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2947">
                                            <p:txEl>
                                              <p:pRg st="2" end="2"/>
                                            </p:txEl>
                                          </p:spTgt>
                                        </p:tgtEl>
                                        <p:attrNameLst>
                                          <p:attrName>style.visibility</p:attrName>
                                        </p:attrNameLst>
                                      </p:cBhvr>
                                      <p:to>
                                        <p:strVal val="visible"/>
                                      </p:to>
                                    </p:set>
                                    <p:animEffect transition="in" filter="slide(fromBottom)">
                                      <p:cBhvr>
                                        <p:cTn id="17" dur="500"/>
                                        <p:tgtEl>
                                          <p:spTgt spid="829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2947">
                                            <p:txEl>
                                              <p:pRg st="3" end="3"/>
                                            </p:txEl>
                                          </p:spTgt>
                                        </p:tgtEl>
                                        <p:attrNameLst>
                                          <p:attrName>style.visibility</p:attrName>
                                        </p:attrNameLst>
                                      </p:cBhvr>
                                      <p:to>
                                        <p:strVal val="visible"/>
                                      </p:to>
                                    </p:set>
                                    <p:animEffect transition="in" filter="slide(fromBottom)">
                                      <p:cBhvr>
                                        <p:cTn id="22" dur="500"/>
                                        <p:tgtEl>
                                          <p:spTgt spid="8294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2947">
                                            <p:txEl>
                                              <p:pRg st="4" end="4"/>
                                            </p:txEl>
                                          </p:spTgt>
                                        </p:tgtEl>
                                        <p:attrNameLst>
                                          <p:attrName>style.visibility</p:attrName>
                                        </p:attrNameLst>
                                      </p:cBhvr>
                                      <p:to>
                                        <p:strVal val="visible"/>
                                      </p:to>
                                    </p:set>
                                    <p:animEffect transition="in" filter="slide(fromBottom)">
                                      <p:cBhvr>
                                        <p:cTn id="27" dur="500"/>
                                        <p:tgtEl>
                                          <p:spTgt spid="8294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82947">
                                            <p:txEl>
                                              <p:pRg st="5" end="5"/>
                                            </p:txEl>
                                          </p:spTgt>
                                        </p:tgtEl>
                                        <p:attrNameLst>
                                          <p:attrName>style.visibility</p:attrName>
                                        </p:attrNameLst>
                                      </p:cBhvr>
                                      <p:to>
                                        <p:strVal val="visible"/>
                                      </p:to>
                                    </p:set>
                                    <p:animEffect transition="in" filter="slide(fromBottom)">
                                      <p:cBhvr>
                                        <p:cTn id="32" dur="500"/>
                                        <p:tgtEl>
                                          <p:spTgt spid="8294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82947">
                                            <p:txEl>
                                              <p:pRg st="6" end="6"/>
                                            </p:txEl>
                                          </p:spTgt>
                                        </p:tgtEl>
                                        <p:attrNameLst>
                                          <p:attrName>style.visibility</p:attrName>
                                        </p:attrNameLst>
                                      </p:cBhvr>
                                      <p:to>
                                        <p:strVal val="visible"/>
                                      </p:to>
                                    </p:set>
                                    <p:animEffect transition="in" filter="slide(fromBottom)">
                                      <p:cBhvr>
                                        <p:cTn id="37" dur="500"/>
                                        <p:tgtEl>
                                          <p:spTgt spid="8294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82947">
                                            <p:txEl>
                                              <p:pRg st="7" end="7"/>
                                            </p:txEl>
                                          </p:spTgt>
                                        </p:tgtEl>
                                        <p:attrNameLst>
                                          <p:attrName>style.visibility</p:attrName>
                                        </p:attrNameLst>
                                      </p:cBhvr>
                                      <p:to>
                                        <p:strVal val="visible"/>
                                      </p:to>
                                    </p:set>
                                    <p:animEffect transition="in" filter="slide(fromBottom)">
                                      <p:cBhvr>
                                        <p:cTn id="42" dur="500"/>
                                        <p:tgtEl>
                                          <p:spTgt spid="8294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82947">
                                            <p:txEl>
                                              <p:pRg st="8" end="8"/>
                                            </p:txEl>
                                          </p:spTgt>
                                        </p:tgtEl>
                                        <p:attrNameLst>
                                          <p:attrName>style.visibility</p:attrName>
                                        </p:attrNameLst>
                                      </p:cBhvr>
                                      <p:to>
                                        <p:strVal val="visible"/>
                                      </p:to>
                                    </p:set>
                                    <p:animEffect transition="in" filter="slide(fromBottom)">
                                      <p:cBhvr>
                                        <p:cTn id="47" dur="500"/>
                                        <p:tgtEl>
                                          <p:spTgt spid="8294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82947">
                                            <p:txEl>
                                              <p:pRg st="9" end="9"/>
                                            </p:txEl>
                                          </p:spTgt>
                                        </p:tgtEl>
                                        <p:attrNameLst>
                                          <p:attrName>style.visibility</p:attrName>
                                        </p:attrNameLst>
                                      </p:cBhvr>
                                      <p:to>
                                        <p:strVal val="visible"/>
                                      </p:to>
                                    </p:set>
                                    <p:animEffect transition="in" filter="slide(fromBottom)">
                                      <p:cBhvr>
                                        <p:cTn id="52" dur="500"/>
                                        <p:tgtEl>
                                          <p:spTgt spid="82947">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82947">
                                            <p:txEl>
                                              <p:pRg st="10" end="10"/>
                                            </p:txEl>
                                          </p:spTgt>
                                        </p:tgtEl>
                                        <p:attrNameLst>
                                          <p:attrName>style.visibility</p:attrName>
                                        </p:attrNameLst>
                                      </p:cBhvr>
                                      <p:to>
                                        <p:strVal val="visible"/>
                                      </p:to>
                                    </p:set>
                                    <p:animEffect transition="in" filter="slide(fromBottom)">
                                      <p:cBhvr>
                                        <p:cTn id="57" dur="500"/>
                                        <p:tgtEl>
                                          <p:spTgt spid="82947">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4" fill="hold" grpId="0" nodeType="clickEffect">
                                  <p:stCondLst>
                                    <p:cond delay="0"/>
                                  </p:stCondLst>
                                  <p:childTnLst>
                                    <p:set>
                                      <p:cBhvr>
                                        <p:cTn id="61" dur="1" fill="hold">
                                          <p:stCondLst>
                                            <p:cond delay="0"/>
                                          </p:stCondLst>
                                        </p:cTn>
                                        <p:tgtEl>
                                          <p:spTgt spid="82947">
                                            <p:txEl>
                                              <p:pRg st="11" end="11"/>
                                            </p:txEl>
                                          </p:spTgt>
                                        </p:tgtEl>
                                        <p:attrNameLst>
                                          <p:attrName>style.visibility</p:attrName>
                                        </p:attrNameLst>
                                      </p:cBhvr>
                                      <p:to>
                                        <p:strVal val="visible"/>
                                      </p:to>
                                    </p:set>
                                    <p:animEffect transition="in" filter="slide(fromBottom)">
                                      <p:cBhvr>
                                        <p:cTn id="62" dur="500"/>
                                        <p:tgtEl>
                                          <p:spTgt spid="82947">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82947">
                                            <p:txEl>
                                              <p:pRg st="12" end="12"/>
                                            </p:txEl>
                                          </p:spTgt>
                                        </p:tgtEl>
                                        <p:attrNameLst>
                                          <p:attrName>style.visibility</p:attrName>
                                        </p:attrNameLst>
                                      </p:cBhvr>
                                      <p:to>
                                        <p:strVal val="visible"/>
                                      </p:to>
                                    </p:set>
                                    <p:animEffect transition="in" filter="slide(fromBottom)">
                                      <p:cBhvr>
                                        <p:cTn id="67" dur="500"/>
                                        <p:tgtEl>
                                          <p:spTgt spid="8294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P spid="82947"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idx="4294967295"/>
          </p:nvPr>
        </p:nvSpPr>
        <p:spPr>
          <a:xfrm>
            <a:off x="457200" y="274638"/>
            <a:ext cx="8229600" cy="993775"/>
          </a:xfrm>
        </p:spPr>
        <p:txBody>
          <a:bodyPr/>
          <a:lstStyle/>
          <a:p>
            <a:pPr eaLnBrk="1" hangingPunct="1">
              <a:defRPr/>
            </a:pPr>
            <a:r>
              <a:rPr lang="pl-PL" b="1" dirty="0" smtClean="0">
                <a:solidFill>
                  <a:schemeClr val="accent6">
                    <a:lumMod val="50000"/>
                  </a:schemeClr>
                </a:solidFill>
              </a:rPr>
              <a:t>CZYNNIKI NIESPRZYJAJĄCE ROZWOJOWI UCZNIA</a:t>
            </a:r>
          </a:p>
        </p:txBody>
      </p:sp>
      <p:sp>
        <p:nvSpPr>
          <p:cNvPr id="83971" name="Rectangle 3"/>
          <p:cNvSpPr>
            <a:spLocks noGrp="1" noChangeArrowheads="1"/>
          </p:cNvSpPr>
          <p:nvPr>
            <p:ph type="body" idx="4294967295"/>
          </p:nvPr>
        </p:nvSpPr>
        <p:spPr>
          <a:xfrm>
            <a:off x="146050" y="1341438"/>
            <a:ext cx="8805863" cy="4751387"/>
          </a:xfrm>
        </p:spPr>
        <p:txBody>
          <a:bodyPr anchor="ctr"/>
          <a:lstStyle/>
          <a:p>
            <a:pPr algn="just" eaLnBrk="1" hangingPunct="1">
              <a:lnSpc>
                <a:spcPct val="105000"/>
              </a:lnSpc>
              <a:buFontTx/>
              <a:buNone/>
              <a:defRPr/>
            </a:pPr>
            <a:r>
              <a:rPr lang="pl-PL" sz="2800" dirty="0" smtClean="0"/>
              <a:t>	Zdecydowana większość dzieci ze spektrum autyzmu przejawia </a:t>
            </a:r>
            <a:r>
              <a:rPr lang="pl-PL" sz="2800" b="1" dirty="0" smtClean="0">
                <a:solidFill>
                  <a:schemeClr val="tx1">
                    <a:lumMod val="95000"/>
                    <a:lumOff val="5000"/>
                  </a:schemeClr>
                </a:solidFill>
              </a:rPr>
              <a:t>szereg nieprawidłowości w funkcjonowaniu sensorycznym</a:t>
            </a:r>
            <a:r>
              <a:rPr lang="pl-PL" sz="2800" dirty="0" smtClean="0">
                <a:solidFill>
                  <a:schemeClr val="tx1">
                    <a:lumMod val="95000"/>
                    <a:lumOff val="5000"/>
                  </a:schemeClr>
                </a:solidFill>
              </a:rPr>
              <a:t>, </a:t>
            </a:r>
            <a:r>
              <a:rPr lang="pl-PL" sz="2800" dirty="0" smtClean="0"/>
              <a:t>co znacznie może utrudniać im zdobywanie nowych doświadczeń i edukację. </a:t>
            </a:r>
          </a:p>
          <a:p>
            <a:pPr algn="just" eaLnBrk="1" hangingPunct="1">
              <a:lnSpc>
                <a:spcPct val="105000"/>
              </a:lnSpc>
              <a:buFontTx/>
              <a:buNone/>
              <a:defRPr/>
            </a:pPr>
            <a:endParaRPr lang="pl-PL" sz="2800" dirty="0" smtClean="0"/>
          </a:p>
          <a:p>
            <a:pPr algn="just" eaLnBrk="1" hangingPunct="1">
              <a:lnSpc>
                <a:spcPct val="105000"/>
              </a:lnSpc>
              <a:buFontTx/>
              <a:buNone/>
              <a:defRPr/>
            </a:pPr>
            <a:r>
              <a:rPr lang="pl-PL" sz="2800" dirty="0" smtClean="0"/>
              <a:t>	Z tego też powodu niezbędna jest </a:t>
            </a:r>
            <a:r>
              <a:rPr lang="pl-PL" sz="2800" b="1" dirty="0" smtClean="0">
                <a:solidFill>
                  <a:schemeClr val="tx1">
                    <a:lumMod val="95000"/>
                    <a:lumOff val="5000"/>
                  </a:schemeClr>
                </a:solidFill>
              </a:rPr>
              <a:t>diagnoza procesów integracji sensorycznej</a:t>
            </a:r>
            <a:r>
              <a:rPr lang="pl-PL" sz="2800" dirty="0" smtClean="0">
                <a:solidFill>
                  <a:schemeClr val="tx1">
                    <a:lumMod val="95000"/>
                    <a:lumOff val="5000"/>
                  </a:schemeClr>
                </a:solidFill>
              </a:rPr>
              <a:t> </a:t>
            </a:r>
            <a:r>
              <a:rPr lang="pl-PL" sz="2800" dirty="0" smtClean="0"/>
              <a:t>przeprowadzona przez specjalistę – terapeutę integracji sensorycznej.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slide(fromBottom)">
                                      <p:cBhvr>
                                        <p:cTn id="7" dur="500"/>
                                        <p:tgtEl>
                                          <p:spTgt spid="8397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3971">
                                            <p:txEl>
                                              <p:pRg st="0" end="0"/>
                                            </p:txEl>
                                          </p:spTgt>
                                        </p:tgtEl>
                                        <p:attrNameLst>
                                          <p:attrName>style.visibility</p:attrName>
                                        </p:attrNameLst>
                                      </p:cBhvr>
                                      <p:to>
                                        <p:strVal val="visible"/>
                                      </p:to>
                                    </p:set>
                                    <p:animEffect transition="in" filter="slide(fromBottom)">
                                      <p:cBhvr>
                                        <p:cTn id="12" dur="500"/>
                                        <p:tgtEl>
                                          <p:spTgt spid="8397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3971">
                                            <p:txEl>
                                              <p:pRg st="2" end="2"/>
                                            </p:txEl>
                                          </p:spTgt>
                                        </p:tgtEl>
                                        <p:attrNameLst>
                                          <p:attrName>style.visibility</p:attrName>
                                        </p:attrNameLst>
                                      </p:cBhvr>
                                      <p:to>
                                        <p:strVal val="visible"/>
                                      </p:to>
                                    </p:set>
                                    <p:animEffect transition="in" filter="slide(fromBottom)">
                                      <p:cBhvr>
                                        <p:cTn id="17" dur="500"/>
                                        <p:tgtEl>
                                          <p:spTgt spid="839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P spid="83971"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idx="4294967295"/>
          </p:nvPr>
        </p:nvSpPr>
        <p:spPr>
          <a:xfrm>
            <a:off x="468313" y="188913"/>
            <a:ext cx="8280400" cy="647700"/>
          </a:xfrm>
        </p:spPr>
        <p:txBody>
          <a:bodyPr/>
          <a:lstStyle/>
          <a:p>
            <a:pPr eaLnBrk="1" hangingPunct="1">
              <a:defRPr/>
            </a:pPr>
            <a:r>
              <a:rPr lang="pl-PL" b="1" dirty="0" smtClean="0">
                <a:solidFill>
                  <a:schemeClr val="accent6">
                    <a:lumMod val="50000"/>
                  </a:schemeClr>
                </a:solidFill>
              </a:rPr>
              <a:t>REALIZACJA IPET</a:t>
            </a:r>
          </a:p>
        </p:txBody>
      </p:sp>
      <p:sp>
        <p:nvSpPr>
          <p:cNvPr id="154627" name="AutoShape 3"/>
          <p:cNvSpPr>
            <a:spLocks noChangeArrowheads="1"/>
          </p:cNvSpPr>
          <p:nvPr/>
        </p:nvSpPr>
        <p:spPr bwMode="auto">
          <a:xfrm>
            <a:off x="323850" y="1341438"/>
            <a:ext cx="8137525" cy="361950"/>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90000"/>
              </a:lnSpc>
              <a:spcBef>
                <a:spcPts val="300"/>
              </a:spcBef>
              <a:spcAft>
                <a:spcPts val="600"/>
              </a:spcAft>
              <a:defRPr/>
            </a:pPr>
            <a:endParaRPr lang="pl-PL" sz="2000">
              <a:solidFill>
                <a:schemeClr val="bg1"/>
              </a:solidFill>
              <a:latin typeface="Calibri" charset="-18"/>
            </a:endParaRPr>
          </a:p>
        </p:txBody>
      </p:sp>
      <p:sp>
        <p:nvSpPr>
          <p:cNvPr id="154628" name="AutoShape 4"/>
          <p:cNvSpPr>
            <a:spLocks noChangeArrowheads="1"/>
          </p:cNvSpPr>
          <p:nvPr/>
        </p:nvSpPr>
        <p:spPr bwMode="auto">
          <a:xfrm>
            <a:off x="468313" y="1052513"/>
            <a:ext cx="6624637" cy="504825"/>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80000"/>
              </a:lnSpc>
              <a:spcBef>
                <a:spcPts val="300"/>
              </a:spcBef>
              <a:spcAft>
                <a:spcPts val="600"/>
              </a:spcAft>
              <a:buFont typeface="Arial" charset="0"/>
              <a:buNone/>
              <a:defRPr/>
            </a:pPr>
            <a:r>
              <a:rPr lang="pl-PL" sz="1800" b="1" dirty="0">
                <a:latin typeface="+mj-lt"/>
              </a:rPr>
              <a:t>OGÓLNE ZASADY PRACY, CZYLI KLUCZE DO SUKCESU</a:t>
            </a:r>
          </a:p>
        </p:txBody>
      </p:sp>
      <p:sp>
        <p:nvSpPr>
          <p:cNvPr id="154629" name="AutoShape 5"/>
          <p:cNvSpPr>
            <a:spLocks noChangeArrowheads="1"/>
          </p:cNvSpPr>
          <p:nvPr/>
        </p:nvSpPr>
        <p:spPr bwMode="auto">
          <a:xfrm>
            <a:off x="323850" y="2133600"/>
            <a:ext cx="8135938" cy="358775"/>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90000"/>
              </a:lnSpc>
              <a:spcBef>
                <a:spcPts val="300"/>
              </a:spcBef>
              <a:spcAft>
                <a:spcPts val="600"/>
              </a:spcAft>
              <a:buFont typeface="Arial" charset="0"/>
              <a:buNone/>
              <a:defRPr/>
            </a:pPr>
            <a:endParaRPr lang="pl-PL" sz="2000">
              <a:solidFill>
                <a:schemeClr val="bg1"/>
              </a:solidFill>
              <a:latin typeface="Calibri" charset="-18"/>
            </a:endParaRPr>
          </a:p>
        </p:txBody>
      </p:sp>
      <p:sp>
        <p:nvSpPr>
          <p:cNvPr id="154630" name="AutoShape 6"/>
          <p:cNvSpPr>
            <a:spLocks noChangeArrowheads="1"/>
          </p:cNvSpPr>
          <p:nvPr/>
        </p:nvSpPr>
        <p:spPr bwMode="auto">
          <a:xfrm>
            <a:off x="468313" y="1844675"/>
            <a:ext cx="6624637" cy="503238"/>
          </a:xfrm>
          <a:prstGeom prst="roundRect">
            <a:avLst>
              <a:gd name="adj" fmla="val 16667"/>
            </a:avLst>
          </a:prstGeom>
          <a:solidFill>
            <a:schemeClr val="bg1"/>
          </a:solidFill>
          <a:ln w="9525" algn="ctr">
            <a:solidFill>
              <a:schemeClr val="tx1"/>
            </a:solidFill>
            <a:round/>
            <a:headEnd/>
            <a:tailEnd/>
          </a:ln>
        </p:spPr>
        <p:txBody>
          <a:bodyPr wrap="none" anchor="ctr"/>
          <a:lstStyle/>
          <a:p>
            <a:pPr>
              <a:lnSpc>
                <a:spcPct val="90000"/>
              </a:lnSpc>
              <a:spcBef>
                <a:spcPct val="20000"/>
              </a:spcBef>
              <a:buFont typeface="Wingdings" pitchFamily="2" charset="2"/>
              <a:buNone/>
              <a:defRPr/>
            </a:pPr>
            <a:r>
              <a:rPr lang="pl-PL" sz="1800" b="1" dirty="0">
                <a:latin typeface="+mj-lt"/>
              </a:rPr>
              <a:t>ZASADY PRACY W KONTEKŚCIE DYSFUNKCJI KOMUNIKACYJNYCH</a:t>
            </a:r>
          </a:p>
        </p:txBody>
      </p:sp>
      <p:sp>
        <p:nvSpPr>
          <p:cNvPr id="154631" name="AutoShape 7"/>
          <p:cNvSpPr>
            <a:spLocks noChangeArrowheads="1"/>
          </p:cNvSpPr>
          <p:nvPr/>
        </p:nvSpPr>
        <p:spPr bwMode="auto">
          <a:xfrm>
            <a:off x="323850" y="3068638"/>
            <a:ext cx="8208963" cy="360362"/>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90000"/>
              </a:lnSpc>
              <a:spcBef>
                <a:spcPts val="300"/>
              </a:spcBef>
              <a:spcAft>
                <a:spcPts val="600"/>
              </a:spcAft>
              <a:buFont typeface="Arial" charset="0"/>
              <a:buNone/>
              <a:defRPr/>
            </a:pPr>
            <a:endParaRPr lang="pl-PL" sz="2000">
              <a:solidFill>
                <a:schemeClr val="bg1"/>
              </a:solidFill>
              <a:latin typeface="Calibri" charset="-18"/>
            </a:endParaRPr>
          </a:p>
        </p:txBody>
      </p:sp>
      <p:sp>
        <p:nvSpPr>
          <p:cNvPr id="154632" name="AutoShape 8"/>
          <p:cNvSpPr>
            <a:spLocks noChangeArrowheads="1"/>
          </p:cNvSpPr>
          <p:nvPr/>
        </p:nvSpPr>
        <p:spPr bwMode="auto">
          <a:xfrm>
            <a:off x="457200" y="2614613"/>
            <a:ext cx="6624638" cy="647700"/>
          </a:xfrm>
          <a:prstGeom prst="roundRect">
            <a:avLst>
              <a:gd name="adj" fmla="val 16667"/>
            </a:avLst>
          </a:prstGeom>
          <a:solidFill>
            <a:schemeClr val="bg1"/>
          </a:solidFill>
          <a:ln w="9525" algn="ctr">
            <a:solidFill>
              <a:schemeClr val="tx1"/>
            </a:solidFill>
            <a:round/>
            <a:headEnd/>
            <a:tailEnd/>
          </a:ln>
        </p:spPr>
        <p:txBody>
          <a:bodyPr wrap="none" anchor="ctr"/>
          <a:lstStyle/>
          <a:p>
            <a:pPr>
              <a:lnSpc>
                <a:spcPct val="90000"/>
              </a:lnSpc>
              <a:spcBef>
                <a:spcPct val="20000"/>
              </a:spcBef>
              <a:buFont typeface="Wingdings" pitchFamily="2" charset="2"/>
              <a:buNone/>
              <a:defRPr/>
            </a:pPr>
            <a:r>
              <a:rPr lang="pl-PL" sz="1800" b="1" dirty="0">
                <a:latin typeface="+mj-lt"/>
              </a:rPr>
              <a:t>ZASADY PRACY W KONTEKŚCIE </a:t>
            </a:r>
          </a:p>
          <a:p>
            <a:pPr>
              <a:lnSpc>
                <a:spcPct val="90000"/>
              </a:lnSpc>
              <a:spcBef>
                <a:spcPct val="20000"/>
              </a:spcBef>
              <a:buFont typeface="Wingdings" pitchFamily="2" charset="2"/>
              <a:buNone/>
              <a:defRPr/>
            </a:pPr>
            <a:r>
              <a:rPr lang="pl-PL" sz="1800" b="1" dirty="0">
                <a:latin typeface="+mj-lt"/>
              </a:rPr>
              <a:t>NIEPRAWIDŁOWOŚCI FUNKCJONOWANIA SPOŁECZNEGO</a:t>
            </a:r>
          </a:p>
        </p:txBody>
      </p:sp>
      <p:sp>
        <p:nvSpPr>
          <p:cNvPr id="154633" name="AutoShape 9"/>
          <p:cNvSpPr>
            <a:spLocks noChangeArrowheads="1"/>
          </p:cNvSpPr>
          <p:nvPr/>
        </p:nvSpPr>
        <p:spPr bwMode="auto">
          <a:xfrm>
            <a:off x="250825" y="4076700"/>
            <a:ext cx="8280400" cy="431800"/>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90000"/>
              </a:lnSpc>
              <a:spcBef>
                <a:spcPts val="300"/>
              </a:spcBef>
              <a:spcAft>
                <a:spcPts val="600"/>
              </a:spcAft>
              <a:buFont typeface="Arial" charset="0"/>
              <a:buNone/>
              <a:defRPr/>
            </a:pPr>
            <a:endParaRPr lang="pl-PL" sz="2000">
              <a:solidFill>
                <a:schemeClr val="bg1"/>
              </a:solidFill>
              <a:latin typeface="Calibri" charset="-18"/>
            </a:endParaRPr>
          </a:p>
        </p:txBody>
      </p:sp>
      <p:sp>
        <p:nvSpPr>
          <p:cNvPr id="154634" name="AutoShape 10"/>
          <p:cNvSpPr>
            <a:spLocks noChangeArrowheads="1"/>
          </p:cNvSpPr>
          <p:nvPr/>
        </p:nvSpPr>
        <p:spPr bwMode="auto">
          <a:xfrm>
            <a:off x="468313" y="3573463"/>
            <a:ext cx="6624637" cy="792162"/>
          </a:xfrm>
          <a:prstGeom prst="roundRect">
            <a:avLst>
              <a:gd name="adj" fmla="val 16667"/>
            </a:avLst>
          </a:prstGeom>
          <a:solidFill>
            <a:schemeClr val="bg1"/>
          </a:solidFill>
          <a:ln w="9525" algn="ctr">
            <a:solidFill>
              <a:schemeClr val="tx1"/>
            </a:solidFill>
            <a:round/>
            <a:headEnd/>
            <a:tailEnd/>
          </a:ln>
        </p:spPr>
        <p:txBody>
          <a:bodyPr wrap="none" anchor="ctr"/>
          <a:lstStyle/>
          <a:p>
            <a:pPr>
              <a:lnSpc>
                <a:spcPct val="80000"/>
              </a:lnSpc>
              <a:defRPr/>
            </a:pPr>
            <a:r>
              <a:rPr lang="pl-PL" sz="1800" b="1" dirty="0">
                <a:latin typeface="+mj-lt"/>
              </a:rPr>
              <a:t>ZASADY PRACY W KONTEKŚCIE BRAKU ELASTYCZNOŚCI </a:t>
            </a:r>
          </a:p>
          <a:p>
            <a:pPr>
              <a:lnSpc>
                <a:spcPct val="80000"/>
              </a:lnSpc>
              <a:defRPr/>
            </a:pPr>
            <a:r>
              <a:rPr lang="pl-PL" sz="1800" b="1" dirty="0">
                <a:latin typeface="+mj-lt"/>
              </a:rPr>
              <a:t>W ZACHOWANIU I MYŚLENIU, WYSTĘPOWANIA SENSORYZMÓW </a:t>
            </a:r>
          </a:p>
          <a:p>
            <a:pPr>
              <a:lnSpc>
                <a:spcPct val="80000"/>
              </a:lnSpc>
              <a:defRPr/>
            </a:pPr>
            <a:r>
              <a:rPr lang="pl-PL" sz="1800" b="1" dirty="0">
                <a:latin typeface="+mj-lt"/>
              </a:rPr>
              <a:t>I TRUDNYCH ZACHOWAŃ</a:t>
            </a:r>
          </a:p>
        </p:txBody>
      </p:sp>
      <p:sp>
        <p:nvSpPr>
          <p:cNvPr id="154635" name="AutoShape 11"/>
          <p:cNvSpPr>
            <a:spLocks noChangeArrowheads="1"/>
          </p:cNvSpPr>
          <p:nvPr/>
        </p:nvSpPr>
        <p:spPr bwMode="auto">
          <a:xfrm>
            <a:off x="323850" y="5084763"/>
            <a:ext cx="8208963" cy="360362"/>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90000"/>
              </a:lnSpc>
              <a:spcBef>
                <a:spcPts val="300"/>
              </a:spcBef>
              <a:spcAft>
                <a:spcPts val="600"/>
              </a:spcAft>
              <a:buFont typeface="Arial" charset="0"/>
              <a:buNone/>
              <a:defRPr/>
            </a:pPr>
            <a:r>
              <a:rPr lang="pl-PL" sz="2000">
                <a:solidFill>
                  <a:schemeClr val="bg1"/>
                </a:solidFill>
                <a:latin typeface="Calibri" charset="-18"/>
              </a:rPr>
              <a:t> </a:t>
            </a:r>
          </a:p>
        </p:txBody>
      </p:sp>
      <p:sp>
        <p:nvSpPr>
          <p:cNvPr id="154636" name="AutoShape 12"/>
          <p:cNvSpPr>
            <a:spLocks noChangeArrowheads="1"/>
          </p:cNvSpPr>
          <p:nvPr/>
        </p:nvSpPr>
        <p:spPr bwMode="auto">
          <a:xfrm>
            <a:off x="468313" y="4652963"/>
            <a:ext cx="6624637" cy="576262"/>
          </a:xfrm>
          <a:prstGeom prst="roundRect">
            <a:avLst>
              <a:gd name="adj" fmla="val 16667"/>
            </a:avLst>
          </a:prstGeom>
          <a:solidFill>
            <a:schemeClr val="bg1"/>
          </a:solidFill>
          <a:ln w="9525" algn="ctr">
            <a:solidFill>
              <a:schemeClr val="tx1"/>
            </a:solidFill>
            <a:round/>
            <a:headEnd/>
            <a:tailEnd/>
          </a:ln>
        </p:spPr>
        <p:txBody>
          <a:bodyPr wrap="none" anchor="ctr"/>
          <a:lstStyle/>
          <a:p>
            <a:pPr>
              <a:lnSpc>
                <a:spcPct val="80000"/>
              </a:lnSpc>
              <a:defRPr/>
            </a:pPr>
            <a:r>
              <a:rPr lang="pl-PL" sz="1800" b="1" dirty="0">
                <a:latin typeface="+mj-lt"/>
              </a:rPr>
              <a:t>ZASADY PRACY W KONTEKŚCIE FUNKCJONOWANIA SENSORYCZNEGO</a:t>
            </a:r>
          </a:p>
        </p:txBody>
      </p:sp>
      <p:sp>
        <p:nvSpPr>
          <p:cNvPr id="154637" name="AutoShape 13"/>
          <p:cNvSpPr>
            <a:spLocks noChangeArrowheads="1"/>
          </p:cNvSpPr>
          <p:nvPr/>
        </p:nvSpPr>
        <p:spPr bwMode="auto">
          <a:xfrm>
            <a:off x="323850" y="6021388"/>
            <a:ext cx="8208963" cy="431800"/>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90000"/>
              </a:lnSpc>
              <a:spcBef>
                <a:spcPts val="300"/>
              </a:spcBef>
              <a:spcAft>
                <a:spcPts val="600"/>
              </a:spcAft>
              <a:defRPr/>
            </a:pPr>
            <a:endParaRPr lang="pl-PL" sz="2000">
              <a:solidFill>
                <a:schemeClr val="bg1"/>
              </a:solidFill>
              <a:latin typeface="Calibri" charset="-18"/>
            </a:endParaRPr>
          </a:p>
        </p:txBody>
      </p:sp>
      <p:sp>
        <p:nvSpPr>
          <p:cNvPr id="154638" name="AutoShape 14"/>
          <p:cNvSpPr>
            <a:spLocks noChangeArrowheads="1"/>
          </p:cNvSpPr>
          <p:nvPr/>
        </p:nvSpPr>
        <p:spPr bwMode="auto">
          <a:xfrm>
            <a:off x="395288" y="5589588"/>
            <a:ext cx="6697662" cy="649287"/>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80000"/>
              </a:lnSpc>
              <a:spcBef>
                <a:spcPts val="300"/>
              </a:spcBef>
              <a:spcAft>
                <a:spcPts val="600"/>
              </a:spcAft>
              <a:buFont typeface="Arial" charset="0"/>
              <a:buNone/>
              <a:defRPr/>
            </a:pPr>
            <a:r>
              <a:rPr lang="pl-PL" sz="1800" b="1" dirty="0">
                <a:latin typeface="+mj-lt"/>
              </a:rPr>
              <a:t>ZASADY PRACY W KONTEKŚCIE ROZWIJANIA FUNKCJI POZNAWCZYCH</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208898"/>
                                        </p:tgtEl>
                                      </p:cBhvr>
                                    </p:animEffect>
                                    <p:set>
                                      <p:cBhvr>
                                        <p:cTn id="7" dur="1" fill="hold">
                                          <p:stCondLst>
                                            <p:cond delay="499"/>
                                          </p:stCondLst>
                                        </p:cTn>
                                        <p:tgtEl>
                                          <p:spTgt spid="20889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4627"/>
                                        </p:tgtEl>
                                        <p:attrNameLst>
                                          <p:attrName>style.visibility</p:attrName>
                                        </p:attrNameLst>
                                      </p:cBhvr>
                                      <p:to>
                                        <p:strVal val="visible"/>
                                      </p:to>
                                    </p:set>
                                    <p:anim calcmode="lin" valueType="num">
                                      <p:cBhvr additive="base">
                                        <p:cTn id="12" dur="2000" fill="hold"/>
                                        <p:tgtEl>
                                          <p:spTgt spid="154627"/>
                                        </p:tgtEl>
                                        <p:attrNameLst>
                                          <p:attrName>ppt_x</p:attrName>
                                        </p:attrNameLst>
                                      </p:cBhvr>
                                      <p:tavLst>
                                        <p:tav tm="0">
                                          <p:val>
                                            <p:strVal val="#ppt_x"/>
                                          </p:val>
                                        </p:tav>
                                        <p:tav tm="100000">
                                          <p:val>
                                            <p:strVal val="#ppt_x"/>
                                          </p:val>
                                        </p:tav>
                                      </p:tavLst>
                                    </p:anim>
                                    <p:anim calcmode="lin" valueType="num">
                                      <p:cBhvr additive="base">
                                        <p:cTn id="13" dur="2000" fill="hold"/>
                                        <p:tgtEl>
                                          <p:spTgt spid="15462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54628"/>
                                        </p:tgtEl>
                                        <p:attrNameLst>
                                          <p:attrName>style.visibility</p:attrName>
                                        </p:attrNameLst>
                                      </p:cBhvr>
                                      <p:to>
                                        <p:strVal val="visible"/>
                                      </p:to>
                                    </p:set>
                                    <p:anim calcmode="lin" valueType="num">
                                      <p:cBhvr additive="base">
                                        <p:cTn id="16" dur="2000" fill="hold"/>
                                        <p:tgtEl>
                                          <p:spTgt spid="154628"/>
                                        </p:tgtEl>
                                        <p:attrNameLst>
                                          <p:attrName>ppt_x</p:attrName>
                                        </p:attrNameLst>
                                      </p:cBhvr>
                                      <p:tavLst>
                                        <p:tav tm="0">
                                          <p:val>
                                            <p:strVal val="#ppt_x"/>
                                          </p:val>
                                        </p:tav>
                                        <p:tav tm="100000">
                                          <p:val>
                                            <p:strVal val="#ppt_x"/>
                                          </p:val>
                                        </p:tav>
                                      </p:tavLst>
                                    </p:anim>
                                    <p:anim calcmode="lin" valueType="num">
                                      <p:cBhvr additive="base">
                                        <p:cTn id="17" dur="2000" fill="hold"/>
                                        <p:tgtEl>
                                          <p:spTgt spid="154628"/>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54629"/>
                                        </p:tgtEl>
                                        <p:attrNameLst>
                                          <p:attrName>style.visibility</p:attrName>
                                        </p:attrNameLst>
                                      </p:cBhvr>
                                      <p:to>
                                        <p:strVal val="visible"/>
                                      </p:to>
                                    </p:set>
                                    <p:anim calcmode="lin" valueType="num">
                                      <p:cBhvr additive="base">
                                        <p:cTn id="22" dur="2000" fill="hold"/>
                                        <p:tgtEl>
                                          <p:spTgt spid="154629"/>
                                        </p:tgtEl>
                                        <p:attrNameLst>
                                          <p:attrName>ppt_x</p:attrName>
                                        </p:attrNameLst>
                                      </p:cBhvr>
                                      <p:tavLst>
                                        <p:tav tm="0">
                                          <p:val>
                                            <p:strVal val="#ppt_x"/>
                                          </p:val>
                                        </p:tav>
                                        <p:tav tm="100000">
                                          <p:val>
                                            <p:strVal val="#ppt_x"/>
                                          </p:val>
                                        </p:tav>
                                      </p:tavLst>
                                    </p:anim>
                                    <p:anim calcmode="lin" valueType="num">
                                      <p:cBhvr additive="base">
                                        <p:cTn id="23" dur="2000" fill="hold"/>
                                        <p:tgtEl>
                                          <p:spTgt spid="15462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4630"/>
                                        </p:tgtEl>
                                        <p:attrNameLst>
                                          <p:attrName>style.visibility</p:attrName>
                                        </p:attrNameLst>
                                      </p:cBhvr>
                                      <p:to>
                                        <p:strVal val="visible"/>
                                      </p:to>
                                    </p:set>
                                    <p:anim calcmode="lin" valueType="num">
                                      <p:cBhvr additive="base">
                                        <p:cTn id="26" dur="2000" fill="hold"/>
                                        <p:tgtEl>
                                          <p:spTgt spid="154630"/>
                                        </p:tgtEl>
                                        <p:attrNameLst>
                                          <p:attrName>ppt_x</p:attrName>
                                        </p:attrNameLst>
                                      </p:cBhvr>
                                      <p:tavLst>
                                        <p:tav tm="0">
                                          <p:val>
                                            <p:strVal val="#ppt_x"/>
                                          </p:val>
                                        </p:tav>
                                        <p:tav tm="100000">
                                          <p:val>
                                            <p:strVal val="#ppt_x"/>
                                          </p:val>
                                        </p:tav>
                                      </p:tavLst>
                                    </p:anim>
                                    <p:anim calcmode="lin" valueType="num">
                                      <p:cBhvr additive="base">
                                        <p:cTn id="27" dur="2000" fill="hold"/>
                                        <p:tgtEl>
                                          <p:spTgt spid="15463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4631"/>
                                        </p:tgtEl>
                                        <p:attrNameLst>
                                          <p:attrName>style.visibility</p:attrName>
                                        </p:attrNameLst>
                                      </p:cBhvr>
                                      <p:to>
                                        <p:strVal val="visible"/>
                                      </p:to>
                                    </p:set>
                                    <p:anim calcmode="lin" valueType="num">
                                      <p:cBhvr additive="base">
                                        <p:cTn id="32" dur="2000" fill="hold"/>
                                        <p:tgtEl>
                                          <p:spTgt spid="154631"/>
                                        </p:tgtEl>
                                        <p:attrNameLst>
                                          <p:attrName>ppt_x</p:attrName>
                                        </p:attrNameLst>
                                      </p:cBhvr>
                                      <p:tavLst>
                                        <p:tav tm="0">
                                          <p:val>
                                            <p:strVal val="#ppt_x"/>
                                          </p:val>
                                        </p:tav>
                                        <p:tav tm="100000">
                                          <p:val>
                                            <p:strVal val="#ppt_x"/>
                                          </p:val>
                                        </p:tav>
                                      </p:tavLst>
                                    </p:anim>
                                    <p:anim calcmode="lin" valueType="num">
                                      <p:cBhvr additive="base">
                                        <p:cTn id="33" dur="2000" fill="hold"/>
                                        <p:tgtEl>
                                          <p:spTgt spid="15463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4632"/>
                                        </p:tgtEl>
                                        <p:attrNameLst>
                                          <p:attrName>style.visibility</p:attrName>
                                        </p:attrNameLst>
                                      </p:cBhvr>
                                      <p:to>
                                        <p:strVal val="visible"/>
                                      </p:to>
                                    </p:set>
                                    <p:anim calcmode="lin" valueType="num">
                                      <p:cBhvr additive="base">
                                        <p:cTn id="36" dur="2000" fill="hold"/>
                                        <p:tgtEl>
                                          <p:spTgt spid="154632"/>
                                        </p:tgtEl>
                                        <p:attrNameLst>
                                          <p:attrName>ppt_x</p:attrName>
                                        </p:attrNameLst>
                                      </p:cBhvr>
                                      <p:tavLst>
                                        <p:tav tm="0">
                                          <p:val>
                                            <p:strVal val="#ppt_x"/>
                                          </p:val>
                                        </p:tav>
                                        <p:tav tm="100000">
                                          <p:val>
                                            <p:strVal val="#ppt_x"/>
                                          </p:val>
                                        </p:tav>
                                      </p:tavLst>
                                    </p:anim>
                                    <p:anim calcmode="lin" valueType="num">
                                      <p:cBhvr additive="base">
                                        <p:cTn id="37" dur="2000" fill="hold"/>
                                        <p:tgtEl>
                                          <p:spTgt spid="15463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54633"/>
                                        </p:tgtEl>
                                        <p:attrNameLst>
                                          <p:attrName>style.visibility</p:attrName>
                                        </p:attrNameLst>
                                      </p:cBhvr>
                                      <p:to>
                                        <p:strVal val="visible"/>
                                      </p:to>
                                    </p:set>
                                    <p:anim calcmode="lin" valueType="num">
                                      <p:cBhvr additive="base">
                                        <p:cTn id="42" dur="2000" fill="hold"/>
                                        <p:tgtEl>
                                          <p:spTgt spid="154633"/>
                                        </p:tgtEl>
                                        <p:attrNameLst>
                                          <p:attrName>ppt_x</p:attrName>
                                        </p:attrNameLst>
                                      </p:cBhvr>
                                      <p:tavLst>
                                        <p:tav tm="0">
                                          <p:val>
                                            <p:strVal val="#ppt_x"/>
                                          </p:val>
                                        </p:tav>
                                        <p:tav tm="100000">
                                          <p:val>
                                            <p:strVal val="#ppt_x"/>
                                          </p:val>
                                        </p:tav>
                                      </p:tavLst>
                                    </p:anim>
                                    <p:anim calcmode="lin" valueType="num">
                                      <p:cBhvr additive="base">
                                        <p:cTn id="43" dur="2000" fill="hold"/>
                                        <p:tgtEl>
                                          <p:spTgt spid="15463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4634"/>
                                        </p:tgtEl>
                                        <p:attrNameLst>
                                          <p:attrName>style.visibility</p:attrName>
                                        </p:attrNameLst>
                                      </p:cBhvr>
                                      <p:to>
                                        <p:strVal val="visible"/>
                                      </p:to>
                                    </p:set>
                                    <p:anim calcmode="lin" valueType="num">
                                      <p:cBhvr additive="base">
                                        <p:cTn id="46" dur="2000" fill="hold"/>
                                        <p:tgtEl>
                                          <p:spTgt spid="154634"/>
                                        </p:tgtEl>
                                        <p:attrNameLst>
                                          <p:attrName>ppt_x</p:attrName>
                                        </p:attrNameLst>
                                      </p:cBhvr>
                                      <p:tavLst>
                                        <p:tav tm="0">
                                          <p:val>
                                            <p:strVal val="#ppt_x"/>
                                          </p:val>
                                        </p:tav>
                                        <p:tav tm="100000">
                                          <p:val>
                                            <p:strVal val="#ppt_x"/>
                                          </p:val>
                                        </p:tav>
                                      </p:tavLst>
                                    </p:anim>
                                    <p:anim calcmode="lin" valueType="num">
                                      <p:cBhvr additive="base">
                                        <p:cTn id="47" dur="2000" fill="hold"/>
                                        <p:tgtEl>
                                          <p:spTgt spid="154634"/>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54635"/>
                                        </p:tgtEl>
                                        <p:attrNameLst>
                                          <p:attrName>style.visibility</p:attrName>
                                        </p:attrNameLst>
                                      </p:cBhvr>
                                      <p:to>
                                        <p:strVal val="visible"/>
                                      </p:to>
                                    </p:set>
                                    <p:anim calcmode="lin" valueType="num">
                                      <p:cBhvr additive="base">
                                        <p:cTn id="52" dur="2000" fill="hold"/>
                                        <p:tgtEl>
                                          <p:spTgt spid="154635"/>
                                        </p:tgtEl>
                                        <p:attrNameLst>
                                          <p:attrName>ppt_x</p:attrName>
                                        </p:attrNameLst>
                                      </p:cBhvr>
                                      <p:tavLst>
                                        <p:tav tm="0">
                                          <p:val>
                                            <p:strVal val="#ppt_x"/>
                                          </p:val>
                                        </p:tav>
                                        <p:tav tm="100000">
                                          <p:val>
                                            <p:strVal val="#ppt_x"/>
                                          </p:val>
                                        </p:tav>
                                      </p:tavLst>
                                    </p:anim>
                                    <p:anim calcmode="lin" valueType="num">
                                      <p:cBhvr additive="base">
                                        <p:cTn id="53" dur="2000" fill="hold"/>
                                        <p:tgtEl>
                                          <p:spTgt spid="15463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54636"/>
                                        </p:tgtEl>
                                        <p:attrNameLst>
                                          <p:attrName>style.visibility</p:attrName>
                                        </p:attrNameLst>
                                      </p:cBhvr>
                                      <p:to>
                                        <p:strVal val="visible"/>
                                      </p:to>
                                    </p:set>
                                    <p:anim calcmode="lin" valueType="num">
                                      <p:cBhvr additive="base">
                                        <p:cTn id="56" dur="2000" fill="hold"/>
                                        <p:tgtEl>
                                          <p:spTgt spid="154636"/>
                                        </p:tgtEl>
                                        <p:attrNameLst>
                                          <p:attrName>ppt_x</p:attrName>
                                        </p:attrNameLst>
                                      </p:cBhvr>
                                      <p:tavLst>
                                        <p:tav tm="0">
                                          <p:val>
                                            <p:strVal val="#ppt_x"/>
                                          </p:val>
                                        </p:tav>
                                        <p:tav tm="100000">
                                          <p:val>
                                            <p:strVal val="#ppt_x"/>
                                          </p:val>
                                        </p:tav>
                                      </p:tavLst>
                                    </p:anim>
                                    <p:anim calcmode="lin" valueType="num">
                                      <p:cBhvr additive="base">
                                        <p:cTn id="57" dur="2000" fill="hold"/>
                                        <p:tgtEl>
                                          <p:spTgt spid="154636"/>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54637"/>
                                        </p:tgtEl>
                                        <p:attrNameLst>
                                          <p:attrName>style.visibility</p:attrName>
                                        </p:attrNameLst>
                                      </p:cBhvr>
                                      <p:to>
                                        <p:strVal val="visible"/>
                                      </p:to>
                                    </p:set>
                                    <p:anim calcmode="lin" valueType="num">
                                      <p:cBhvr additive="base">
                                        <p:cTn id="62" dur="2000" fill="hold"/>
                                        <p:tgtEl>
                                          <p:spTgt spid="154637"/>
                                        </p:tgtEl>
                                        <p:attrNameLst>
                                          <p:attrName>ppt_x</p:attrName>
                                        </p:attrNameLst>
                                      </p:cBhvr>
                                      <p:tavLst>
                                        <p:tav tm="0">
                                          <p:val>
                                            <p:strVal val="#ppt_x"/>
                                          </p:val>
                                        </p:tav>
                                        <p:tav tm="100000">
                                          <p:val>
                                            <p:strVal val="#ppt_x"/>
                                          </p:val>
                                        </p:tav>
                                      </p:tavLst>
                                    </p:anim>
                                    <p:anim calcmode="lin" valueType="num">
                                      <p:cBhvr additive="base">
                                        <p:cTn id="63" dur="2000" fill="hold"/>
                                        <p:tgtEl>
                                          <p:spTgt spid="15463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54638"/>
                                        </p:tgtEl>
                                        <p:attrNameLst>
                                          <p:attrName>style.visibility</p:attrName>
                                        </p:attrNameLst>
                                      </p:cBhvr>
                                      <p:to>
                                        <p:strVal val="visible"/>
                                      </p:to>
                                    </p:set>
                                    <p:anim calcmode="lin" valueType="num">
                                      <p:cBhvr additive="base">
                                        <p:cTn id="66" dur="2000" fill="hold"/>
                                        <p:tgtEl>
                                          <p:spTgt spid="154638"/>
                                        </p:tgtEl>
                                        <p:attrNameLst>
                                          <p:attrName>ppt_x</p:attrName>
                                        </p:attrNameLst>
                                      </p:cBhvr>
                                      <p:tavLst>
                                        <p:tav tm="0">
                                          <p:val>
                                            <p:strVal val="#ppt_x"/>
                                          </p:val>
                                        </p:tav>
                                        <p:tav tm="100000">
                                          <p:val>
                                            <p:strVal val="#ppt_x"/>
                                          </p:val>
                                        </p:tav>
                                      </p:tavLst>
                                    </p:anim>
                                    <p:anim calcmode="lin" valueType="num">
                                      <p:cBhvr additive="base">
                                        <p:cTn id="67" dur="2000" fill="hold"/>
                                        <p:tgtEl>
                                          <p:spTgt spid="1546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8" grpId="0"/>
      <p:bldP spid="154627" grpId="0" animBg="1"/>
      <p:bldP spid="154628" grpId="0" animBg="1"/>
      <p:bldP spid="154629" grpId="0" animBg="1"/>
      <p:bldP spid="154630" grpId="0" animBg="1"/>
      <p:bldP spid="154631" grpId="0" animBg="1"/>
      <p:bldP spid="154632" grpId="0" animBg="1"/>
      <p:bldP spid="154633" grpId="0" animBg="1"/>
      <p:bldP spid="154634" grpId="0" animBg="1"/>
      <p:bldP spid="154635" grpId="0" animBg="1"/>
      <p:bldP spid="154636" grpId="0" animBg="1"/>
      <p:bldP spid="154637" grpId="0" animBg="1"/>
      <p:bldP spid="15463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idx="4294967295"/>
          </p:nvPr>
        </p:nvSpPr>
        <p:spPr>
          <a:xfrm>
            <a:off x="457200" y="274638"/>
            <a:ext cx="8229600" cy="706437"/>
          </a:xfrm>
        </p:spPr>
        <p:txBody>
          <a:bodyPr/>
          <a:lstStyle/>
          <a:p>
            <a:pPr eaLnBrk="1" hangingPunct="1">
              <a:defRPr/>
            </a:pPr>
            <a:r>
              <a:rPr lang="pl-PL" b="1" dirty="0" smtClean="0">
                <a:solidFill>
                  <a:schemeClr val="accent6">
                    <a:lumMod val="50000"/>
                  </a:schemeClr>
                </a:solidFill>
              </a:rPr>
              <a:t>CELE EDUKACYJNO-TERAPEUTYCZNE LUB EDUKACYJNE (PRZYKŁADY)</a:t>
            </a:r>
            <a:br>
              <a:rPr lang="pl-PL" b="1" dirty="0" smtClean="0">
                <a:solidFill>
                  <a:schemeClr val="accent6">
                    <a:lumMod val="50000"/>
                  </a:schemeClr>
                </a:solidFill>
              </a:rPr>
            </a:br>
            <a:endParaRPr lang="pl-PL" b="1" dirty="0" smtClean="0">
              <a:solidFill>
                <a:schemeClr val="accent6">
                  <a:lumMod val="50000"/>
                </a:schemeClr>
              </a:solidFill>
            </a:endParaRPr>
          </a:p>
        </p:txBody>
      </p:sp>
      <p:sp>
        <p:nvSpPr>
          <p:cNvPr id="78851" name="Rectangle 3"/>
          <p:cNvSpPr>
            <a:spLocks noChangeArrowheads="1"/>
          </p:cNvSpPr>
          <p:nvPr/>
        </p:nvSpPr>
        <p:spPr bwMode="auto">
          <a:xfrm>
            <a:off x="504825" y="1185863"/>
            <a:ext cx="8424863" cy="5495925"/>
          </a:xfrm>
          <a:prstGeom prst="rect">
            <a:avLst/>
          </a:prstGeom>
          <a:noFill/>
          <a:ln w="9525">
            <a:noFill/>
            <a:miter lim="800000"/>
            <a:headEnd/>
            <a:tailEnd/>
          </a:ln>
        </p:spPr>
        <p:txBody>
          <a:bodyPr/>
          <a:lstStyle/>
          <a:p>
            <a:pPr marL="342900" indent="-342900">
              <a:lnSpc>
                <a:spcPct val="80000"/>
              </a:lnSpc>
              <a:spcBef>
                <a:spcPct val="20000"/>
              </a:spcBef>
              <a:buFontTx/>
              <a:buChar char="•"/>
            </a:pPr>
            <a:r>
              <a:rPr lang="pl-PL">
                <a:latin typeface="Calibri" pitchFamily="34" charset="0"/>
              </a:rPr>
              <a:t>kształtowanie umiejętności samoobsługowych oraz samodzielności</a:t>
            </a:r>
            <a:r>
              <a:rPr lang="pl-PL">
                <a:latin typeface="Arial" charset="0"/>
              </a:rPr>
              <a:t> </a:t>
            </a:r>
            <a:r>
              <a:rPr lang="pl-PL">
                <a:latin typeface="Calibri" pitchFamily="34" charset="0"/>
              </a:rPr>
              <a:t>w życiu codziennym,</a:t>
            </a:r>
          </a:p>
          <a:p>
            <a:pPr marL="342900" indent="-342900">
              <a:lnSpc>
                <a:spcPct val="80000"/>
              </a:lnSpc>
              <a:spcBef>
                <a:spcPct val="20000"/>
              </a:spcBef>
              <a:buFontTx/>
              <a:buChar char="•"/>
            </a:pPr>
            <a:r>
              <a:rPr lang="pl-PL">
                <a:latin typeface="Calibri" pitchFamily="34" charset="0"/>
              </a:rPr>
              <a:t>kształtowanie kontaktów społecznych i nauka zachowań społecznie akceptowanych,</a:t>
            </a:r>
          </a:p>
          <a:p>
            <a:pPr marL="342900" indent="-342900">
              <a:lnSpc>
                <a:spcPct val="80000"/>
              </a:lnSpc>
              <a:spcBef>
                <a:spcPct val="20000"/>
              </a:spcBef>
              <a:buFontTx/>
              <a:buChar char="•"/>
            </a:pPr>
            <a:r>
              <a:rPr lang="pl-PL">
                <a:latin typeface="Calibri" pitchFamily="34" charset="0"/>
              </a:rPr>
              <a:t>pomoc dziecku w uwalnianiu się od zachowań niepożądanych (sensoryzmów, zachowań agresywnych</a:t>
            </a:r>
            <a:r>
              <a:rPr lang="pl-PL">
                <a:latin typeface="Arial" charset="0"/>
              </a:rPr>
              <a:t>)_</a:t>
            </a:r>
          </a:p>
          <a:p>
            <a:pPr marL="342900" indent="-342900">
              <a:lnSpc>
                <a:spcPct val="80000"/>
              </a:lnSpc>
              <a:spcBef>
                <a:spcPct val="20000"/>
              </a:spcBef>
              <a:buFontTx/>
              <a:buChar char="•"/>
            </a:pPr>
            <a:r>
              <a:rPr lang="pl-PL">
                <a:latin typeface="Calibri" pitchFamily="34" charset="0"/>
              </a:rPr>
              <a:t>nauka umiejętności przebywania w grupie oraz opanowania umiejętności wspólnej zabawy i pracy,</a:t>
            </a:r>
          </a:p>
          <a:p>
            <a:pPr marL="342900" indent="-342900">
              <a:lnSpc>
                <a:spcPct val="80000"/>
              </a:lnSpc>
              <a:spcBef>
                <a:spcPct val="20000"/>
              </a:spcBef>
              <a:buFontTx/>
              <a:buChar char="•"/>
            </a:pPr>
            <a:r>
              <a:rPr lang="pl-PL">
                <a:latin typeface="Calibri" pitchFamily="34" charset="0"/>
              </a:rPr>
              <a:t>kształtowanie rozumienia mowy oraz dostępnych sposobów komunikacji alternatywnej,</a:t>
            </a:r>
          </a:p>
          <a:p>
            <a:pPr marL="342900" indent="-342900">
              <a:lnSpc>
                <a:spcPct val="80000"/>
              </a:lnSpc>
              <a:spcBef>
                <a:spcPct val="20000"/>
              </a:spcBef>
              <a:buFontTx/>
              <a:buChar char="•"/>
            </a:pPr>
            <a:r>
              <a:rPr lang="pl-PL">
                <a:latin typeface="Calibri" pitchFamily="34" charset="0"/>
              </a:rPr>
              <a:t>wykształcenie motywacji do komunikowania się,</a:t>
            </a:r>
          </a:p>
          <a:p>
            <a:pPr marL="342900" indent="-342900">
              <a:lnSpc>
                <a:spcPct val="80000"/>
              </a:lnSpc>
              <a:spcBef>
                <a:spcPct val="20000"/>
              </a:spcBef>
              <a:buFontTx/>
              <a:buChar char="•"/>
            </a:pPr>
            <a:r>
              <a:rPr lang="pl-PL">
                <a:latin typeface="Calibri" pitchFamily="34" charset="0"/>
              </a:rPr>
              <a:t>nauka komunikowania się z otoczeniem,</a:t>
            </a:r>
            <a:endParaRPr lang="pl-PL">
              <a:latin typeface="Arial" charset="0"/>
            </a:endParaRPr>
          </a:p>
          <a:p>
            <a:pPr marL="342900" indent="-342900">
              <a:lnSpc>
                <a:spcPct val="80000"/>
              </a:lnSpc>
              <a:spcBef>
                <a:spcPct val="20000"/>
              </a:spcBef>
              <a:buFontTx/>
              <a:buChar char="•"/>
            </a:pPr>
            <a:r>
              <a:rPr lang="pl-PL">
                <a:latin typeface="Calibri" pitchFamily="34" charset="0"/>
              </a:rPr>
              <a:t>kształtowanie umiejętności naśladownictwa ruchowego oraz werbalnego,</a:t>
            </a:r>
          </a:p>
          <a:p>
            <a:pPr marL="342900" indent="-342900">
              <a:lnSpc>
                <a:spcPct val="80000"/>
              </a:lnSpc>
              <a:spcBef>
                <a:spcPct val="20000"/>
              </a:spcBef>
              <a:buFontTx/>
              <a:buChar char="•"/>
            </a:pPr>
            <a:endParaRPr lang="pl-P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10946"/>
                                        </p:tgtEl>
                                        <p:attrNameLst>
                                          <p:attrName>style.visibility</p:attrName>
                                        </p:attrNameLst>
                                      </p:cBhvr>
                                      <p:to>
                                        <p:strVal val="visible"/>
                                      </p:to>
                                    </p:set>
                                    <p:animEffect transition="in" filter="slide(fromBottom)">
                                      <p:cBhvr>
                                        <p:cTn id="7" dur="500"/>
                                        <p:tgtEl>
                                          <p:spTgt spid="21094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1" nodeType="clickEffect">
                                  <p:stCondLst>
                                    <p:cond delay="0"/>
                                  </p:stCondLst>
                                  <p:childTnLst>
                                    <p:animEffect transition="out" filter="box(in)">
                                      <p:cBhvr>
                                        <p:cTn id="11" dur="500"/>
                                        <p:tgtEl>
                                          <p:spTgt spid="210946"/>
                                        </p:tgtEl>
                                      </p:cBhvr>
                                    </p:animEffect>
                                    <p:set>
                                      <p:cBhvr>
                                        <p:cTn id="12" dur="1" fill="hold">
                                          <p:stCondLst>
                                            <p:cond delay="499"/>
                                          </p:stCondLst>
                                        </p:cTn>
                                        <p:tgtEl>
                                          <p:spTgt spid="2109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6" grpId="0"/>
      <p:bldP spid="210946" grpId="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idx="4294967295"/>
          </p:nvPr>
        </p:nvSpPr>
        <p:spPr>
          <a:xfrm>
            <a:off x="457200" y="274638"/>
            <a:ext cx="8229600" cy="706437"/>
          </a:xfrm>
        </p:spPr>
        <p:txBody>
          <a:bodyPr/>
          <a:lstStyle/>
          <a:p>
            <a:pPr eaLnBrk="1" hangingPunct="1">
              <a:defRPr/>
            </a:pPr>
            <a:r>
              <a:rPr lang="pl-PL" b="1" dirty="0" smtClean="0">
                <a:solidFill>
                  <a:schemeClr val="accent6">
                    <a:lumMod val="50000"/>
                  </a:schemeClr>
                </a:solidFill>
              </a:rPr>
              <a:t>CELE EDUKACYJNO-TERAPEUTYCZNE LUB EDUKACYJNE (PRZYKŁADY)</a:t>
            </a:r>
            <a:br>
              <a:rPr lang="pl-PL" b="1" dirty="0" smtClean="0">
                <a:solidFill>
                  <a:schemeClr val="accent6">
                    <a:lumMod val="50000"/>
                  </a:schemeClr>
                </a:solidFill>
              </a:rPr>
            </a:br>
            <a:endParaRPr lang="pl-PL" b="1" dirty="0" smtClean="0">
              <a:solidFill>
                <a:schemeClr val="accent6">
                  <a:lumMod val="50000"/>
                </a:schemeClr>
              </a:solidFill>
            </a:endParaRPr>
          </a:p>
        </p:txBody>
      </p:sp>
      <p:sp>
        <p:nvSpPr>
          <p:cNvPr id="79875" name="Rectangle 3"/>
          <p:cNvSpPr>
            <a:spLocks noChangeArrowheads="1"/>
          </p:cNvSpPr>
          <p:nvPr/>
        </p:nvSpPr>
        <p:spPr bwMode="auto">
          <a:xfrm>
            <a:off x="504825" y="1185863"/>
            <a:ext cx="8424863" cy="5495925"/>
          </a:xfrm>
          <a:prstGeom prst="rect">
            <a:avLst/>
          </a:prstGeom>
          <a:noFill/>
          <a:ln w="9525">
            <a:noFill/>
            <a:miter lim="800000"/>
            <a:headEnd/>
            <a:tailEnd/>
          </a:ln>
        </p:spPr>
        <p:txBody>
          <a:bodyPr/>
          <a:lstStyle/>
          <a:p>
            <a:pPr marL="342900" indent="-342900">
              <a:lnSpc>
                <a:spcPct val="80000"/>
              </a:lnSpc>
              <a:spcBef>
                <a:spcPct val="20000"/>
              </a:spcBef>
              <a:buFontTx/>
              <a:buChar char="•"/>
            </a:pPr>
            <a:r>
              <a:rPr lang="pl-PL">
                <a:latin typeface="Calibri" pitchFamily="34" charset="0"/>
              </a:rPr>
              <a:t>wzbudzanie zainteresowania otoczeniem,</a:t>
            </a:r>
          </a:p>
          <a:p>
            <a:pPr marL="342900" indent="-342900">
              <a:lnSpc>
                <a:spcPct val="80000"/>
              </a:lnSpc>
              <a:spcBef>
                <a:spcPct val="20000"/>
              </a:spcBef>
              <a:buFontTx/>
              <a:buChar char="•"/>
            </a:pPr>
            <a:r>
              <a:rPr lang="pl-PL">
                <a:latin typeface="Calibri" pitchFamily="34" charset="0"/>
              </a:rPr>
              <a:t>poprawa umiejętności spostrzegania, odbioru i przetwarzania informacji napływających z otoczenia,</a:t>
            </a:r>
          </a:p>
          <a:p>
            <a:pPr marL="342900" indent="-342900">
              <a:lnSpc>
                <a:spcPct val="80000"/>
              </a:lnSpc>
              <a:spcBef>
                <a:spcPct val="20000"/>
              </a:spcBef>
              <a:buFontTx/>
              <a:buChar char="•"/>
            </a:pPr>
            <a:r>
              <a:rPr lang="pl-PL">
                <a:latin typeface="Calibri" pitchFamily="34" charset="0"/>
              </a:rPr>
              <a:t>kształtowanie orientacji w schemacie ciała oraz przestrzeni,</a:t>
            </a:r>
          </a:p>
          <a:p>
            <a:pPr marL="342900" indent="-342900">
              <a:lnSpc>
                <a:spcPct val="80000"/>
              </a:lnSpc>
              <a:spcBef>
                <a:spcPct val="20000"/>
              </a:spcBef>
              <a:buFontTx/>
              <a:buChar char="•"/>
            </a:pPr>
            <a:r>
              <a:rPr lang="pl-PL">
                <a:latin typeface="Calibri" pitchFamily="34" charset="0"/>
              </a:rPr>
              <a:t>usprawnianie motoryczne,</a:t>
            </a:r>
          </a:p>
          <a:p>
            <a:pPr marL="342900" indent="-342900">
              <a:lnSpc>
                <a:spcPct val="80000"/>
              </a:lnSpc>
              <a:spcBef>
                <a:spcPct val="20000"/>
              </a:spcBef>
              <a:buFontTx/>
              <a:buChar char="•"/>
            </a:pPr>
            <a:r>
              <a:rPr lang="pl-PL">
                <a:latin typeface="Calibri" pitchFamily="34" charset="0"/>
              </a:rPr>
              <a:t>kształtowanie umiejętności aktywnego spędzania wolnego czasu,</a:t>
            </a:r>
          </a:p>
          <a:p>
            <a:pPr marL="342900" indent="-342900">
              <a:lnSpc>
                <a:spcPct val="80000"/>
              </a:lnSpc>
              <a:spcBef>
                <a:spcPct val="20000"/>
              </a:spcBef>
              <a:buFontTx/>
              <a:buChar char="•"/>
            </a:pPr>
            <a:r>
              <a:rPr lang="pl-PL">
                <a:latin typeface="Calibri" pitchFamily="34" charset="0"/>
              </a:rPr>
              <a:t>rozwój funkcji poznawczych,</a:t>
            </a:r>
          </a:p>
          <a:p>
            <a:pPr marL="342900" indent="-342900">
              <a:lnSpc>
                <a:spcPct val="80000"/>
              </a:lnSpc>
              <a:spcBef>
                <a:spcPct val="20000"/>
              </a:spcBef>
              <a:buFontTx/>
              <a:buChar char="•"/>
            </a:pPr>
            <a:r>
              <a:rPr lang="pl-PL">
                <a:latin typeface="Calibri" pitchFamily="34" charset="0"/>
              </a:rPr>
              <a:t>zmniejszanie i redukowanie zachowań utrudniających naukę,</a:t>
            </a:r>
          </a:p>
          <a:p>
            <a:pPr marL="342900" indent="-342900">
              <a:lnSpc>
                <a:spcPct val="80000"/>
              </a:lnSpc>
              <a:spcBef>
                <a:spcPct val="20000"/>
              </a:spcBef>
              <a:buFontTx/>
              <a:buChar char="•"/>
            </a:pPr>
            <a:r>
              <a:rPr lang="pl-PL">
                <a:latin typeface="Calibri" pitchFamily="34" charset="0"/>
              </a:rPr>
              <a:t>generalizowanie i utrzymywanie efektów uczenia się,</a:t>
            </a:r>
          </a:p>
          <a:p>
            <a:pPr marL="342900" indent="-342900">
              <a:lnSpc>
                <a:spcPct val="80000"/>
              </a:lnSpc>
              <a:spcBef>
                <a:spcPct val="20000"/>
              </a:spcBef>
              <a:buFontTx/>
              <a:buChar char="•"/>
            </a:pPr>
            <a:r>
              <a:rPr lang="pl-PL">
                <a:latin typeface="Calibri" pitchFamily="34" charset="0"/>
              </a:rPr>
              <a:t>odkrycie i rozwijanie indywidualnych możliwości i uzdolnień, </a:t>
            </a:r>
          </a:p>
          <a:p>
            <a:pPr marL="342900" indent="-342900">
              <a:lnSpc>
                <a:spcPct val="80000"/>
              </a:lnSpc>
              <a:spcBef>
                <a:spcPct val="20000"/>
              </a:spcBef>
              <a:buFontTx/>
              <a:buChar char="•"/>
            </a:pPr>
            <a:r>
              <a:rPr lang="pl-PL">
                <a:latin typeface="Calibri" pitchFamily="34" charset="0"/>
              </a:rPr>
              <a:t>wypracowanie gotowości do nauki szkolnej.</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10946"/>
                                        </p:tgtEl>
                                        <p:attrNameLst>
                                          <p:attrName>style.visibility</p:attrName>
                                        </p:attrNameLst>
                                      </p:cBhvr>
                                      <p:to>
                                        <p:strVal val="visible"/>
                                      </p:to>
                                    </p:set>
                                    <p:animEffect transition="in" filter="slide(fromBottom)">
                                      <p:cBhvr>
                                        <p:cTn id="7" dur="500"/>
                                        <p:tgtEl>
                                          <p:spTgt spid="21094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1" nodeType="clickEffect">
                                  <p:stCondLst>
                                    <p:cond delay="0"/>
                                  </p:stCondLst>
                                  <p:childTnLst>
                                    <p:animEffect transition="out" filter="box(in)">
                                      <p:cBhvr>
                                        <p:cTn id="11" dur="500"/>
                                        <p:tgtEl>
                                          <p:spTgt spid="210946"/>
                                        </p:tgtEl>
                                      </p:cBhvr>
                                    </p:animEffect>
                                    <p:set>
                                      <p:cBhvr>
                                        <p:cTn id="12" dur="1" fill="hold">
                                          <p:stCondLst>
                                            <p:cond delay="499"/>
                                          </p:stCondLst>
                                        </p:cTn>
                                        <p:tgtEl>
                                          <p:spTgt spid="2109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6" grpId="0"/>
      <p:bldP spid="210946" grpId="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ctrTitle" idx="4294967295"/>
          </p:nvPr>
        </p:nvSpPr>
        <p:spPr>
          <a:xfrm>
            <a:off x="685800" y="1341438"/>
            <a:ext cx="7773988" cy="3095625"/>
          </a:xfrm>
        </p:spPr>
        <p:txBody>
          <a:bodyPr/>
          <a:lstStyle/>
          <a:p>
            <a:pPr eaLnBrk="1" hangingPunct="1">
              <a:defRPr/>
            </a:pPr>
            <a:r>
              <a:rPr lang="pl-PL" sz="3600" dirty="0" smtClean="0">
                <a:solidFill>
                  <a:schemeClr val="accent6">
                    <a:lumMod val="50000"/>
                  </a:schemeClr>
                </a:solidFill>
              </a:rPr>
              <a:t>UCZEŃ NIEDOSTOSOWANY SPOŁECZNIE LUB ZAGROŻONY NIEDOSTOSOWANIEM SPOŁECZNYM</a:t>
            </a:r>
          </a:p>
        </p:txBody>
      </p:sp>
      <p:sp>
        <p:nvSpPr>
          <p:cNvPr id="80899" name="Rectangle 3"/>
          <p:cNvSpPr>
            <a:spLocks noChangeArrowheads="1"/>
          </p:cNvSpPr>
          <p:nvPr/>
        </p:nvSpPr>
        <p:spPr bwMode="auto">
          <a:xfrm>
            <a:off x="1371600" y="3886200"/>
            <a:ext cx="6400800" cy="1752600"/>
          </a:xfrm>
          <a:prstGeom prst="rect">
            <a:avLst/>
          </a:prstGeom>
          <a:noFill/>
          <a:ln w="9525">
            <a:noFill/>
            <a:miter lim="800000"/>
            <a:headEnd/>
            <a:tailEnd/>
          </a:ln>
        </p:spPr>
        <p:txBody>
          <a:bodyPr anchor="ctr"/>
          <a:lstStyle/>
          <a:p>
            <a:pPr algn="ctr">
              <a:spcBef>
                <a:spcPct val="20000"/>
              </a:spcBef>
            </a:pPr>
            <a:r>
              <a:rPr lang="pl-PL" sz="3200">
                <a:solidFill>
                  <a:srgbClr val="898989"/>
                </a:solidFill>
              </a:rPr>
              <a:t>Wybrane zagadnienia</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idx="4294967295"/>
          </p:nvPr>
        </p:nvSpPr>
        <p:spPr>
          <a:xfrm>
            <a:off x="457200" y="274638"/>
            <a:ext cx="8229600" cy="706437"/>
          </a:xfrm>
        </p:spPr>
        <p:txBody>
          <a:bodyPr/>
          <a:lstStyle/>
          <a:p>
            <a:pPr eaLnBrk="1" hangingPunct="1">
              <a:defRPr/>
            </a:pPr>
            <a:r>
              <a:rPr lang="pl-PL" b="1" dirty="0" smtClean="0">
                <a:solidFill>
                  <a:schemeClr val="accent6">
                    <a:lumMod val="50000"/>
                  </a:schemeClr>
                </a:solidFill>
              </a:rPr>
              <a:t>NARZĘDZIA DIAGNOSTYCZNE</a:t>
            </a:r>
            <a:endParaRPr lang="pl-PL" dirty="0" smtClean="0">
              <a:solidFill>
                <a:schemeClr val="accent6">
                  <a:lumMod val="50000"/>
                </a:schemeClr>
              </a:solidFill>
            </a:endParaRPr>
          </a:p>
        </p:txBody>
      </p:sp>
      <p:sp>
        <p:nvSpPr>
          <p:cNvPr id="171011" name="Rectangle 3"/>
          <p:cNvSpPr>
            <a:spLocks noGrp="1" noChangeArrowheads="1"/>
          </p:cNvSpPr>
          <p:nvPr>
            <p:ph type="body" idx="4294967295"/>
          </p:nvPr>
        </p:nvSpPr>
        <p:spPr>
          <a:xfrm>
            <a:off x="495300" y="1470025"/>
            <a:ext cx="8280400" cy="1366838"/>
          </a:xfrm>
          <a:gradFill rotWithShape="1">
            <a:gsLst>
              <a:gs pos="0">
                <a:schemeClr val="bg1"/>
              </a:gs>
              <a:gs pos="100000">
                <a:srgbClr val="003300">
                  <a:alpha val="56000"/>
                </a:srgbClr>
              </a:gs>
            </a:gsLst>
            <a:path path="shape">
              <a:fillToRect l="50000" t="50000" r="50000" b="50000"/>
            </a:path>
          </a:gradFill>
          <a:scene3d>
            <a:camera prst="legacyObliqueTop"/>
            <a:lightRig rig="legacyFlat3" dir="t"/>
          </a:scene3d>
          <a:sp3d extrusionH="430200" prstMaterial="legacyMatte">
            <a:bevelT w="13500" h="13500" prst="angle"/>
            <a:bevelB w="13500" h="13500" prst="angle"/>
            <a:extrusionClr>
              <a:srgbClr val="003300"/>
            </a:extrusionClr>
          </a:sp3d>
        </p:spPr>
        <p:txBody>
          <a:bodyPr>
            <a:flatTx/>
          </a:bodyPr>
          <a:lstStyle/>
          <a:p>
            <a:pPr marL="0" indent="0" algn="just" eaLnBrk="1" hangingPunct="1">
              <a:buFontTx/>
              <a:buNone/>
            </a:pPr>
            <a:r>
              <a:rPr lang="pl-PL" sz="3000" b="1" smtClean="0">
                <a:solidFill>
                  <a:schemeClr val="tx1"/>
                </a:solidFill>
              </a:rPr>
              <a:t>Skala Nieprzystosowania Społecznego </a:t>
            </a:r>
          </a:p>
          <a:p>
            <a:pPr marL="0" indent="0" algn="just" eaLnBrk="1" hangingPunct="1">
              <a:buFontTx/>
              <a:buNone/>
            </a:pPr>
            <a:r>
              <a:rPr lang="pl-PL" sz="3000" b="1" smtClean="0">
                <a:solidFill>
                  <a:schemeClr val="tx1"/>
                </a:solidFill>
              </a:rPr>
              <a:t>(autorstwa L. Pytki) </a:t>
            </a:r>
          </a:p>
        </p:txBody>
      </p:sp>
      <p:sp>
        <p:nvSpPr>
          <p:cNvPr id="2" name="Rectangle 3"/>
          <p:cNvSpPr>
            <a:spLocks noChangeArrowheads="1"/>
          </p:cNvSpPr>
          <p:nvPr/>
        </p:nvSpPr>
        <p:spPr bwMode="auto">
          <a:xfrm>
            <a:off x="468313" y="3357563"/>
            <a:ext cx="8424862" cy="2232025"/>
          </a:xfrm>
          <a:prstGeom prst="rect">
            <a:avLst/>
          </a:prstGeom>
          <a:gradFill rotWithShape="1">
            <a:gsLst>
              <a:gs pos="0">
                <a:schemeClr val="bg1"/>
              </a:gs>
              <a:gs pos="100000">
                <a:srgbClr val="003300">
                  <a:alpha val="56000"/>
                </a:srgbClr>
              </a:gs>
            </a:gsLst>
            <a:path path="shape">
              <a:fillToRect l="50000" t="50000" r="50000" b="50000"/>
            </a:path>
          </a:gradFill>
          <a:ln w="9525">
            <a:miter lim="800000"/>
            <a:headEnd/>
            <a:tailEnd/>
          </a:ln>
          <a:scene3d>
            <a:camera prst="legacyObliqueTop"/>
            <a:lightRig rig="legacyFlat3" dir="t"/>
          </a:scene3d>
          <a:sp3d extrusionH="430200" prstMaterial="legacyMatte">
            <a:bevelT w="13500" h="13500" prst="angle"/>
            <a:bevelB w="13500" h="13500" prst="angle"/>
            <a:extrusionClr>
              <a:srgbClr val="003300"/>
            </a:extrusionClr>
          </a:sp3d>
        </p:spPr>
        <p:txBody>
          <a:bodyPr anchor="ctr">
            <a:flatTx/>
          </a:bodyPr>
          <a:lstStyle/>
          <a:p>
            <a:pPr>
              <a:spcBef>
                <a:spcPct val="20000"/>
              </a:spcBef>
            </a:pPr>
            <a:r>
              <a:rPr lang="pl-PL" sz="3000" b="1">
                <a:latin typeface="Calibri" pitchFamily="34" charset="0"/>
              </a:rPr>
              <a:t>Analiza poszczególnych symptomów niedostosowania społecznego według schematu postępowania diagnostycznego </a:t>
            </a:r>
            <a:endParaRPr lang="pl-PL" sz="3000" b="1">
              <a:latin typeface="Arial" charset="0"/>
            </a:endParaRPr>
          </a:p>
          <a:p>
            <a:pPr>
              <a:spcBef>
                <a:spcPct val="20000"/>
              </a:spcBef>
            </a:pPr>
            <a:r>
              <a:rPr lang="pl-PL" sz="3000" b="1">
                <a:latin typeface="Calibri" pitchFamily="34" charset="0"/>
              </a:rPr>
              <a:t>K. Ostrowskiej</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1010"/>
                                        </p:tgtEl>
                                        <p:attrNameLst>
                                          <p:attrName>style.visibility</p:attrName>
                                        </p:attrNameLst>
                                      </p:cBhvr>
                                      <p:to>
                                        <p:strVal val="visible"/>
                                      </p:to>
                                    </p:set>
                                    <p:animEffect transition="in" filter="slide(fromBottom)">
                                      <p:cBhvr>
                                        <p:cTn id="7" dur="500"/>
                                        <p:tgtEl>
                                          <p:spTgt spid="17101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71011">
                                            <p:bg/>
                                          </p:spTgt>
                                        </p:tgtEl>
                                        <p:attrNameLst>
                                          <p:attrName>style.visibility</p:attrName>
                                        </p:attrNameLst>
                                      </p:cBhvr>
                                      <p:to>
                                        <p:strVal val="visible"/>
                                      </p:to>
                                    </p:set>
                                    <p:animEffect transition="in" filter="slide(fromBottom)">
                                      <p:cBhvr>
                                        <p:cTn id="12" dur="500"/>
                                        <p:tgtEl>
                                          <p:spTgt spid="171011">
                                            <p:bg/>
                                          </p:spTgt>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71011">
                                            <p:txEl>
                                              <p:pRg st="0" end="0"/>
                                            </p:txEl>
                                          </p:spTgt>
                                        </p:tgtEl>
                                        <p:attrNameLst>
                                          <p:attrName>style.visibility</p:attrName>
                                        </p:attrNameLst>
                                      </p:cBhvr>
                                      <p:to>
                                        <p:strVal val="visible"/>
                                      </p:to>
                                    </p:set>
                                    <p:animEffect transition="in" filter="slide(fromBottom)">
                                      <p:cBhvr>
                                        <p:cTn id="15" dur="500"/>
                                        <p:tgtEl>
                                          <p:spTgt spid="171011">
                                            <p:txEl>
                                              <p:pRg st="0" end="0"/>
                                            </p:txEl>
                                          </p:spTgt>
                                        </p:tgtEl>
                                      </p:cBhvr>
                                    </p:animEffect>
                                  </p:childTnLst>
                                </p:cTn>
                              </p:par>
                              <p:par>
                                <p:cTn id="16" presetID="12" presetClass="entr" presetSubtype="4" fill="hold" grpId="0" nodeType="withEffect">
                                  <p:stCondLst>
                                    <p:cond delay="0"/>
                                  </p:stCondLst>
                                  <p:childTnLst>
                                    <p:set>
                                      <p:cBhvr>
                                        <p:cTn id="17" dur="1" fill="hold">
                                          <p:stCondLst>
                                            <p:cond delay="0"/>
                                          </p:stCondLst>
                                        </p:cTn>
                                        <p:tgtEl>
                                          <p:spTgt spid="171011">
                                            <p:txEl>
                                              <p:pRg st="1" end="1"/>
                                            </p:txEl>
                                          </p:spTgt>
                                        </p:tgtEl>
                                        <p:attrNameLst>
                                          <p:attrName>style.visibility</p:attrName>
                                        </p:attrNameLst>
                                      </p:cBhvr>
                                      <p:to>
                                        <p:strVal val="visible"/>
                                      </p:to>
                                    </p:set>
                                    <p:animEffect transition="in" filter="slide(fromBottom)">
                                      <p:cBhvr>
                                        <p:cTn id="18" dur="500"/>
                                        <p:tgtEl>
                                          <p:spTgt spid="1710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2">
                                            <p:bg/>
                                          </p:spTgt>
                                        </p:tgtEl>
                                        <p:attrNameLst>
                                          <p:attrName>style.visibility</p:attrName>
                                        </p:attrNameLst>
                                      </p:cBhvr>
                                      <p:to>
                                        <p:strVal val="visible"/>
                                      </p:to>
                                    </p:set>
                                    <p:animEffect transition="in" filter="slide(fromBottom)">
                                      <p:cBhvr>
                                        <p:cTn id="23" dur="500"/>
                                        <p:tgtEl>
                                          <p:spTgt spid="2">
                                            <p:bg/>
                                          </p:spTgt>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
                                            <p:txEl>
                                              <p:pRg st="0" end="0"/>
                                            </p:txEl>
                                          </p:spTgt>
                                        </p:tgtEl>
                                        <p:attrNameLst>
                                          <p:attrName>style.visibility</p:attrName>
                                        </p:attrNameLst>
                                      </p:cBhvr>
                                      <p:to>
                                        <p:strVal val="visible"/>
                                      </p:to>
                                    </p:set>
                                    <p:animEffect transition="in" filter="slide(fromBottom)">
                                      <p:cBhvr>
                                        <p:cTn id="26" dur="500"/>
                                        <p:tgtEl>
                                          <p:spTgt spid="2">
                                            <p:txEl>
                                              <p:pRg st="0" end="0"/>
                                            </p:txEl>
                                          </p:spTgt>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slide(fromBottom)">
                                      <p:cBhvr>
                                        <p:cTn id="29"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0" grpId="0"/>
      <p:bldP spid="171011" grpId="0" build="p" animBg="1"/>
      <p:bldP spid="2" grpId="0" build="p"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idx="4294967295"/>
          </p:nvPr>
        </p:nvSpPr>
        <p:spPr>
          <a:xfrm>
            <a:off x="457200" y="274638"/>
            <a:ext cx="8229600" cy="561975"/>
          </a:xfrm>
        </p:spPr>
        <p:txBody>
          <a:bodyPr/>
          <a:lstStyle/>
          <a:p>
            <a:pPr eaLnBrk="1" hangingPunct="1">
              <a:defRPr/>
            </a:pPr>
            <a:r>
              <a:rPr lang="pl-PL" b="1" dirty="0" smtClean="0">
                <a:solidFill>
                  <a:schemeClr val="accent6">
                    <a:lumMod val="50000"/>
                  </a:schemeClr>
                </a:solidFill>
              </a:rPr>
              <a:t>WSKAZANIA DO PRACY</a:t>
            </a:r>
          </a:p>
        </p:txBody>
      </p:sp>
      <p:sp>
        <p:nvSpPr>
          <p:cNvPr id="94211" name="Rectangle 3"/>
          <p:cNvSpPr>
            <a:spLocks noGrp="1" noChangeArrowheads="1"/>
          </p:cNvSpPr>
          <p:nvPr>
            <p:ph type="body" idx="4294967295"/>
          </p:nvPr>
        </p:nvSpPr>
        <p:spPr>
          <a:xfrm>
            <a:off x="357188" y="984250"/>
            <a:ext cx="8485187" cy="5341938"/>
          </a:xfrm>
        </p:spPr>
        <p:txBody>
          <a:bodyPr/>
          <a:lstStyle/>
          <a:p>
            <a:pPr algn="just" eaLnBrk="1" hangingPunct="1">
              <a:lnSpc>
                <a:spcPct val="90000"/>
              </a:lnSpc>
              <a:buClr>
                <a:srgbClr val="10253F"/>
              </a:buClr>
              <a:buFont typeface="Wingdings" pitchFamily="2" charset="2"/>
              <a:buChar char="§"/>
            </a:pPr>
            <a:r>
              <a:rPr lang="pl-PL" sz="2400" smtClean="0">
                <a:solidFill>
                  <a:schemeClr val="tx1"/>
                </a:solidFill>
              </a:rPr>
              <a:t>Pomoc uczniom mającym niepowodzenia szkolne </a:t>
            </a:r>
            <a:br>
              <a:rPr lang="pl-PL" sz="2400" smtClean="0">
                <a:solidFill>
                  <a:schemeClr val="tx1"/>
                </a:solidFill>
              </a:rPr>
            </a:br>
            <a:r>
              <a:rPr lang="pl-PL" sz="2400" smtClean="0">
                <a:solidFill>
                  <a:schemeClr val="tx1"/>
                </a:solidFill>
              </a:rPr>
              <a:t>w przygotowaniu ich do pełnego uczestnictwa w życiu grupy - dzieci na skutek trwałych, nieodwracalnych niepowodzeń tracą możliwość opanowania podstawowych wiadomości i umiejętności, które potrzebne są do aktywnego udziału w życiu społecznym</a:t>
            </a:r>
          </a:p>
          <a:p>
            <a:pPr algn="just" eaLnBrk="1" hangingPunct="1">
              <a:lnSpc>
                <a:spcPct val="90000"/>
              </a:lnSpc>
              <a:buClr>
                <a:srgbClr val="10253F"/>
              </a:buClr>
              <a:buFont typeface="Wingdings" pitchFamily="2" charset="2"/>
              <a:buChar char="§"/>
            </a:pPr>
            <a:endParaRPr lang="pl-PL" sz="2400" smtClean="0">
              <a:solidFill>
                <a:schemeClr val="tx1"/>
              </a:solidFill>
            </a:endParaRPr>
          </a:p>
          <a:p>
            <a:pPr algn="just" eaLnBrk="1" hangingPunct="1">
              <a:lnSpc>
                <a:spcPct val="90000"/>
              </a:lnSpc>
              <a:buClr>
                <a:srgbClr val="10253F"/>
              </a:buClr>
              <a:buFont typeface="Wingdings" pitchFamily="2" charset="2"/>
              <a:buChar char="§"/>
            </a:pPr>
            <a:r>
              <a:rPr lang="pl-PL" sz="2400" smtClean="0">
                <a:solidFill>
                  <a:schemeClr val="tx1"/>
                </a:solidFill>
              </a:rPr>
              <a:t>Ukierunkowanie aktywności ucznia poprzez stworzenie warunków do rozwoju zainteresowań, wzmacnianie poczucia własnej wartości, samooceny, odpowiedzialności za własne działania</a:t>
            </a:r>
          </a:p>
          <a:p>
            <a:pPr algn="just" eaLnBrk="1" hangingPunct="1">
              <a:lnSpc>
                <a:spcPct val="90000"/>
              </a:lnSpc>
              <a:buClr>
                <a:srgbClr val="10253F"/>
              </a:buClr>
              <a:buFont typeface="Wingdings" pitchFamily="2" charset="2"/>
              <a:buChar char="§"/>
            </a:pPr>
            <a:endParaRPr lang="pl-PL" sz="2400" smtClean="0">
              <a:solidFill>
                <a:schemeClr val="tx1"/>
              </a:solidFill>
            </a:endParaRPr>
          </a:p>
          <a:p>
            <a:pPr algn="just" eaLnBrk="1" hangingPunct="1">
              <a:lnSpc>
                <a:spcPct val="90000"/>
              </a:lnSpc>
              <a:buClr>
                <a:srgbClr val="10253F"/>
              </a:buClr>
              <a:buFont typeface="Wingdings" pitchFamily="2" charset="2"/>
              <a:buChar char="§"/>
            </a:pPr>
            <a:r>
              <a:rPr lang="pl-PL" sz="2400" smtClean="0">
                <a:solidFill>
                  <a:schemeClr val="tx1"/>
                </a:solidFill>
              </a:rPr>
              <a:t>Pomoc w nawiązywaniu pozytywnych kontaktów społecznych z rówieśnikami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4210"/>
                                        </p:tgtEl>
                                        <p:attrNameLst>
                                          <p:attrName>style.visibility</p:attrName>
                                        </p:attrNameLst>
                                      </p:cBhvr>
                                      <p:to>
                                        <p:strVal val="visible"/>
                                      </p:to>
                                    </p:set>
                                    <p:animEffect transition="in" filter="slide(fromBottom)">
                                      <p:cBhvr>
                                        <p:cTn id="7" dur="500"/>
                                        <p:tgtEl>
                                          <p:spTgt spid="9421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94211">
                                            <p:txEl>
                                              <p:pRg st="0" end="0"/>
                                            </p:txEl>
                                          </p:spTgt>
                                        </p:tgtEl>
                                        <p:attrNameLst>
                                          <p:attrName>style.visibility</p:attrName>
                                        </p:attrNameLst>
                                      </p:cBhvr>
                                      <p:to>
                                        <p:strVal val="visible"/>
                                      </p:to>
                                    </p:set>
                                    <p:animEffect transition="in" filter="slide(fromBottom)">
                                      <p:cBhvr>
                                        <p:cTn id="12" dur="500"/>
                                        <p:tgtEl>
                                          <p:spTgt spid="942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94211">
                                            <p:txEl>
                                              <p:pRg st="2" end="2"/>
                                            </p:txEl>
                                          </p:spTgt>
                                        </p:tgtEl>
                                        <p:attrNameLst>
                                          <p:attrName>style.visibility</p:attrName>
                                        </p:attrNameLst>
                                      </p:cBhvr>
                                      <p:to>
                                        <p:strVal val="visible"/>
                                      </p:to>
                                    </p:set>
                                    <p:animEffect transition="in" filter="slide(fromBottom)">
                                      <p:cBhvr>
                                        <p:cTn id="17" dur="500"/>
                                        <p:tgtEl>
                                          <p:spTgt spid="942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94211">
                                            <p:txEl>
                                              <p:pRg st="4" end="4"/>
                                            </p:txEl>
                                          </p:spTgt>
                                        </p:tgtEl>
                                        <p:attrNameLst>
                                          <p:attrName>style.visibility</p:attrName>
                                        </p:attrNameLst>
                                      </p:cBhvr>
                                      <p:to>
                                        <p:strVal val="visible"/>
                                      </p:to>
                                    </p:set>
                                    <p:animEffect transition="in" filter="slide(fromBottom)">
                                      <p:cBhvr>
                                        <p:cTn id="22" dur="500"/>
                                        <p:tgtEl>
                                          <p:spTgt spid="942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p:bldP spid="94211"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idx="4294967295"/>
          </p:nvPr>
        </p:nvSpPr>
        <p:spPr>
          <a:xfrm>
            <a:off x="457200" y="274638"/>
            <a:ext cx="8229600" cy="561975"/>
          </a:xfrm>
        </p:spPr>
        <p:txBody>
          <a:bodyPr/>
          <a:lstStyle/>
          <a:p>
            <a:pPr eaLnBrk="1" hangingPunct="1">
              <a:defRPr/>
            </a:pPr>
            <a:r>
              <a:rPr lang="pl-PL" b="1" dirty="0" smtClean="0">
                <a:solidFill>
                  <a:schemeClr val="accent6">
                    <a:lumMod val="50000"/>
                  </a:schemeClr>
                </a:solidFill>
              </a:rPr>
              <a:t>WSKAZANIA DO PRACY</a:t>
            </a:r>
          </a:p>
        </p:txBody>
      </p:sp>
      <p:sp>
        <p:nvSpPr>
          <p:cNvPr id="94211" name="Rectangle 3"/>
          <p:cNvSpPr>
            <a:spLocks noGrp="1" noChangeArrowheads="1"/>
          </p:cNvSpPr>
          <p:nvPr>
            <p:ph type="body" idx="4294967295"/>
          </p:nvPr>
        </p:nvSpPr>
        <p:spPr>
          <a:xfrm>
            <a:off x="323850" y="1230313"/>
            <a:ext cx="8496300" cy="5294312"/>
          </a:xfrm>
        </p:spPr>
        <p:txBody>
          <a:bodyPr/>
          <a:lstStyle/>
          <a:p>
            <a:pPr algn="just" eaLnBrk="1" hangingPunct="1">
              <a:lnSpc>
                <a:spcPct val="90000"/>
              </a:lnSpc>
              <a:buClr>
                <a:srgbClr val="10253F"/>
              </a:buClr>
              <a:buFont typeface="Wingdings" pitchFamily="2" charset="2"/>
              <a:buChar char="§"/>
            </a:pPr>
            <a:r>
              <a:rPr lang="pl-PL" sz="2400" smtClean="0">
                <a:solidFill>
                  <a:schemeClr val="tx1"/>
                </a:solidFill>
              </a:rPr>
              <a:t>Modyfikowanie wzorów zachowań, wskazywanie innych, alternatywnych i adekwatnych do wymagań konkretnych sytuacji wychowawczych</a:t>
            </a:r>
          </a:p>
          <a:p>
            <a:pPr algn="just" eaLnBrk="1" hangingPunct="1">
              <a:lnSpc>
                <a:spcPct val="90000"/>
              </a:lnSpc>
              <a:buClr>
                <a:srgbClr val="10253F"/>
              </a:buClr>
              <a:buFont typeface="Wingdings" pitchFamily="2" charset="2"/>
              <a:buChar char="§"/>
            </a:pPr>
            <a:endParaRPr lang="pl-PL" sz="2400" smtClean="0">
              <a:solidFill>
                <a:schemeClr val="tx1"/>
              </a:solidFill>
            </a:endParaRPr>
          </a:p>
          <a:p>
            <a:pPr algn="just" eaLnBrk="1" hangingPunct="1">
              <a:lnSpc>
                <a:spcPct val="90000"/>
              </a:lnSpc>
              <a:buClr>
                <a:srgbClr val="10253F"/>
              </a:buClr>
              <a:buFont typeface="Wingdings" pitchFamily="2" charset="2"/>
              <a:buChar char="§"/>
            </a:pPr>
            <a:r>
              <a:rPr lang="pl-PL" sz="2400" smtClean="0">
                <a:solidFill>
                  <a:schemeClr val="tx1"/>
                </a:solidFill>
              </a:rPr>
              <a:t>Promocja zdrowego stylu życia (profilaktyka uzależnień)</a:t>
            </a:r>
          </a:p>
          <a:p>
            <a:pPr algn="just" eaLnBrk="1" hangingPunct="1">
              <a:lnSpc>
                <a:spcPct val="90000"/>
              </a:lnSpc>
              <a:buClr>
                <a:srgbClr val="10253F"/>
              </a:buClr>
              <a:buFont typeface="Wingdings" pitchFamily="2" charset="2"/>
              <a:buChar char="§"/>
            </a:pPr>
            <a:endParaRPr lang="pl-PL" sz="2400" smtClean="0">
              <a:solidFill>
                <a:schemeClr val="tx1"/>
              </a:solidFill>
            </a:endParaRPr>
          </a:p>
          <a:p>
            <a:pPr algn="just" eaLnBrk="1" hangingPunct="1">
              <a:lnSpc>
                <a:spcPct val="90000"/>
              </a:lnSpc>
              <a:buClr>
                <a:srgbClr val="10253F"/>
              </a:buClr>
              <a:buFont typeface="Wingdings" pitchFamily="2" charset="2"/>
              <a:buChar char="§"/>
            </a:pPr>
            <a:r>
              <a:rPr lang="pl-PL" sz="2400" smtClean="0">
                <a:solidFill>
                  <a:schemeClr val="tx1"/>
                </a:solidFill>
              </a:rPr>
              <a:t>Włączenie uczniów niedostosowanych społecznie i zagrożonych niedostosowaniem społecznym do zajęć z zakresu strategii radzenia sobie ze stresem, treningów zastępowania agresji, treningów umiejętności społecznych</a:t>
            </a:r>
          </a:p>
          <a:p>
            <a:pPr algn="just" eaLnBrk="1" hangingPunct="1">
              <a:lnSpc>
                <a:spcPct val="90000"/>
              </a:lnSpc>
              <a:buClr>
                <a:srgbClr val="10253F"/>
              </a:buClr>
              <a:buFont typeface="Wingdings" pitchFamily="2" charset="2"/>
              <a:buChar char="§"/>
            </a:pPr>
            <a:endParaRPr lang="pl-PL" sz="2400" smtClean="0">
              <a:solidFill>
                <a:schemeClr val="tx1"/>
              </a:solidFill>
            </a:endParaRPr>
          </a:p>
          <a:p>
            <a:pPr algn="just" eaLnBrk="1" hangingPunct="1">
              <a:lnSpc>
                <a:spcPct val="90000"/>
              </a:lnSpc>
              <a:buClr>
                <a:srgbClr val="10253F"/>
              </a:buClr>
              <a:buFont typeface="Wingdings" pitchFamily="2" charset="2"/>
              <a:buChar char="§"/>
            </a:pPr>
            <a:r>
              <a:rPr lang="pl-PL" sz="2400" smtClean="0">
                <a:solidFill>
                  <a:schemeClr val="tx1"/>
                </a:solidFill>
              </a:rPr>
              <a:t>Wprowadzenie zajęć alternatywnych do zachowań ryzykowanych młodzieży - odpowiadających zainteresowaniom uczniów.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4210"/>
                                        </p:tgtEl>
                                        <p:attrNameLst>
                                          <p:attrName>style.visibility</p:attrName>
                                        </p:attrNameLst>
                                      </p:cBhvr>
                                      <p:to>
                                        <p:strVal val="visible"/>
                                      </p:to>
                                    </p:set>
                                    <p:animEffect transition="in" filter="slide(fromBottom)">
                                      <p:cBhvr>
                                        <p:cTn id="7" dur="500"/>
                                        <p:tgtEl>
                                          <p:spTgt spid="9421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94211">
                                            <p:txEl>
                                              <p:pRg st="0" end="0"/>
                                            </p:txEl>
                                          </p:spTgt>
                                        </p:tgtEl>
                                        <p:attrNameLst>
                                          <p:attrName>style.visibility</p:attrName>
                                        </p:attrNameLst>
                                      </p:cBhvr>
                                      <p:to>
                                        <p:strVal val="visible"/>
                                      </p:to>
                                    </p:set>
                                    <p:animEffect transition="in" filter="slide(fromBottom)">
                                      <p:cBhvr>
                                        <p:cTn id="12" dur="500"/>
                                        <p:tgtEl>
                                          <p:spTgt spid="942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94211">
                                            <p:txEl>
                                              <p:pRg st="2" end="2"/>
                                            </p:txEl>
                                          </p:spTgt>
                                        </p:tgtEl>
                                        <p:attrNameLst>
                                          <p:attrName>style.visibility</p:attrName>
                                        </p:attrNameLst>
                                      </p:cBhvr>
                                      <p:to>
                                        <p:strVal val="visible"/>
                                      </p:to>
                                    </p:set>
                                    <p:animEffect transition="in" filter="slide(fromBottom)">
                                      <p:cBhvr>
                                        <p:cTn id="17" dur="500"/>
                                        <p:tgtEl>
                                          <p:spTgt spid="942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94211">
                                            <p:txEl>
                                              <p:pRg st="4" end="4"/>
                                            </p:txEl>
                                          </p:spTgt>
                                        </p:tgtEl>
                                        <p:attrNameLst>
                                          <p:attrName>style.visibility</p:attrName>
                                        </p:attrNameLst>
                                      </p:cBhvr>
                                      <p:to>
                                        <p:strVal val="visible"/>
                                      </p:to>
                                    </p:set>
                                    <p:animEffect transition="in" filter="slide(fromBottom)">
                                      <p:cBhvr>
                                        <p:cTn id="22" dur="500"/>
                                        <p:tgtEl>
                                          <p:spTgt spid="9421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94211">
                                            <p:txEl>
                                              <p:pRg st="6" end="6"/>
                                            </p:txEl>
                                          </p:spTgt>
                                        </p:tgtEl>
                                        <p:attrNameLst>
                                          <p:attrName>style.visibility</p:attrName>
                                        </p:attrNameLst>
                                      </p:cBhvr>
                                      <p:to>
                                        <p:strVal val="visible"/>
                                      </p:to>
                                    </p:set>
                                    <p:animEffect transition="in" filter="slide(fromBottom)">
                                      <p:cBhvr>
                                        <p:cTn id="27" dur="500"/>
                                        <p:tgtEl>
                                          <p:spTgt spid="942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p:bldP spid="94211"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idx="4294967295"/>
          </p:nvPr>
        </p:nvSpPr>
        <p:spPr>
          <a:xfrm>
            <a:off x="457200" y="274638"/>
            <a:ext cx="8229600" cy="561975"/>
          </a:xfrm>
        </p:spPr>
        <p:txBody>
          <a:bodyPr/>
          <a:lstStyle/>
          <a:p>
            <a:pPr eaLnBrk="1" hangingPunct="1">
              <a:defRPr/>
            </a:pPr>
            <a:r>
              <a:rPr lang="pl-PL" b="1" dirty="0" smtClean="0">
                <a:solidFill>
                  <a:schemeClr val="accent6">
                    <a:lumMod val="50000"/>
                  </a:schemeClr>
                </a:solidFill>
              </a:rPr>
              <a:t>METODY PRACY</a:t>
            </a:r>
          </a:p>
        </p:txBody>
      </p:sp>
      <p:graphicFrame>
        <p:nvGraphicFramePr>
          <p:cNvPr id="1026" name="Diagram 3"/>
          <p:cNvGraphicFramePr>
            <a:graphicFrameLocks/>
          </p:cNvGraphicFramePr>
          <p:nvPr/>
        </p:nvGraphicFramePr>
        <p:xfrm>
          <a:off x="215900" y="247650"/>
          <a:ext cx="9324975" cy="6826250"/>
        </p:xfrm>
        <a:graphic>
          <a:graphicData uri="http://schemas.openxmlformats.org/drawingml/2006/compatibility">
            <com:legacyDrawing xmlns:com="http://schemas.openxmlformats.org/drawingml/2006/compatibility" spid="_x0000_s1026"/>
          </a:graphicData>
        </a:graphic>
      </p:graphicFrame>
      <p:sp>
        <p:nvSpPr>
          <p:cNvPr id="1035" name="Text Box 11"/>
          <p:cNvSpPr txBox="1">
            <a:spLocks noChangeArrowheads="1"/>
          </p:cNvSpPr>
          <p:nvPr/>
        </p:nvSpPr>
        <p:spPr bwMode="auto">
          <a:xfrm>
            <a:off x="4427538" y="2997200"/>
            <a:ext cx="647700" cy="366713"/>
          </a:xfrm>
          <a:prstGeom prst="rect">
            <a:avLst/>
          </a:prstGeom>
          <a:noFill/>
          <a:ln w="9525">
            <a:noFill/>
            <a:miter lim="800000"/>
            <a:headEnd/>
            <a:tailEnd/>
          </a:ln>
        </p:spPr>
        <p:txBody>
          <a:bodyPr>
            <a:spAutoFit/>
          </a:bodyPr>
          <a:lstStyle/>
          <a:p>
            <a:pPr>
              <a:spcBef>
                <a:spcPct val="50000"/>
              </a:spcBef>
            </a:pPr>
            <a:endParaRPr lang="pl-PL"/>
          </a:p>
        </p:txBody>
      </p:sp>
      <p:sp>
        <p:nvSpPr>
          <p:cNvPr id="221196" name="Rectangle 12"/>
          <p:cNvSpPr>
            <a:spLocks noChangeArrowheads="1"/>
          </p:cNvSpPr>
          <p:nvPr/>
        </p:nvSpPr>
        <p:spPr bwMode="auto">
          <a:xfrm>
            <a:off x="4067175" y="2852738"/>
            <a:ext cx="1655763" cy="504825"/>
          </a:xfrm>
          <a:prstGeom prst="rect">
            <a:avLst/>
          </a:prstGeom>
          <a:solidFill>
            <a:srgbClr val="006600"/>
          </a:solidFill>
          <a:ln w="9525">
            <a:solidFill>
              <a:schemeClr val="accent1"/>
            </a:solidFill>
            <a:miter lim="800000"/>
            <a:headEnd/>
            <a:tailEnd/>
          </a:ln>
        </p:spPr>
        <p:txBody>
          <a:bodyPr wrap="none" anchor="ctr"/>
          <a:lstStyle/>
          <a:p>
            <a:pPr algn="just">
              <a:buFontTx/>
              <a:buChar char="•"/>
            </a:pPr>
            <a:r>
              <a:rPr lang="pl-PL" sz="1600">
                <a:solidFill>
                  <a:schemeClr val="bg1"/>
                </a:solidFill>
              </a:rPr>
              <a:t> Psychoterapia</a:t>
            </a:r>
          </a:p>
          <a:p>
            <a:pPr algn="just">
              <a:lnSpc>
                <a:spcPct val="80000"/>
              </a:lnSpc>
              <a:spcBef>
                <a:spcPct val="20000"/>
              </a:spcBef>
              <a:buClr>
                <a:schemeClr val="bg1"/>
              </a:buClr>
              <a:buFontTx/>
              <a:buChar char="•"/>
            </a:pPr>
            <a:r>
              <a:rPr lang="pl-PL" sz="1600">
                <a:solidFill>
                  <a:schemeClr val="bg1"/>
                </a:solidFill>
              </a:rPr>
              <a:t> Socjoterapia</a:t>
            </a:r>
          </a:p>
        </p:txBody>
      </p:sp>
      <p:sp>
        <p:nvSpPr>
          <p:cNvPr id="221197" name="Rectangle 13"/>
          <p:cNvSpPr>
            <a:spLocks noChangeArrowheads="1"/>
          </p:cNvSpPr>
          <p:nvPr/>
        </p:nvSpPr>
        <p:spPr bwMode="auto">
          <a:xfrm>
            <a:off x="3635375" y="3716338"/>
            <a:ext cx="2376488" cy="719137"/>
          </a:xfrm>
          <a:prstGeom prst="rect">
            <a:avLst/>
          </a:prstGeom>
          <a:solidFill>
            <a:srgbClr val="006600"/>
          </a:solidFill>
          <a:ln w="9525">
            <a:solidFill>
              <a:schemeClr val="accent1"/>
            </a:solidFill>
            <a:miter lim="800000"/>
            <a:headEnd/>
            <a:tailEnd/>
          </a:ln>
        </p:spPr>
        <p:txBody>
          <a:bodyPr wrap="none" anchor="ctr"/>
          <a:lstStyle/>
          <a:p>
            <a:pPr algn="ctr">
              <a:lnSpc>
                <a:spcPct val="80000"/>
              </a:lnSpc>
              <a:spcBef>
                <a:spcPct val="20000"/>
              </a:spcBef>
              <a:buClr>
                <a:schemeClr val="bg1"/>
              </a:buClr>
              <a:buFontTx/>
              <a:buChar char="•"/>
            </a:pPr>
            <a:r>
              <a:rPr lang="pl-PL" sz="1600">
                <a:solidFill>
                  <a:schemeClr val="bg1"/>
                </a:solidFill>
              </a:rPr>
              <a:t>Treningi umiejętności </a:t>
            </a:r>
          </a:p>
          <a:p>
            <a:pPr algn="ctr">
              <a:lnSpc>
                <a:spcPct val="80000"/>
              </a:lnSpc>
              <a:spcBef>
                <a:spcPct val="20000"/>
              </a:spcBef>
              <a:buClr>
                <a:schemeClr val="bg1"/>
              </a:buClr>
            </a:pPr>
            <a:r>
              <a:rPr lang="pl-PL" sz="1600">
                <a:solidFill>
                  <a:schemeClr val="bg1"/>
                </a:solidFill>
              </a:rPr>
              <a:t>społecznych </a:t>
            </a:r>
          </a:p>
          <a:p>
            <a:pPr algn="ctr">
              <a:lnSpc>
                <a:spcPct val="80000"/>
              </a:lnSpc>
              <a:spcBef>
                <a:spcPct val="20000"/>
              </a:spcBef>
              <a:buClr>
                <a:schemeClr val="bg1"/>
              </a:buClr>
            </a:pPr>
            <a:r>
              <a:rPr lang="pl-PL" sz="1600">
                <a:solidFill>
                  <a:schemeClr val="bg1"/>
                </a:solidFill>
              </a:rPr>
              <a:t>i psychologicznych</a:t>
            </a:r>
            <a:endParaRPr lang="pl-PL">
              <a:solidFill>
                <a:schemeClr val="bg1"/>
              </a:solidFill>
            </a:endParaRPr>
          </a:p>
        </p:txBody>
      </p:sp>
      <p:sp>
        <p:nvSpPr>
          <p:cNvPr id="221198" name="Rectangle 14"/>
          <p:cNvSpPr>
            <a:spLocks noChangeArrowheads="1"/>
          </p:cNvSpPr>
          <p:nvPr/>
        </p:nvSpPr>
        <p:spPr bwMode="auto">
          <a:xfrm>
            <a:off x="3203575" y="4724400"/>
            <a:ext cx="3311525" cy="574675"/>
          </a:xfrm>
          <a:prstGeom prst="rect">
            <a:avLst/>
          </a:prstGeom>
          <a:solidFill>
            <a:srgbClr val="006600"/>
          </a:solidFill>
          <a:ln w="9525">
            <a:solidFill>
              <a:schemeClr val="accent1"/>
            </a:solidFill>
            <a:miter lim="800000"/>
            <a:headEnd/>
            <a:tailEnd/>
          </a:ln>
        </p:spPr>
        <p:txBody>
          <a:bodyPr wrap="none" anchor="ctr"/>
          <a:lstStyle/>
          <a:p>
            <a:pPr algn="ctr">
              <a:lnSpc>
                <a:spcPct val="80000"/>
              </a:lnSpc>
              <a:spcBef>
                <a:spcPct val="20000"/>
              </a:spcBef>
              <a:buClr>
                <a:schemeClr val="bg1"/>
              </a:buClr>
              <a:buFontTx/>
              <a:buChar char="•"/>
            </a:pPr>
            <a:r>
              <a:rPr lang="pl-PL" sz="1600">
                <a:solidFill>
                  <a:schemeClr val="bg1"/>
                </a:solidFill>
              </a:rPr>
              <a:t> Metoda Teatru Resocjalizacyjnego </a:t>
            </a:r>
          </a:p>
          <a:p>
            <a:pPr algn="ctr">
              <a:lnSpc>
                <a:spcPct val="80000"/>
              </a:lnSpc>
              <a:spcBef>
                <a:spcPct val="20000"/>
              </a:spcBef>
              <a:buClr>
                <a:schemeClr val="bg1"/>
              </a:buClr>
              <a:buFontTx/>
              <a:buChar char="•"/>
            </a:pPr>
            <a:r>
              <a:rPr lang="pl-PL" sz="1600">
                <a:solidFill>
                  <a:schemeClr val="bg1"/>
                </a:solidFill>
              </a:rPr>
              <a:t> Metoda Resocjalizacji przez Sport</a:t>
            </a:r>
            <a:endParaRPr lang="pl-PL">
              <a:solidFill>
                <a:schemeClr val="bg1"/>
              </a:solidFill>
            </a:endParaRPr>
          </a:p>
        </p:txBody>
      </p:sp>
      <p:sp>
        <p:nvSpPr>
          <p:cNvPr id="221199" name="Rectangle 15"/>
          <p:cNvSpPr>
            <a:spLocks noChangeArrowheads="1"/>
          </p:cNvSpPr>
          <p:nvPr/>
        </p:nvSpPr>
        <p:spPr bwMode="auto">
          <a:xfrm>
            <a:off x="2943225" y="5705475"/>
            <a:ext cx="3816350" cy="576263"/>
          </a:xfrm>
          <a:prstGeom prst="rect">
            <a:avLst/>
          </a:prstGeom>
          <a:solidFill>
            <a:srgbClr val="006600"/>
          </a:solidFill>
          <a:ln w="9525">
            <a:solidFill>
              <a:schemeClr val="accent1"/>
            </a:solidFill>
            <a:miter lim="800000"/>
            <a:headEnd/>
            <a:tailEnd/>
          </a:ln>
        </p:spPr>
        <p:txBody>
          <a:bodyPr wrap="none" anchor="ctr"/>
          <a:lstStyle/>
          <a:p>
            <a:pPr algn="ctr">
              <a:lnSpc>
                <a:spcPct val="80000"/>
              </a:lnSpc>
              <a:spcBef>
                <a:spcPct val="20000"/>
              </a:spcBef>
              <a:buClr>
                <a:schemeClr val="bg1"/>
              </a:buClr>
              <a:buFontTx/>
              <a:buChar char="•"/>
            </a:pPr>
            <a:r>
              <a:rPr lang="pl-PL" sz="1600">
                <a:solidFill>
                  <a:schemeClr val="bg1"/>
                </a:solidFill>
              </a:rPr>
              <a:t> Drama</a:t>
            </a:r>
          </a:p>
          <a:p>
            <a:pPr algn="ctr">
              <a:buFontTx/>
              <a:buChar char="•"/>
            </a:pPr>
            <a:r>
              <a:rPr lang="pl-PL" sz="1600">
                <a:solidFill>
                  <a:schemeClr val="bg1"/>
                </a:solidFill>
              </a:rPr>
              <a:t> Psychodrama i Socjodrama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6258"/>
                                        </p:tgtEl>
                                        <p:attrNameLst>
                                          <p:attrName>style.visibility</p:attrName>
                                        </p:attrNameLst>
                                      </p:cBhvr>
                                      <p:to>
                                        <p:strVal val="visible"/>
                                      </p:to>
                                    </p:set>
                                    <p:animEffect transition="in" filter="slide(fromBottom)">
                                      <p:cBhvr>
                                        <p:cTn id="7" dur="500"/>
                                        <p:tgtEl>
                                          <p:spTgt spid="9625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1" nodeType="clickEffect">
                                  <p:stCondLst>
                                    <p:cond delay="0"/>
                                  </p:stCondLst>
                                  <p:childTnLst>
                                    <p:animEffect transition="out" filter="box(in)">
                                      <p:cBhvr>
                                        <p:cTn id="11" dur="500"/>
                                        <p:tgtEl>
                                          <p:spTgt spid="96258"/>
                                        </p:tgtEl>
                                      </p:cBhvr>
                                    </p:animEffect>
                                    <p:set>
                                      <p:cBhvr>
                                        <p:cTn id="12" dur="1" fill="hold">
                                          <p:stCondLst>
                                            <p:cond delay="499"/>
                                          </p:stCondLst>
                                        </p:cTn>
                                        <p:tgtEl>
                                          <p:spTgt spid="9625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221196"/>
                                        </p:tgtEl>
                                        <p:attrNameLst>
                                          <p:attrName>style.visibility</p:attrName>
                                        </p:attrNameLst>
                                      </p:cBhvr>
                                      <p:to>
                                        <p:strVal val="visible"/>
                                      </p:to>
                                    </p:set>
                                    <p:animEffect transition="in" filter="plus(in)">
                                      <p:cBhvr>
                                        <p:cTn id="17" dur="2000"/>
                                        <p:tgtEl>
                                          <p:spTgt spid="221196"/>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221197"/>
                                        </p:tgtEl>
                                        <p:attrNameLst>
                                          <p:attrName>style.visibility</p:attrName>
                                        </p:attrNameLst>
                                      </p:cBhvr>
                                      <p:to>
                                        <p:strVal val="visible"/>
                                      </p:to>
                                    </p:set>
                                    <p:animEffect transition="in" filter="plus(in)">
                                      <p:cBhvr>
                                        <p:cTn id="22" dur="2000"/>
                                        <p:tgtEl>
                                          <p:spTgt spid="221197"/>
                                        </p:tgtEl>
                                      </p:cBhvr>
                                    </p:animEffec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grpId="0" nodeType="clickEffect">
                                  <p:stCondLst>
                                    <p:cond delay="0"/>
                                  </p:stCondLst>
                                  <p:childTnLst>
                                    <p:set>
                                      <p:cBhvr>
                                        <p:cTn id="26" dur="1" fill="hold">
                                          <p:stCondLst>
                                            <p:cond delay="0"/>
                                          </p:stCondLst>
                                        </p:cTn>
                                        <p:tgtEl>
                                          <p:spTgt spid="221198"/>
                                        </p:tgtEl>
                                        <p:attrNameLst>
                                          <p:attrName>style.visibility</p:attrName>
                                        </p:attrNameLst>
                                      </p:cBhvr>
                                      <p:to>
                                        <p:strVal val="visible"/>
                                      </p:to>
                                    </p:set>
                                    <p:animEffect transition="in" filter="plus(in)">
                                      <p:cBhvr>
                                        <p:cTn id="27" dur="2000"/>
                                        <p:tgtEl>
                                          <p:spTgt spid="221198"/>
                                        </p:tgtEl>
                                      </p:cBhvr>
                                    </p:animEffect>
                                  </p:childTnLst>
                                </p:cTn>
                              </p:par>
                            </p:childTnLst>
                          </p:cTn>
                        </p:par>
                      </p:childTnLst>
                    </p:cTn>
                  </p:par>
                  <p:par>
                    <p:cTn id="28" fill="hold">
                      <p:stCondLst>
                        <p:cond delay="indefinite"/>
                      </p:stCondLst>
                      <p:childTnLst>
                        <p:par>
                          <p:cTn id="29" fill="hold">
                            <p:stCondLst>
                              <p:cond delay="0"/>
                            </p:stCondLst>
                            <p:childTnLst>
                              <p:par>
                                <p:cTn id="30" presetID="13" presetClass="entr" presetSubtype="16" fill="hold" grpId="0" nodeType="clickEffect">
                                  <p:stCondLst>
                                    <p:cond delay="0"/>
                                  </p:stCondLst>
                                  <p:childTnLst>
                                    <p:set>
                                      <p:cBhvr>
                                        <p:cTn id="31" dur="1" fill="hold">
                                          <p:stCondLst>
                                            <p:cond delay="0"/>
                                          </p:stCondLst>
                                        </p:cTn>
                                        <p:tgtEl>
                                          <p:spTgt spid="221199"/>
                                        </p:tgtEl>
                                        <p:attrNameLst>
                                          <p:attrName>style.visibility</p:attrName>
                                        </p:attrNameLst>
                                      </p:cBhvr>
                                      <p:to>
                                        <p:strVal val="visible"/>
                                      </p:to>
                                    </p:set>
                                    <p:animEffect transition="in" filter="plus(in)">
                                      <p:cBhvr>
                                        <p:cTn id="32" dur="2000"/>
                                        <p:tgtEl>
                                          <p:spTgt spid="221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8" grpId="0"/>
      <p:bldP spid="96258" grpId="1"/>
      <p:bldP spid="221196" grpId="0" animBg="1"/>
      <p:bldP spid="221197" grpId="0" animBg="1"/>
      <p:bldP spid="221198" grpId="0" animBg="1"/>
      <p:bldP spid="221199"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ctrTitle" idx="4294967295"/>
          </p:nvPr>
        </p:nvSpPr>
        <p:spPr>
          <a:xfrm>
            <a:off x="361950" y="1125538"/>
            <a:ext cx="8424863" cy="3095625"/>
          </a:xfrm>
        </p:spPr>
        <p:txBody>
          <a:bodyPr/>
          <a:lstStyle/>
          <a:p>
            <a:pPr eaLnBrk="1" hangingPunct="1">
              <a:defRPr/>
            </a:pPr>
            <a:r>
              <a:rPr lang="pl-PL" sz="4000" dirty="0" smtClean="0">
                <a:solidFill>
                  <a:schemeClr val="accent6">
                    <a:lumMod val="50000"/>
                  </a:schemeClr>
                </a:solidFill>
              </a:rPr>
              <a:t>UCZEŃ  Z UPOŚLEDZENIEM UMYSŁOWYM W STOPNIU UMIARKOWANYM LUB ZNACZNYM</a:t>
            </a:r>
          </a:p>
        </p:txBody>
      </p:sp>
      <p:sp>
        <p:nvSpPr>
          <p:cNvPr id="84995" name="Rectangle 3"/>
          <p:cNvSpPr>
            <a:spLocks noGrp="1" noChangeArrowheads="1"/>
          </p:cNvSpPr>
          <p:nvPr>
            <p:ph type="subTitle" idx="4294967295"/>
          </p:nvPr>
        </p:nvSpPr>
        <p:spPr>
          <a:xfrm>
            <a:off x="1371600" y="3886200"/>
            <a:ext cx="6400800" cy="1752600"/>
          </a:xfrm>
        </p:spPr>
        <p:txBody>
          <a:bodyPr anchor="ctr"/>
          <a:lstStyle/>
          <a:p>
            <a:pPr marL="0" indent="0" eaLnBrk="1" hangingPunct="1">
              <a:buFontTx/>
              <a:buNone/>
            </a:pPr>
            <a:r>
              <a:rPr lang="pl-PL" smtClean="0">
                <a:solidFill>
                  <a:srgbClr val="898989"/>
                </a:solidFill>
              </a:rPr>
              <a:t>Wybrane zagadnienia</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idx="4294967295"/>
          </p:nvPr>
        </p:nvSpPr>
        <p:spPr>
          <a:xfrm>
            <a:off x="395288" y="260350"/>
            <a:ext cx="8435975" cy="1368425"/>
          </a:xfrm>
        </p:spPr>
        <p:txBody>
          <a:bodyPr/>
          <a:lstStyle/>
          <a:p>
            <a:pPr eaLnBrk="1" hangingPunct="1">
              <a:defRPr/>
            </a:pPr>
            <a:r>
              <a:rPr lang="pl-PL" b="1" dirty="0" smtClean="0">
                <a:solidFill>
                  <a:schemeClr val="accent6">
                    <a:lumMod val="50000"/>
                  </a:schemeClr>
                </a:solidFill>
              </a:rPr>
              <a:t>PODSTAWA PROGRAMOWA KSZTAŁCENIA OGÓLNEGO </a:t>
            </a:r>
            <a:br>
              <a:rPr lang="pl-PL" b="1" dirty="0" smtClean="0">
                <a:solidFill>
                  <a:schemeClr val="accent6">
                    <a:lumMod val="50000"/>
                  </a:schemeClr>
                </a:solidFill>
              </a:rPr>
            </a:br>
            <a:r>
              <a:rPr lang="pl-PL" b="1" dirty="0" smtClean="0">
                <a:solidFill>
                  <a:schemeClr val="accent6">
                    <a:lumMod val="50000"/>
                  </a:schemeClr>
                </a:solidFill>
              </a:rPr>
              <a:t>DLA UCZNIÓW Z UPOŚLEDZENIEM UMYSŁOWYM W STOPNIU UMIARKOWANYM LUB ZNACZNYM</a:t>
            </a:r>
          </a:p>
        </p:txBody>
      </p:sp>
      <p:sp>
        <p:nvSpPr>
          <p:cNvPr id="100355" name="Rectangle 3"/>
          <p:cNvSpPr>
            <a:spLocks noGrp="1" noChangeArrowheads="1"/>
          </p:cNvSpPr>
          <p:nvPr>
            <p:ph type="body" idx="4294967295"/>
          </p:nvPr>
        </p:nvSpPr>
        <p:spPr/>
        <p:txBody>
          <a:bodyPr anchor="ctr"/>
          <a:lstStyle/>
          <a:p>
            <a:pPr marL="0" indent="0" algn="just" eaLnBrk="1" hangingPunct="1">
              <a:buFontTx/>
              <a:buNone/>
            </a:pPr>
            <a:r>
              <a:rPr lang="pl-PL" sz="2400" smtClean="0"/>
              <a:t>Uczniowie z upośledzeniem umysłowym  w stopniu umiarkowanym lub znacznym </a:t>
            </a:r>
            <a:r>
              <a:rPr lang="pl-PL" sz="2400" b="1" smtClean="0">
                <a:solidFill>
                  <a:srgbClr val="0D0D0D"/>
                </a:solidFill>
              </a:rPr>
              <a:t>realizują odrębną podstawę programową kształcenia ogólnego (dla uczniów z upośledzeniem umysłowym w stopniu umiarkowanym lub znacznym)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0354"/>
                                        </p:tgtEl>
                                        <p:attrNameLst>
                                          <p:attrName>style.visibility</p:attrName>
                                        </p:attrNameLst>
                                      </p:cBhvr>
                                      <p:to>
                                        <p:strVal val="visible"/>
                                      </p:to>
                                    </p:set>
                                    <p:animEffect transition="in" filter="slide(fromBottom)">
                                      <p:cBhvr>
                                        <p:cTn id="7" dur="500"/>
                                        <p:tgtEl>
                                          <p:spTgt spid="10035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0355">
                                            <p:txEl>
                                              <p:pRg st="0" end="0"/>
                                            </p:txEl>
                                          </p:spTgt>
                                        </p:tgtEl>
                                        <p:attrNameLst>
                                          <p:attrName>style.visibility</p:attrName>
                                        </p:attrNameLst>
                                      </p:cBhvr>
                                      <p:to>
                                        <p:strVal val="visible"/>
                                      </p:to>
                                    </p:set>
                                    <p:animEffect transition="in" filter="slide(fromBottom)">
                                      <p:cBhvr>
                                        <p:cTn id="12" dur="500"/>
                                        <p:tgtEl>
                                          <p:spTgt spid="1003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100355"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5" name="Rectangle 2"/>
          <p:cNvSpPr>
            <a:spLocks noGrp="1" noChangeArrowheads="1"/>
          </p:cNvSpPr>
          <p:nvPr>
            <p:ph type="title" idx="4294967295"/>
          </p:nvPr>
        </p:nvSpPr>
        <p:spPr>
          <a:xfrm>
            <a:off x="457200" y="274638"/>
            <a:ext cx="8435975" cy="706437"/>
          </a:xfrm>
        </p:spPr>
        <p:txBody>
          <a:bodyPr/>
          <a:lstStyle/>
          <a:p>
            <a:pPr eaLnBrk="1" hangingPunct="1">
              <a:defRPr/>
            </a:pPr>
            <a:r>
              <a:rPr lang="pl-PL" b="1" dirty="0" smtClean="0">
                <a:solidFill>
                  <a:schemeClr val="accent6">
                    <a:lumMod val="50000"/>
                  </a:schemeClr>
                </a:solidFill>
              </a:rPr>
              <a:t>CELE GŁÓWNE OKREŚLONE W </a:t>
            </a:r>
            <a:r>
              <a:rPr lang="pl-PL" b="1" i="1" dirty="0" smtClean="0">
                <a:solidFill>
                  <a:schemeClr val="accent6">
                    <a:lumMod val="50000"/>
                  </a:schemeClr>
                </a:solidFill>
              </a:rPr>
              <a:t>PODSTAWIE PROGRAMOWEJ </a:t>
            </a:r>
          </a:p>
        </p:txBody>
      </p:sp>
      <p:graphicFrame>
        <p:nvGraphicFramePr>
          <p:cNvPr id="2050" name="Organization Chart 2"/>
          <p:cNvGraphicFramePr>
            <a:graphicFrameLocks/>
          </p:cNvGraphicFramePr>
          <p:nvPr>
            <p:ph sz="half" idx="4294967295"/>
          </p:nvPr>
        </p:nvGraphicFramePr>
        <p:xfrm>
          <a:off x="290513" y="1423988"/>
          <a:ext cx="8569325" cy="4492625"/>
        </p:xfrm>
        <a:graphic>
          <a:graphicData uri="http://schemas.openxmlformats.org/drawingml/2006/compatibility">
            <com:legacyDrawing xmlns:com="http://schemas.openxmlformats.org/drawingml/2006/compatibility" spid="_x0000_s2050"/>
          </a:graphicData>
        </a:graphic>
      </p:graphicFrame>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idx="4294967295"/>
          </p:nvPr>
        </p:nvSpPr>
        <p:spPr>
          <a:xfrm>
            <a:off x="400050" y="252413"/>
            <a:ext cx="8229600" cy="850900"/>
          </a:xfrm>
        </p:spPr>
        <p:txBody>
          <a:bodyPr/>
          <a:lstStyle/>
          <a:p>
            <a:pPr eaLnBrk="1" hangingPunct="1">
              <a:defRPr/>
            </a:pPr>
            <a:r>
              <a:rPr lang="pl-PL" b="1" dirty="0" smtClean="0">
                <a:solidFill>
                  <a:schemeClr val="accent6">
                    <a:lumMod val="50000"/>
                  </a:schemeClr>
                </a:solidFill>
              </a:rPr>
              <a:t>PODSTAWA PROGRAMOWA KSZTAŁCENIA OGÓLNEGO</a:t>
            </a:r>
          </a:p>
        </p:txBody>
      </p:sp>
      <p:sp>
        <p:nvSpPr>
          <p:cNvPr id="104451" name="Rectangle 3"/>
          <p:cNvSpPr>
            <a:spLocks noChangeArrowheads="1"/>
          </p:cNvSpPr>
          <p:nvPr/>
        </p:nvSpPr>
        <p:spPr bwMode="auto">
          <a:xfrm>
            <a:off x="446088" y="1087438"/>
            <a:ext cx="8229600" cy="792162"/>
          </a:xfrm>
          <a:prstGeom prst="rect">
            <a:avLst/>
          </a:prstGeom>
          <a:noFill/>
          <a:ln w="9525">
            <a:noFill/>
            <a:miter lim="800000"/>
            <a:headEnd/>
            <a:tailEnd/>
          </a:ln>
        </p:spPr>
        <p:txBody>
          <a:bodyPr/>
          <a:lstStyle/>
          <a:p>
            <a:pPr marL="342900" indent="-342900" algn="just">
              <a:lnSpc>
                <a:spcPct val="85000"/>
              </a:lnSpc>
              <a:spcBef>
                <a:spcPct val="20000"/>
              </a:spcBef>
              <a:defRPr/>
            </a:pPr>
            <a:r>
              <a:rPr lang="pl-PL" dirty="0">
                <a:latin typeface="+mj-lt"/>
              </a:rPr>
              <a:t>Podstawa programowa szczegółowo określa zadania szkoły. </a:t>
            </a:r>
          </a:p>
          <a:p>
            <a:pPr marL="342900" indent="-342900" algn="just">
              <a:lnSpc>
                <a:spcPct val="85000"/>
              </a:lnSpc>
              <a:spcBef>
                <a:spcPct val="20000"/>
              </a:spcBef>
              <a:defRPr/>
            </a:pPr>
            <a:r>
              <a:rPr lang="pl-PL" dirty="0">
                <a:latin typeface="+mj-lt"/>
              </a:rPr>
              <a:t>Należą do nich min.: </a:t>
            </a:r>
          </a:p>
        </p:txBody>
      </p:sp>
      <p:sp>
        <p:nvSpPr>
          <p:cNvPr id="2" name="Rectangle 3"/>
          <p:cNvSpPr>
            <a:spLocks noChangeArrowheads="1"/>
          </p:cNvSpPr>
          <p:nvPr/>
        </p:nvSpPr>
        <p:spPr bwMode="auto">
          <a:xfrm>
            <a:off x="468313" y="2133600"/>
            <a:ext cx="7797800" cy="647700"/>
          </a:xfrm>
          <a:prstGeom prst="rect">
            <a:avLst/>
          </a:prstGeom>
          <a:noFill/>
          <a:ln w="9525">
            <a:noFill/>
            <a:miter lim="800000"/>
            <a:headEnd/>
            <a:tailEnd/>
          </a:ln>
          <a:effectLst/>
        </p:spPr>
        <p:txBody>
          <a:bodyPr/>
          <a:lstStyle/>
          <a:p>
            <a:pPr marL="450850" lvl="1" indent="-271463">
              <a:lnSpc>
                <a:spcPct val="85000"/>
              </a:lnSpc>
              <a:spcBef>
                <a:spcPct val="20000"/>
              </a:spcBef>
              <a:buFont typeface="Wingdings" pitchFamily="2" charset="2"/>
              <a:buChar char="ü"/>
              <a:defRPr/>
            </a:pPr>
            <a:r>
              <a:rPr lang="pl-PL" sz="2200" dirty="0">
                <a:solidFill>
                  <a:schemeClr val="tx2">
                    <a:lumMod val="95000"/>
                    <a:lumOff val="5000"/>
                  </a:schemeClr>
                </a:solidFill>
                <a:latin typeface="+mj-lt"/>
              </a:rPr>
              <a:t>przeprowadzanie wielospecjalistycznej oceny  poziomu funkcjonowania ucznia, </a:t>
            </a:r>
          </a:p>
        </p:txBody>
      </p:sp>
      <p:sp>
        <p:nvSpPr>
          <p:cNvPr id="3" name="Rectangle 3"/>
          <p:cNvSpPr>
            <a:spLocks noChangeArrowheads="1"/>
          </p:cNvSpPr>
          <p:nvPr/>
        </p:nvSpPr>
        <p:spPr bwMode="auto">
          <a:xfrm>
            <a:off x="611188" y="3573463"/>
            <a:ext cx="8229600" cy="935037"/>
          </a:xfrm>
          <a:prstGeom prst="rect">
            <a:avLst/>
          </a:prstGeom>
          <a:noFill/>
          <a:ln w="9525">
            <a:noFill/>
            <a:miter lim="800000"/>
            <a:headEnd/>
            <a:tailEnd/>
          </a:ln>
          <a:effectLst/>
        </p:spPr>
        <p:txBody>
          <a:bodyPr/>
          <a:lstStyle/>
          <a:p>
            <a:pPr marL="342900" indent="-342900">
              <a:lnSpc>
                <a:spcPct val="85000"/>
              </a:lnSpc>
              <a:spcBef>
                <a:spcPct val="20000"/>
              </a:spcBef>
              <a:buFont typeface="Wingdings" pitchFamily="2" charset="2"/>
              <a:buChar char="ü"/>
              <a:defRPr/>
            </a:pPr>
            <a:r>
              <a:rPr lang="pl-PL" sz="2200" dirty="0">
                <a:solidFill>
                  <a:srgbClr val="003300"/>
                </a:solidFill>
                <a:latin typeface="+mj-lt"/>
              </a:rPr>
              <a:t>tworzenie warunków niezbędnych do zapewnienia uczniowi warunków sprzyjających efektywności procesu edukacji. </a:t>
            </a:r>
          </a:p>
        </p:txBody>
      </p:sp>
      <p:sp>
        <p:nvSpPr>
          <p:cNvPr id="4" name="Rectangle 3"/>
          <p:cNvSpPr>
            <a:spLocks noChangeArrowheads="1"/>
          </p:cNvSpPr>
          <p:nvPr/>
        </p:nvSpPr>
        <p:spPr bwMode="auto">
          <a:xfrm>
            <a:off x="468313" y="4652963"/>
            <a:ext cx="8229600" cy="1512887"/>
          </a:xfrm>
          <a:prstGeom prst="rect">
            <a:avLst/>
          </a:prstGeom>
          <a:noFill/>
          <a:ln w="9525">
            <a:noFill/>
            <a:miter lim="800000"/>
            <a:headEnd/>
            <a:tailEnd/>
          </a:ln>
        </p:spPr>
        <p:txBody>
          <a:bodyPr/>
          <a:lstStyle/>
          <a:p>
            <a:pPr marL="342900" indent="-342900" algn="just">
              <a:lnSpc>
                <a:spcPct val="85000"/>
              </a:lnSpc>
              <a:spcBef>
                <a:spcPct val="20000"/>
              </a:spcBef>
              <a:defRPr/>
            </a:pPr>
            <a:r>
              <a:rPr lang="pl-PL" dirty="0">
                <a:latin typeface="+mj-lt"/>
              </a:rPr>
              <a:t>	Na każdym etapie edukacyjnym realizowane są zajęcia: funkcjonowanie w środowisku, muzyka z rytmiką, plastyka, technika, wychowanie fizyczne, religia/etyka oraz zajęcia rewalidacyjne. </a:t>
            </a:r>
          </a:p>
        </p:txBody>
      </p:sp>
      <p:sp>
        <p:nvSpPr>
          <p:cNvPr id="5" name="Rectangle 3"/>
          <p:cNvSpPr>
            <a:spLocks noChangeArrowheads="1"/>
          </p:cNvSpPr>
          <p:nvPr/>
        </p:nvSpPr>
        <p:spPr bwMode="auto">
          <a:xfrm>
            <a:off x="179388" y="2852738"/>
            <a:ext cx="7256462" cy="647700"/>
          </a:xfrm>
          <a:prstGeom prst="rect">
            <a:avLst/>
          </a:prstGeom>
          <a:noFill/>
          <a:ln w="9525">
            <a:noFill/>
            <a:miter lim="800000"/>
            <a:headEnd/>
            <a:tailEnd/>
          </a:ln>
          <a:effectLst/>
        </p:spPr>
        <p:txBody>
          <a:bodyPr/>
          <a:lstStyle/>
          <a:p>
            <a:pPr marL="742950" lvl="1" indent="-285750">
              <a:lnSpc>
                <a:spcPct val="85000"/>
              </a:lnSpc>
              <a:spcBef>
                <a:spcPct val="20000"/>
              </a:spcBef>
              <a:buFont typeface="Wingdings" pitchFamily="2" charset="2"/>
              <a:buChar char="ü"/>
              <a:defRPr/>
            </a:pPr>
            <a:r>
              <a:rPr lang="pl-PL" sz="2200" dirty="0">
                <a:solidFill>
                  <a:srgbClr val="003300"/>
                </a:solidFill>
                <a:latin typeface="+mj-lt"/>
              </a:rPr>
              <a:t>opracowywanie i modyfikowanie indywidualnego programu edukacyjnego</a:t>
            </a:r>
            <a:r>
              <a:rPr lang="pl-PL" sz="2200" dirty="0">
                <a:latin typeface="+mj-lt"/>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slide(fromBottom)">
                                      <p:cBhvr>
                                        <p:cTn id="7" dur="500"/>
                                        <p:tgtEl>
                                          <p:spTgt spid="10445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4451">
                                            <p:txEl>
                                              <p:pRg st="0" end="0"/>
                                            </p:txEl>
                                          </p:spTgt>
                                        </p:tgtEl>
                                        <p:attrNameLst>
                                          <p:attrName>style.visibility</p:attrName>
                                        </p:attrNameLst>
                                      </p:cBhvr>
                                      <p:to>
                                        <p:strVal val="visible"/>
                                      </p:to>
                                    </p:set>
                                    <p:animEffect transition="in" filter="slide(fromBottom)">
                                      <p:cBhvr>
                                        <p:cTn id="12" dur="500"/>
                                        <p:tgtEl>
                                          <p:spTgt spid="1044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04451">
                                            <p:txEl>
                                              <p:pRg st="1" end="1"/>
                                            </p:txEl>
                                          </p:spTgt>
                                        </p:tgtEl>
                                        <p:attrNameLst>
                                          <p:attrName>style.visibility</p:attrName>
                                        </p:attrNameLst>
                                      </p:cBhvr>
                                      <p:to>
                                        <p:strVal val="visible"/>
                                      </p:to>
                                    </p:set>
                                    <p:animEffect transition="in" filter="slide(fromBottom)">
                                      <p:cBhvr>
                                        <p:cTn id="17" dur="500"/>
                                        <p:tgtEl>
                                          <p:spTgt spid="10445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heckerboard(across)">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heckerboard(across)">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checkerboard(across)">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p:bldP spid="104451" grpId="0" build="p"/>
      <p:bldP spid="2" grpId="0"/>
      <p:bldP spid="3" grpId="0"/>
      <p:bldP spid="4" grpId="0"/>
      <p:bldP spid="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idx="4294967295"/>
          </p:nvPr>
        </p:nvSpPr>
        <p:spPr>
          <a:xfrm>
            <a:off x="501650" y="249238"/>
            <a:ext cx="8424863" cy="1223962"/>
          </a:xfrm>
        </p:spPr>
        <p:txBody>
          <a:bodyPr/>
          <a:lstStyle/>
          <a:p>
            <a:pPr eaLnBrk="1" hangingPunct="1">
              <a:defRPr/>
            </a:pPr>
            <a:r>
              <a:rPr lang="pl-PL" b="1" dirty="0" smtClean="0">
                <a:solidFill>
                  <a:schemeClr val="accent6">
                    <a:lumMod val="50000"/>
                  </a:schemeClr>
                </a:solidFill>
              </a:rPr>
              <a:t>WIELOSPECJALISTYCZNA OCENA POZIOMU</a:t>
            </a:r>
            <a:br>
              <a:rPr lang="pl-PL" b="1" dirty="0" smtClean="0">
                <a:solidFill>
                  <a:schemeClr val="accent6">
                    <a:lumMod val="50000"/>
                  </a:schemeClr>
                </a:solidFill>
              </a:rPr>
            </a:br>
            <a:r>
              <a:rPr lang="pl-PL" b="1" dirty="0" smtClean="0">
                <a:solidFill>
                  <a:schemeClr val="accent6">
                    <a:lumMod val="50000"/>
                  </a:schemeClr>
                </a:solidFill>
              </a:rPr>
              <a:t> FUNKCJONOWANIA UCZNIA</a:t>
            </a:r>
            <a:r>
              <a:rPr lang="pl-PL" i="1" dirty="0" smtClean="0">
                <a:solidFill>
                  <a:schemeClr val="accent6">
                    <a:lumMod val="50000"/>
                  </a:schemeClr>
                </a:solidFill>
              </a:rPr>
              <a:t> </a:t>
            </a:r>
            <a:br>
              <a:rPr lang="pl-PL" i="1" dirty="0" smtClean="0">
                <a:solidFill>
                  <a:schemeClr val="accent6">
                    <a:lumMod val="50000"/>
                  </a:schemeClr>
                </a:solidFill>
              </a:rPr>
            </a:br>
            <a:r>
              <a:rPr lang="pl-PL" i="1" dirty="0" smtClean="0">
                <a:solidFill>
                  <a:schemeClr val="accent6">
                    <a:lumMod val="50000"/>
                  </a:schemeClr>
                </a:solidFill>
              </a:rPr>
              <a:t>- </a:t>
            </a:r>
            <a:r>
              <a:rPr lang="pl-PL" sz="2000" i="1" dirty="0" smtClean="0"/>
              <a:t>diagnoza na użytek konstruowania indywidualnych programów edukacyjno-terapeutycznych</a:t>
            </a:r>
          </a:p>
        </p:txBody>
      </p:sp>
      <p:sp>
        <p:nvSpPr>
          <p:cNvPr id="106499" name="Rectangle 3"/>
          <p:cNvSpPr>
            <a:spLocks noGrp="1" noChangeArrowheads="1"/>
          </p:cNvSpPr>
          <p:nvPr>
            <p:ph type="body" idx="4294967295"/>
          </p:nvPr>
        </p:nvSpPr>
        <p:spPr>
          <a:xfrm>
            <a:off x="323850" y="1873250"/>
            <a:ext cx="8280400" cy="3297238"/>
          </a:xfrm>
        </p:spPr>
        <p:txBody>
          <a:bodyPr anchor="ctr"/>
          <a:lstStyle/>
          <a:p>
            <a:pPr algn="just" eaLnBrk="1" hangingPunct="1">
              <a:lnSpc>
                <a:spcPct val="85000"/>
              </a:lnSpc>
              <a:buFontTx/>
              <a:buNone/>
              <a:defRPr/>
            </a:pPr>
            <a:r>
              <a:rPr lang="pl-PL" sz="2400" smtClean="0"/>
              <a:t>	Podstawą do opracowania IPET są informacje </a:t>
            </a:r>
            <a:r>
              <a:rPr lang="pl-PL" sz="2400" b="1" smtClean="0">
                <a:solidFill>
                  <a:srgbClr val="0D0D0D"/>
                </a:solidFill>
              </a:rPr>
              <a:t>zawarte  </a:t>
            </a:r>
            <a:br>
              <a:rPr lang="pl-PL" sz="2400" b="1" smtClean="0">
                <a:solidFill>
                  <a:srgbClr val="0D0D0D"/>
                </a:solidFill>
              </a:rPr>
            </a:br>
            <a:r>
              <a:rPr lang="pl-PL" sz="2400" b="1" smtClean="0">
                <a:solidFill>
                  <a:srgbClr val="0D0D0D"/>
                </a:solidFill>
              </a:rPr>
              <a:t>w orzeczeniu o potrzebie kształcenia specjalnego</a:t>
            </a:r>
            <a:r>
              <a:rPr lang="pl-PL" sz="2400" b="1" smtClean="0">
                <a:solidFill>
                  <a:srgbClr val="003300"/>
                </a:solidFill>
              </a:rPr>
              <a:t> </a:t>
            </a:r>
            <a:r>
              <a:rPr lang="pl-PL" sz="2400" smtClean="0"/>
              <a:t>oraz</a:t>
            </a:r>
            <a:r>
              <a:rPr lang="pl-PL" sz="2400" b="1" smtClean="0">
                <a:solidFill>
                  <a:srgbClr val="003300"/>
                </a:solidFill>
                <a:effectLst>
                  <a:outerShdw blurRad="38100" dist="38100" dir="2700000" algn="tl">
                    <a:srgbClr val="C0C0C0"/>
                  </a:outerShdw>
                </a:effectLst>
              </a:rPr>
              <a:t> </a:t>
            </a:r>
            <a:r>
              <a:rPr lang="pl-PL" sz="2400" b="1" smtClean="0">
                <a:solidFill>
                  <a:srgbClr val="0D0D0D"/>
                </a:solidFill>
              </a:rPr>
              <a:t>wynik wielospecjalistycznej oceny</a:t>
            </a:r>
            <a:r>
              <a:rPr lang="pl-PL" sz="2400" b="1" smtClean="0">
                <a:solidFill>
                  <a:srgbClr val="003300"/>
                </a:solidFill>
              </a:rPr>
              <a:t> </a:t>
            </a:r>
            <a:r>
              <a:rPr lang="pl-PL" sz="2400" smtClean="0"/>
              <a:t>poziomu funkcjonowania ucznia</a:t>
            </a:r>
            <a:r>
              <a:rPr lang="pl-PL" sz="2400" b="1" smtClean="0">
                <a:solidFill>
                  <a:schemeClr val="bg2"/>
                </a:solidFill>
                <a:effectLst>
                  <a:outerShdw blurRad="38100" dist="38100" dir="2700000" algn="tl">
                    <a:srgbClr val="C0C0C0"/>
                  </a:outerShdw>
                </a:effectLst>
              </a:rPr>
              <a:t>,</a:t>
            </a:r>
            <a:r>
              <a:rPr lang="pl-PL" sz="2400" b="1" smtClean="0">
                <a:solidFill>
                  <a:srgbClr val="003300"/>
                </a:solidFill>
                <a:effectLst>
                  <a:outerShdw blurRad="38100" dist="38100" dir="2700000" algn="tl">
                    <a:srgbClr val="C0C0C0"/>
                  </a:outerShdw>
                </a:effectLst>
              </a:rPr>
              <a:t> </a:t>
            </a:r>
            <a:r>
              <a:rPr lang="pl-PL" sz="2400" smtClean="0">
                <a:solidFill>
                  <a:srgbClr val="606060"/>
                </a:solidFill>
              </a:rPr>
              <a:t>zwanej</a:t>
            </a:r>
            <a:r>
              <a:rPr lang="pl-PL" sz="2400" b="1" smtClean="0">
                <a:solidFill>
                  <a:srgbClr val="003300"/>
                </a:solidFill>
              </a:rPr>
              <a:t> </a:t>
            </a:r>
            <a:r>
              <a:rPr lang="pl-PL" sz="2400" smtClean="0"/>
              <a:t>inaczej </a:t>
            </a:r>
            <a:r>
              <a:rPr lang="pl-PL" sz="2400" b="1" smtClean="0">
                <a:solidFill>
                  <a:srgbClr val="0D0D0D"/>
                </a:solidFill>
              </a:rPr>
              <a:t>diagnozą dla rozwoju, diagnozą funkcjonalną czy diagnozą dla jakości życia.</a:t>
            </a:r>
            <a:endParaRPr lang="pl-PL" sz="2400" smtClean="0">
              <a:solidFill>
                <a:srgbClr val="0D0D0D"/>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6498"/>
                                        </p:tgtEl>
                                        <p:attrNameLst>
                                          <p:attrName>style.visibility</p:attrName>
                                        </p:attrNameLst>
                                      </p:cBhvr>
                                      <p:to>
                                        <p:strVal val="visible"/>
                                      </p:to>
                                    </p:set>
                                    <p:animEffect transition="in" filter="slide(fromBottom)">
                                      <p:cBhvr>
                                        <p:cTn id="7" dur="500"/>
                                        <p:tgtEl>
                                          <p:spTgt spid="10649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6499">
                                            <p:txEl>
                                              <p:pRg st="0" end="0"/>
                                            </p:txEl>
                                          </p:spTgt>
                                        </p:tgtEl>
                                        <p:attrNameLst>
                                          <p:attrName>style.visibility</p:attrName>
                                        </p:attrNameLst>
                                      </p:cBhvr>
                                      <p:to>
                                        <p:strVal val="visible"/>
                                      </p:to>
                                    </p:set>
                                    <p:animEffect transition="in" filter="slide(fromBottom)">
                                      <p:cBhvr>
                                        <p:cTn id="12" dur="500"/>
                                        <p:tgtEl>
                                          <p:spTgt spid="1064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499"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idx="4294967295"/>
          </p:nvPr>
        </p:nvSpPr>
        <p:spPr>
          <a:xfrm>
            <a:off x="457200" y="274638"/>
            <a:ext cx="8435975" cy="777875"/>
          </a:xfrm>
        </p:spPr>
        <p:txBody>
          <a:bodyPr/>
          <a:lstStyle/>
          <a:p>
            <a:pPr eaLnBrk="1" hangingPunct="1">
              <a:defRPr/>
            </a:pPr>
            <a:r>
              <a:rPr lang="pl-PL" b="1" dirty="0" smtClean="0">
                <a:solidFill>
                  <a:schemeClr val="bg2">
                    <a:lumMod val="75000"/>
                  </a:schemeClr>
                </a:solidFill>
              </a:rPr>
              <a:t>INDYWIDUALNE PROGRAMY EDUKACYJNO – TERAPEUTYCZNE: </a:t>
            </a:r>
          </a:p>
        </p:txBody>
      </p:sp>
      <p:sp>
        <p:nvSpPr>
          <p:cNvPr id="108547" name="Rectangle 3"/>
          <p:cNvSpPr>
            <a:spLocks noGrp="1" noChangeArrowheads="1"/>
          </p:cNvSpPr>
          <p:nvPr>
            <p:ph type="body" idx="4294967295"/>
          </p:nvPr>
        </p:nvSpPr>
        <p:spPr>
          <a:xfrm>
            <a:off x="468313" y="1095375"/>
            <a:ext cx="8229600" cy="5226050"/>
          </a:xfrm>
        </p:spPr>
        <p:txBody>
          <a:bodyPr/>
          <a:lstStyle/>
          <a:p>
            <a:pPr algn="just" eaLnBrk="1" hangingPunct="1">
              <a:lnSpc>
                <a:spcPct val="90000"/>
              </a:lnSpc>
            </a:pPr>
            <a:r>
              <a:rPr lang="pl-PL" sz="2400" smtClean="0"/>
              <a:t>powinny jednocześnie spełniać dwie funkcje: terapeutyczną (rehabilitacyjną) i edukacyjną,</a:t>
            </a:r>
          </a:p>
          <a:p>
            <a:pPr algn="just" eaLnBrk="1" hangingPunct="1">
              <a:lnSpc>
                <a:spcPct val="90000"/>
              </a:lnSpc>
            </a:pPr>
            <a:r>
              <a:rPr lang="pl-PL" sz="2400" smtClean="0"/>
              <a:t>wymagają znacznej operacjonalizacji treści zawartych  </a:t>
            </a:r>
            <a:br>
              <a:rPr lang="pl-PL" sz="2400" smtClean="0"/>
            </a:br>
            <a:r>
              <a:rPr lang="pl-PL" sz="2400" smtClean="0"/>
              <a:t>w podstawie programowej, </a:t>
            </a:r>
          </a:p>
          <a:p>
            <a:pPr algn="just" eaLnBrk="1" hangingPunct="1">
              <a:lnSpc>
                <a:spcPct val="90000"/>
              </a:lnSpc>
            </a:pPr>
            <a:r>
              <a:rPr lang="pl-PL" sz="2400" smtClean="0"/>
              <a:t>cele edukacyjne, jak i terapeutyczne wyznaczane są poziomem potrzeb, możliwości i ograniczeń ucznia,</a:t>
            </a:r>
          </a:p>
          <a:p>
            <a:pPr algn="just" eaLnBrk="1" hangingPunct="1">
              <a:lnSpc>
                <a:spcPct val="90000"/>
              </a:lnSpc>
            </a:pPr>
            <a:r>
              <a:rPr lang="pl-PL" sz="2400" smtClean="0"/>
              <a:t>wymagają określenia form organizacyjnych - rodzajów zajęć wpierających rozwój (np. zajęcia logopedyczne, terapia pedagogiczna, muzykoterapia), form realizacyjnych (zajęcia indywidualne, grupowe), środków terapeutycznych oraz metod terapeutycznych, </a:t>
            </a:r>
          </a:p>
          <a:p>
            <a:pPr algn="just" eaLnBrk="1" hangingPunct="1">
              <a:lnSpc>
                <a:spcPct val="90000"/>
              </a:lnSpc>
            </a:pPr>
            <a:r>
              <a:rPr lang="pl-PL" sz="2400" smtClean="0"/>
              <a:t>wymagają współpracy nauczycieli i specjalistów                    </a:t>
            </a:r>
            <a:br>
              <a:rPr lang="pl-PL" sz="2400" smtClean="0"/>
            </a:br>
            <a:r>
              <a:rPr lang="pl-PL" sz="2400" smtClean="0"/>
              <a:t>w zakresie ustalania celów, jak i określania szczegółowych procedur ich osiągania.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animEffect transition="in" filter="slide(fromBottom)">
                                      <p:cBhvr>
                                        <p:cTn id="7" dur="500"/>
                                        <p:tgtEl>
                                          <p:spTgt spid="10854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8547">
                                            <p:txEl>
                                              <p:pRg st="0" end="0"/>
                                            </p:txEl>
                                          </p:spTgt>
                                        </p:tgtEl>
                                        <p:attrNameLst>
                                          <p:attrName>style.visibility</p:attrName>
                                        </p:attrNameLst>
                                      </p:cBhvr>
                                      <p:to>
                                        <p:strVal val="visible"/>
                                      </p:to>
                                    </p:set>
                                    <p:animEffect transition="in" filter="slide(fromBottom)">
                                      <p:cBhvr>
                                        <p:cTn id="12" dur="500"/>
                                        <p:tgtEl>
                                          <p:spTgt spid="10854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08547">
                                            <p:txEl>
                                              <p:pRg st="1" end="1"/>
                                            </p:txEl>
                                          </p:spTgt>
                                        </p:tgtEl>
                                        <p:attrNameLst>
                                          <p:attrName>style.visibility</p:attrName>
                                        </p:attrNameLst>
                                      </p:cBhvr>
                                      <p:to>
                                        <p:strVal val="visible"/>
                                      </p:to>
                                    </p:set>
                                    <p:animEffect transition="in" filter="slide(fromBottom)">
                                      <p:cBhvr>
                                        <p:cTn id="17" dur="500"/>
                                        <p:tgtEl>
                                          <p:spTgt spid="10854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08547">
                                            <p:txEl>
                                              <p:pRg st="2" end="2"/>
                                            </p:txEl>
                                          </p:spTgt>
                                        </p:tgtEl>
                                        <p:attrNameLst>
                                          <p:attrName>style.visibility</p:attrName>
                                        </p:attrNameLst>
                                      </p:cBhvr>
                                      <p:to>
                                        <p:strVal val="visible"/>
                                      </p:to>
                                    </p:set>
                                    <p:animEffect transition="in" filter="slide(fromBottom)">
                                      <p:cBhvr>
                                        <p:cTn id="22" dur="500"/>
                                        <p:tgtEl>
                                          <p:spTgt spid="10854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08547">
                                            <p:txEl>
                                              <p:pRg st="3" end="3"/>
                                            </p:txEl>
                                          </p:spTgt>
                                        </p:tgtEl>
                                        <p:attrNameLst>
                                          <p:attrName>style.visibility</p:attrName>
                                        </p:attrNameLst>
                                      </p:cBhvr>
                                      <p:to>
                                        <p:strVal val="visible"/>
                                      </p:to>
                                    </p:set>
                                    <p:animEffect transition="in" filter="slide(fromBottom)">
                                      <p:cBhvr>
                                        <p:cTn id="27" dur="500"/>
                                        <p:tgtEl>
                                          <p:spTgt spid="10854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08547">
                                            <p:txEl>
                                              <p:pRg st="4" end="4"/>
                                            </p:txEl>
                                          </p:spTgt>
                                        </p:tgtEl>
                                        <p:attrNameLst>
                                          <p:attrName>style.visibility</p:attrName>
                                        </p:attrNameLst>
                                      </p:cBhvr>
                                      <p:to>
                                        <p:strVal val="visible"/>
                                      </p:to>
                                    </p:set>
                                    <p:animEffect transition="in" filter="slide(fromBottom)">
                                      <p:cBhvr>
                                        <p:cTn id="32" dur="500"/>
                                        <p:tgtEl>
                                          <p:spTgt spid="1085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P spid="108547"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4"/>
          <p:cNvSpPr>
            <a:spLocks noGrp="1" noChangeArrowheads="1"/>
          </p:cNvSpPr>
          <p:nvPr>
            <p:ph type="ctrTitle"/>
          </p:nvPr>
        </p:nvSpPr>
        <p:spPr/>
        <p:txBody>
          <a:bodyPr/>
          <a:lstStyle/>
          <a:p>
            <a:pPr eaLnBrk="1" hangingPunct="1">
              <a:defRPr/>
            </a:pPr>
            <a:r>
              <a:rPr lang="pl-PL" sz="4000" b="1" dirty="0" smtClean="0">
                <a:solidFill>
                  <a:schemeClr val="accent6">
                    <a:lumMod val="50000"/>
                  </a:schemeClr>
                </a:solidFill>
              </a:rPr>
              <a:t>UCZEŃ ZE SPRZĘŻONĄ NIEPEŁNOSPRAWNOŚCIĄ</a:t>
            </a:r>
          </a:p>
        </p:txBody>
      </p:sp>
      <p:sp>
        <p:nvSpPr>
          <p:cNvPr id="90115" name="Rectangle 3"/>
          <p:cNvSpPr>
            <a:spLocks noGrp="1" noChangeArrowheads="1"/>
          </p:cNvSpPr>
          <p:nvPr>
            <p:ph type="subTitle" idx="1"/>
          </p:nvPr>
        </p:nvSpPr>
        <p:spPr/>
        <p:txBody>
          <a:bodyPr anchor="ctr"/>
          <a:lstStyle/>
          <a:p>
            <a:pPr eaLnBrk="1" hangingPunct="1"/>
            <a:r>
              <a:rPr lang="pl-PL" smtClean="0">
                <a:solidFill>
                  <a:schemeClr val="bg2"/>
                </a:solidFill>
              </a:rPr>
              <a:t>Wybrane zagadnienia</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1" name="Rectangle 3"/>
          <p:cNvSpPr>
            <a:spLocks noGrp="1" noChangeArrowheads="1"/>
          </p:cNvSpPr>
          <p:nvPr>
            <p:ph type="body" sz="half" idx="1"/>
          </p:nvPr>
        </p:nvSpPr>
        <p:spPr>
          <a:xfrm>
            <a:off x="395288" y="1196975"/>
            <a:ext cx="8218487" cy="2116138"/>
          </a:xfrm>
        </p:spPr>
        <p:txBody>
          <a:bodyPr/>
          <a:lstStyle/>
          <a:p>
            <a:pPr marL="0" indent="0" algn="just" eaLnBrk="1" hangingPunct="1">
              <a:lnSpc>
                <a:spcPct val="90000"/>
              </a:lnSpc>
              <a:buFontTx/>
              <a:buNone/>
            </a:pPr>
            <a:r>
              <a:rPr lang="pl-PL" smtClean="0"/>
              <a:t>Populacja osób z niepełnosprawnością sprzężoną stanowi bardzo zróżnicowaną grupę ze względu na współwystępowanie rodzajów i stopni składających się na nią niepełnosprawności. </a:t>
            </a:r>
          </a:p>
        </p:txBody>
      </p:sp>
      <p:sp>
        <p:nvSpPr>
          <p:cNvPr id="273413" name="Rectangle 5"/>
          <p:cNvSpPr>
            <a:spLocks noGrp="1" noChangeArrowheads="1"/>
          </p:cNvSpPr>
          <p:nvPr>
            <p:ph type="body" sz="half" idx="2"/>
          </p:nvPr>
        </p:nvSpPr>
        <p:spPr>
          <a:xfrm>
            <a:off x="323850" y="3644900"/>
            <a:ext cx="8353425" cy="2232025"/>
          </a:xfrm>
        </p:spPr>
        <p:txBody>
          <a:bodyPr/>
          <a:lstStyle/>
          <a:p>
            <a:pPr marL="0" indent="0" algn="just" eaLnBrk="1" hangingPunct="1">
              <a:lnSpc>
                <a:spcPct val="90000"/>
              </a:lnSpc>
              <a:buFontTx/>
              <a:buNone/>
              <a:defRPr/>
            </a:pPr>
            <a:r>
              <a:rPr lang="pl-PL" b="1" smtClean="0">
                <a:solidFill>
                  <a:srgbClr val="0D0D0D"/>
                </a:solidFill>
              </a:rPr>
              <a:t>Niepełnosprawność sprzężona</a:t>
            </a:r>
            <a:r>
              <a:rPr lang="pl-PL" smtClean="0">
                <a:solidFill>
                  <a:srgbClr val="0D0D0D"/>
                </a:solidFill>
              </a:rPr>
              <a:t> </a:t>
            </a:r>
            <a:r>
              <a:rPr lang="pl-PL" smtClean="0"/>
              <a:t>(nazywana też upośledzeniem sprzężonym, złożonym, wielorakim)  nie jest prostą sumą składających się na nią niepełnosprawności, ale </a:t>
            </a:r>
            <a:r>
              <a:rPr lang="pl-PL" b="1" smtClean="0">
                <a:solidFill>
                  <a:srgbClr val="0D0D0D"/>
                </a:solidFill>
              </a:rPr>
              <a:t>stanowi swoistą, odrębną i złożoną jednostkę kliniczną</a:t>
            </a:r>
            <a:r>
              <a:rPr lang="pl-PL" b="1" smtClean="0">
                <a:solidFill>
                  <a:srgbClr val="0D0D0D"/>
                </a:solidFill>
                <a:effectLst>
                  <a:outerShdw blurRad="38100" dist="38100" dir="2700000" algn="tl">
                    <a:srgbClr val="C0C0C0"/>
                  </a:outerShdw>
                </a:effectLst>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3411">
                                            <p:txEl>
                                              <p:pRg st="0" end="0"/>
                                            </p:txEl>
                                          </p:spTgt>
                                        </p:tgtEl>
                                        <p:attrNameLst>
                                          <p:attrName>style.visibility</p:attrName>
                                        </p:attrNameLst>
                                      </p:cBhvr>
                                      <p:to>
                                        <p:strVal val="visible"/>
                                      </p:to>
                                    </p:set>
                                    <p:animEffect transition="in" filter="slide(fromBottom)">
                                      <p:cBhvr>
                                        <p:cTn id="7" dur="500"/>
                                        <p:tgtEl>
                                          <p:spTgt spid="2734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73413">
                                            <p:txEl>
                                              <p:pRg st="0" end="0"/>
                                            </p:txEl>
                                          </p:spTgt>
                                        </p:tgtEl>
                                        <p:attrNameLst>
                                          <p:attrName>style.visibility</p:attrName>
                                        </p:attrNameLst>
                                      </p:cBhvr>
                                      <p:to>
                                        <p:strVal val="visible"/>
                                      </p:to>
                                    </p:set>
                                    <p:animEffect transition="in" filter="slide(fromBottom)">
                                      <p:cBhvr>
                                        <p:cTn id="12" dur="500"/>
                                        <p:tgtEl>
                                          <p:spTgt spid="2734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11" grpId="0" build="p"/>
      <p:bldP spid="273413"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61" name="Rectangle 5"/>
          <p:cNvSpPr>
            <a:spLocks noGrp="1" noChangeArrowheads="1"/>
          </p:cNvSpPr>
          <p:nvPr>
            <p:ph type="body" sz="half" idx="1"/>
          </p:nvPr>
        </p:nvSpPr>
        <p:spPr>
          <a:xfrm>
            <a:off x="468313" y="1268413"/>
            <a:ext cx="8280400" cy="1800225"/>
          </a:xfrm>
        </p:spPr>
        <p:txBody>
          <a:bodyPr/>
          <a:lstStyle/>
          <a:p>
            <a:pPr marL="0" indent="0" algn="just" eaLnBrk="1" hangingPunct="1">
              <a:buFontTx/>
              <a:buNone/>
              <a:defRPr/>
            </a:pPr>
            <a:r>
              <a:rPr lang="pl-PL" sz="2600" b="1" dirty="0" smtClean="0">
                <a:solidFill>
                  <a:schemeClr val="tx1">
                    <a:lumMod val="95000"/>
                    <a:lumOff val="5000"/>
                  </a:schemeClr>
                </a:solidFill>
              </a:rPr>
              <a:t>niepełnosprawność sprzężona</a:t>
            </a:r>
            <a:r>
              <a:rPr lang="pl-PL" sz="2600" dirty="0" smtClean="0">
                <a:solidFill>
                  <a:schemeClr val="tx1">
                    <a:lumMod val="95000"/>
                    <a:lumOff val="5000"/>
                  </a:schemeClr>
                </a:solidFill>
              </a:rPr>
              <a:t>  </a:t>
            </a:r>
            <a:r>
              <a:rPr lang="pl-PL" sz="2600" dirty="0" smtClean="0"/>
              <a:t>- co najmniej dwa rodzaje niepełnosprawności, które są wywołane tym </a:t>
            </a:r>
            <a:r>
              <a:rPr lang="pl-PL" sz="2600" i="1" dirty="0" smtClean="0"/>
              <a:t>samym czynnikiem</a:t>
            </a:r>
            <a:r>
              <a:rPr lang="pl-PL" sz="2600" b="1" dirty="0" smtClean="0"/>
              <a:t> </a:t>
            </a:r>
            <a:r>
              <a:rPr lang="pl-PL" sz="2600" dirty="0" smtClean="0"/>
              <a:t>(np</a:t>
            </a:r>
            <a:r>
              <a:rPr lang="pl-PL" sz="2600" b="1" dirty="0" smtClean="0"/>
              <a:t>.</a:t>
            </a:r>
            <a:r>
              <a:rPr lang="pl-PL" sz="2600" dirty="0" smtClean="0"/>
              <a:t> wywołane zapaleniem opon mózgowych  - upośledzenie umysłowe i głuchota).</a:t>
            </a:r>
            <a:r>
              <a:rPr lang="pl-PL" sz="2600" b="1" dirty="0" smtClean="0"/>
              <a:t> </a:t>
            </a:r>
            <a:endParaRPr lang="pl-PL" sz="2600" dirty="0" smtClean="0"/>
          </a:p>
        </p:txBody>
      </p:sp>
      <p:sp>
        <p:nvSpPr>
          <p:cNvPr id="275462" name="Rectangle 6"/>
          <p:cNvSpPr>
            <a:spLocks noGrp="1" noChangeArrowheads="1"/>
          </p:cNvSpPr>
          <p:nvPr>
            <p:ph type="body" sz="half" idx="2"/>
          </p:nvPr>
        </p:nvSpPr>
        <p:spPr>
          <a:xfrm>
            <a:off x="468313" y="2997200"/>
            <a:ext cx="8207375" cy="2881313"/>
          </a:xfrm>
        </p:spPr>
        <p:txBody>
          <a:bodyPr/>
          <a:lstStyle/>
          <a:p>
            <a:pPr marL="0" indent="0" algn="just" eaLnBrk="1" hangingPunct="1">
              <a:buFontTx/>
              <a:buNone/>
              <a:defRPr/>
            </a:pPr>
            <a:endParaRPr lang="pl-PL" sz="2600" b="1" i="1" dirty="0" smtClean="0">
              <a:solidFill>
                <a:srgbClr val="006600"/>
              </a:solidFill>
              <a:effectLst>
                <a:outerShdw blurRad="38100" dist="38100" dir="2700000" algn="tl">
                  <a:srgbClr val="C0C0C0"/>
                </a:outerShdw>
              </a:effectLst>
            </a:endParaRPr>
          </a:p>
          <a:p>
            <a:pPr marL="0" indent="0" algn="just" eaLnBrk="1" hangingPunct="1">
              <a:buFontTx/>
              <a:buNone/>
              <a:defRPr/>
            </a:pPr>
            <a:r>
              <a:rPr lang="pl-PL" sz="2600" b="1" dirty="0" smtClean="0">
                <a:solidFill>
                  <a:schemeClr val="tx1">
                    <a:lumMod val="95000"/>
                    <a:lumOff val="5000"/>
                  </a:schemeClr>
                </a:solidFill>
              </a:rPr>
              <a:t>niepełnosprawność złożona</a:t>
            </a:r>
            <a:r>
              <a:rPr lang="pl-PL" sz="2600" dirty="0" smtClean="0">
                <a:solidFill>
                  <a:schemeClr val="tx1">
                    <a:lumMod val="95000"/>
                    <a:lumOff val="5000"/>
                  </a:schemeClr>
                </a:solidFill>
              </a:rPr>
              <a:t> </a:t>
            </a:r>
            <a:r>
              <a:rPr lang="pl-PL" sz="2600" dirty="0" smtClean="0"/>
              <a:t>- co najmniej dwa rodzaje niepełnosprawności</a:t>
            </a:r>
            <a:r>
              <a:rPr lang="pl-PL" sz="2600" b="1" dirty="0" smtClean="0"/>
              <a:t>, </a:t>
            </a:r>
            <a:r>
              <a:rPr lang="pl-PL" sz="2600" dirty="0" smtClean="0"/>
              <a:t>lecz wywołane </a:t>
            </a:r>
            <a:r>
              <a:rPr lang="pl-PL" sz="2600" i="1" dirty="0" smtClean="0"/>
              <a:t>różnymi czynnikami</a:t>
            </a:r>
            <a:r>
              <a:rPr lang="pl-PL" sz="2600" dirty="0" smtClean="0"/>
              <a:t> działającymi jednocześnie lub w różnych okresach życia (np. kilkunastoletnie dziecko z niepełnosprawnością intelektualną na skutek wypadku samochodowego traci sprawność kończyn dolnych).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5461">
                                            <p:txEl>
                                              <p:pRg st="0" end="0"/>
                                            </p:txEl>
                                          </p:spTgt>
                                        </p:tgtEl>
                                        <p:attrNameLst>
                                          <p:attrName>style.visibility</p:attrName>
                                        </p:attrNameLst>
                                      </p:cBhvr>
                                      <p:to>
                                        <p:strVal val="visible"/>
                                      </p:to>
                                    </p:set>
                                    <p:animEffect transition="in" filter="slide(fromBottom)">
                                      <p:cBhvr>
                                        <p:cTn id="7" dur="500"/>
                                        <p:tgtEl>
                                          <p:spTgt spid="27546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75462">
                                            <p:txEl>
                                              <p:pRg st="1" end="1"/>
                                            </p:txEl>
                                          </p:spTgt>
                                        </p:tgtEl>
                                        <p:attrNameLst>
                                          <p:attrName>style.visibility</p:attrName>
                                        </p:attrNameLst>
                                      </p:cBhvr>
                                      <p:to>
                                        <p:strVal val="visible"/>
                                      </p:to>
                                    </p:set>
                                    <p:animEffect transition="in" filter="slide(fromBottom)">
                                      <p:cBhvr>
                                        <p:cTn id="12" dur="500"/>
                                        <p:tgtEl>
                                          <p:spTgt spid="27546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5461" grpId="0" build="p"/>
      <p:bldP spid="275462"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5" name="Rectangle 3"/>
          <p:cNvSpPr>
            <a:spLocks noGrp="1" noChangeArrowheads="1"/>
          </p:cNvSpPr>
          <p:nvPr>
            <p:ph type="body" sz="half" idx="1"/>
          </p:nvPr>
        </p:nvSpPr>
        <p:spPr>
          <a:xfrm>
            <a:off x="642938" y="1666875"/>
            <a:ext cx="8086725" cy="3333750"/>
          </a:xfrm>
        </p:spPr>
        <p:txBody>
          <a:bodyPr/>
          <a:lstStyle/>
          <a:p>
            <a:pPr marL="0" indent="0" algn="just" eaLnBrk="1" hangingPunct="1">
              <a:lnSpc>
                <a:spcPct val="80000"/>
              </a:lnSpc>
              <a:buFontTx/>
              <a:buNone/>
              <a:defRPr/>
            </a:pPr>
            <a:endParaRPr lang="pl-PL" sz="2500" dirty="0" smtClean="0"/>
          </a:p>
          <a:p>
            <a:pPr marL="0" indent="0" algn="just" eaLnBrk="1" hangingPunct="1">
              <a:lnSpc>
                <a:spcPct val="80000"/>
              </a:lnSpc>
              <a:buFontTx/>
              <a:buNone/>
              <a:defRPr/>
            </a:pPr>
            <a:r>
              <a:rPr lang="pl-PL" dirty="0" smtClean="0"/>
              <a:t>Nie jest możliwe dokonanie charakterystyki ucznia </a:t>
            </a:r>
            <a:br>
              <a:rPr lang="pl-PL" dirty="0" smtClean="0"/>
            </a:br>
            <a:r>
              <a:rPr lang="pl-PL" dirty="0" smtClean="0"/>
              <a:t>ze sprzężoną niepełnosprawnością, ponieważ </a:t>
            </a:r>
            <a:r>
              <a:rPr lang="pl-PL" b="1" dirty="0" smtClean="0">
                <a:solidFill>
                  <a:schemeClr val="bg2">
                    <a:lumMod val="50000"/>
                  </a:schemeClr>
                </a:solidFill>
              </a:rPr>
              <a:t>każdy </a:t>
            </a:r>
            <a:br>
              <a:rPr lang="pl-PL" b="1" dirty="0" smtClean="0">
                <a:solidFill>
                  <a:schemeClr val="bg2">
                    <a:lumMod val="50000"/>
                  </a:schemeClr>
                </a:solidFill>
              </a:rPr>
            </a:br>
            <a:r>
              <a:rPr lang="pl-PL" b="1" dirty="0" smtClean="0">
                <a:solidFill>
                  <a:schemeClr val="bg2">
                    <a:lumMod val="50000"/>
                  </a:schemeClr>
                </a:solidFill>
              </a:rPr>
              <a:t>z nich stanowi odrębną, swoistą jednostkę kliniczną.</a:t>
            </a:r>
            <a:r>
              <a:rPr lang="pl-PL" sz="2500" b="1" dirty="0" smtClean="0">
                <a:solidFill>
                  <a:schemeClr val="bg2">
                    <a:lumMod val="50000"/>
                  </a:schemeClr>
                </a:solidFill>
              </a:rPr>
              <a:t> </a:t>
            </a:r>
          </a:p>
          <a:p>
            <a:pPr marL="0" indent="0" algn="just" eaLnBrk="1" hangingPunct="1">
              <a:lnSpc>
                <a:spcPct val="80000"/>
              </a:lnSpc>
              <a:buFontTx/>
              <a:buNone/>
              <a:defRPr/>
            </a:pPr>
            <a:endParaRPr lang="pl-PL" sz="2500" b="1" dirty="0" smtClean="0">
              <a:solidFill>
                <a:schemeClr val="bg2">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4435">
                                            <p:txEl>
                                              <p:pRg st="1" end="1"/>
                                            </p:txEl>
                                          </p:spTgt>
                                        </p:tgtEl>
                                        <p:attrNameLst>
                                          <p:attrName>style.visibility</p:attrName>
                                        </p:attrNameLst>
                                      </p:cBhvr>
                                      <p:to>
                                        <p:strVal val="visible"/>
                                      </p:to>
                                    </p:set>
                                    <p:animEffect transition="in" filter="slide(fromBottom)">
                                      <p:cBhvr>
                                        <p:cTn id="7" dur="500"/>
                                        <p:tgtEl>
                                          <p:spTgt spid="2744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435"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9" name="Rectangle 3"/>
          <p:cNvSpPr>
            <a:spLocks noGrp="1" noChangeArrowheads="1"/>
          </p:cNvSpPr>
          <p:nvPr>
            <p:ph type="body" idx="1"/>
          </p:nvPr>
        </p:nvSpPr>
        <p:spPr>
          <a:xfrm>
            <a:off x="390525" y="1254125"/>
            <a:ext cx="8496300" cy="5040313"/>
          </a:xfrm>
        </p:spPr>
        <p:txBody>
          <a:bodyPr/>
          <a:lstStyle/>
          <a:p>
            <a:pPr algn="just" eaLnBrk="1" hangingPunct="1">
              <a:lnSpc>
                <a:spcPct val="90000"/>
              </a:lnSpc>
              <a:buFontTx/>
              <a:buNone/>
            </a:pPr>
            <a:r>
              <a:rPr lang="pl-PL" sz="2400" smtClean="0"/>
              <a:t>     W przypadku rozpoznania u ucznia niepełnosprawności sprzężonej lub złożonej  zazwyczaj jedna z nich przyjmuje </a:t>
            </a:r>
            <a:r>
              <a:rPr lang="pl-PL" sz="2400" b="1" smtClean="0">
                <a:solidFill>
                  <a:srgbClr val="0D0D0D"/>
                </a:solidFill>
              </a:rPr>
              <a:t>rolę dominującą</a:t>
            </a:r>
            <a:r>
              <a:rPr lang="pl-PL" sz="2400" smtClean="0">
                <a:solidFill>
                  <a:srgbClr val="0D0D0D"/>
                </a:solidFill>
              </a:rPr>
              <a:t>.</a:t>
            </a:r>
            <a:r>
              <a:rPr lang="pl-PL" sz="2400" smtClean="0"/>
              <a:t> Ma to znaczenie dla planowania i skutecznego  przeprowadzenia procesów wspomagania rozwoju, edukacji. </a:t>
            </a:r>
          </a:p>
          <a:p>
            <a:pPr algn="just" eaLnBrk="1" hangingPunct="1">
              <a:lnSpc>
                <a:spcPct val="90000"/>
              </a:lnSpc>
              <a:buFontTx/>
              <a:buNone/>
            </a:pPr>
            <a:endParaRPr lang="pl-PL" sz="2400" smtClean="0"/>
          </a:p>
          <a:p>
            <a:pPr algn="just" eaLnBrk="1" hangingPunct="1">
              <a:lnSpc>
                <a:spcPct val="90000"/>
              </a:lnSpc>
              <a:buFontTx/>
              <a:buNone/>
            </a:pPr>
            <a:r>
              <a:rPr lang="pl-PL" sz="2400" smtClean="0"/>
              <a:t>	</a:t>
            </a:r>
            <a:r>
              <a:rPr lang="pl-PL" sz="2400" b="1" smtClean="0"/>
              <a:t>Uczniowie z współwystępującym upośledzeniem </a:t>
            </a:r>
            <a:br>
              <a:rPr lang="pl-PL" sz="2400" b="1" smtClean="0"/>
            </a:br>
            <a:r>
              <a:rPr lang="pl-PL" sz="2400" b="1" smtClean="0"/>
              <a:t>w stopniu umiarkowanym lub znacznym realizują Podstawę programową kształcenia ogólnego dla uczniów z upośledzeniem umysłowym w stopniu umiarkowanym lub znacznym, pozostali uczniowie realizują Podstawę kształcenia ogólnego. </a:t>
            </a:r>
            <a:endParaRPr lang="pl-PL" sz="2400" b="1" smtClean="0">
              <a:latin typeface="Arial" charset="0"/>
            </a:endParaRPr>
          </a:p>
          <a:p>
            <a:pPr algn="just" eaLnBrk="1" hangingPunct="1">
              <a:lnSpc>
                <a:spcPct val="90000"/>
              </a:lnSpc>
              <a:buFontTx/>
              <a:buNone/>
            </a:pPr>
            <a:r>
              <a:rPr lang="pl-PL" sz="2400" b="1" smtClean="0">
                <a:latin typeface="Arial" charset="0"/>
              </a:rPr>
              <a:t>    </a:t>
            </a:r>
            <a:r>
              <a:rPr lang="pl-PL" sz="2400" b="1" smtClean="0"/>
              <a:t>Dla tej grupy uczniów nauczyciele i specjaliści opracowują IPET</a:t>
            </a:r>
            <a:r>
              <a:rPr lang="pl-PL" sz="240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80579">
                                            <p:txEl>
                                              <p:pRg st="0" end="0"/>
                                            </p:txEl>
                                          </p:spTgt>
                                        </p:tgtEl>
                                        <p:attrNameLst>
                                          <p:attrName>style.visibility</p:attrName>
                                        </p:attrNameLst>
                                      </p:cBhvr>
                                      <p:to>
                                        <p:strVal val="visible"/>
                                      </p:to>
                                    </p:set>
                                    <p:animEffect transition="in" filter="slide(fromBottom)">
                                      <p:cBhvr>
                                        <p:cTn id="7" dur="500"/>
                                        <p:tgtEl>
                                          <p:spTgt spid="2805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80579">
                                            <p:txEl>
                                              <p:pRg st="2" end="2"/>
                                            </p:txEl>
                                          </p:spTgt>
                                        </p:tgtEl>
                                        <p:attrNameLst>
                                          <p:attrName>style.visibility</p:attrName>
                                        </p:attrNameLst>
                                      </p:cBhvr>
                                      <p:to>
                                        <p:strVal val="visible"/>
                                      </p:to>
                                    </p:set>
                                    <p:animEffect transition="in" filter="slide(fromBottom)">
                                      <p:cBhvr>
                                        <p:cTn id="12" dur="500"/>
                                        <p:tgtEl>
                                          <p:spTgt spid="28057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80579">
                                            <p:txEl>
                                              <p:pRg st="3" end="3"/>
                                            </p:txEl>
                                          </p:spTgt>
                                        </p:tgtEl>
                                        <p:attrNameLst>
                                          <p:attrName>style.visibility</p:attrName>
                                        </p:attrNameLst>
                                      </p:cBhvr>
                                      <p:to>
                                        <p:strVal val="visible"/>
                                      </p:to>
                                    </p:set>
                                    <p:animEffect transition="in" filter="slide(fromBottom)">
                                      <p:cBhvr>
                                        <p:cTn id="17" dur="500"/>
                                        <p:tgtEl>
                                          <p:spTgt spid="2805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ctrTitle" idx="4294967295"/>
          </p:nvPr>
        </p:nvSpPr>
        <p:spPr>
          <a:xfrm>
            <a:off x="685800" y="2130425"/>
            <a:ext cx="7773988" cy="1730375"/>
          </a:xfrm>
        </p:spPr>
        <p:txBody>
          <a:bodyPr/>
          <a:lstStyle/>
          <a:p>
            <a:pPr eaLnBrk="1" hangingPunct="1">
              <a:defRPr/>
            </a:pPr>
            <a:r>
              <a:rPr lang="pl-PL" sz="4000" dirty="0" smtClean="0">
                <a:solidFill>
                  <a:schemeClr val="accent6">
                    <a:lumMod val="50000"/>
                  </a:schemeClr>
                </a:solidFill>
              </a:rPr>
              <a:t>UCZEŃ Z CHOROBĄ PRZEWLEKŁĄ</a:t>
            </a:r>
          </a:p>
        </p:txBody>
      </p:sp>
      <p:sp>
        <p:nvSpPr>
          <p:cNvPr id="95235" name="Rectangle 3"/>
          <p:cNvSpPr>
            <a:spLocks noGrp="1" noChangeArrowheads="1"/>
          </p:cNvSpPr>
          <p:nvPr>
            <p:ph type="subTitle" idx="4294967295"/>
          </p:nvPr>
        </p:nvSpPr>
        <p:spPr>
          <a:xfrm>
            <a:off x="1371600" y="3886200"/>
            <a:ext cx="6400800" cy="1752600"/>
          </a:xfrm>
        </p:spPr>
        <p:txBody>
          <a:bodyPr anchor="ctr"/>
          <a:lstStyle/>
          <a:p>
            <a:pPr marL="0" indent="0" eaLnBrk="1" hangingPunct="1">
              <a:buFontTx/>
              <a:buNone/>
            </a:pPr>
            <a:r>
              <a:rPr lang="pl-PL" smtClean="0">
                <a:solidFill>
                  <a:srgbClr val="898989"/>
                </a:solidFill>
              </a:rPr>
              <a:t>Wybrane zagadnienia</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395288" y="188913"/>
            <a:ext cx="8229600" cy="633412"/>
          </a:xfrm>
        </p:spPr>
        <p:txBody>
          <a:bodyPr/>
          <a:lstStyle/>
          <a:p>
            <a:pPr eaLnBrk="1" hangingPunct="1">
              <a:defRPr/>
            </a:pPr>
            <a:r>
              <a:rPr lang="pl-PL" b="1" dirty="0" smtClean="0">
                <a:solidFill>
                  <a:schemeClr val="accent6">
                    <a:lumMod val="50000"/>
                  </a:schemeClr>
                </a:solidFill>
              </a:rPr>
              <a:t>WYZNACZNIKI PROCESU EDUKACYJNEGO</a:t>
            </a:r>
            <a:endParaRPr lang="pl-PL" dirty="0" smtClean="0">
              <a:solidFill>
                <a:schemeClr val="accent6">
                  <a:lumMod val="50000"/>
                </a:schemeClr>
              </a:solidFill>
            </a:endParaRPr>
          </a:p>
        </p:txBody>
      </p:sp>
      <p:sp>
        <p:nvSpPr>
          <p:cNvPr id="2" name="Rectangle 3"/>
          <p:cNvSpPr>
            <a:spLocks noChangeArrowheads="1"/>
          </p:cNvSpPr>
          <p:nvPr/>
        </p:nvSpPr>
        <p:spPr bwMode="auto">
          <a:xfrm>
            <a:off x="5956300" y="3222095"/>
            <a:ext cx="2879725" cy="1372483"/>
          </a:xfrm>
          <a:prstGeom prst="rect">
            <a:avLst/>
          </a:prstGeom>
          <a:solidFill>
            <a:srgbClr val="006600"/>
          </a:solidFill>
          <a:ln w="9525">
            <a:miter lim="800000"/>
            <a:headEnd/>
            <a:tailEnd/>
          </a:ln>
          <a:scene3d>
            <a:camera prst="perspectiveFront"/>
            <a:lightRig rig="legacyFlat3" dir="b"/>
          </a:scene3d>
          <a:sp3d extrusionH="430200" prstMaterial="legacyMatte">
            <a:bevelT w="13500" h="13500" prst="angle"/>
            <a:bevelB w="13500" h="13500" prst="angle"/>
            <a:extrusionClr>
              <a:srgbClr val="89D46E"/>
            </a:extrusionClr>
          </a:sp3d>
        </p:spPr>
        <p:txBody>
          <a:bodyPr>
            <a:flatTx/>
          </a:bodyPr>
          <a:lstStyle/>
          <a:p>
            <a:pPr algn="ctr">
              <a:spcBef>
                <a:spcPct val="20000"/>
              </a:spcBef>
              <a:defRPr/>
            </a:pPr>
            <a:endParaRPr lang="pl-PL" sz="1800" b="1" dirty="0">
              <a:solidFill>
                <a:schemeClr val="bg1"/>
              </a:solidFill>
              <a:latin typeface="+mj-lt"/>
            </a:endParaRPr>
          </a:p>
          <a:p>
            <a:pPr algn="ctr">
              <a:spcBef>
                <a:spcPct val="20000"/>
              </a:spcBef>
              <a:defRPr/>
            </a:pPr>
            <a:r>
              <a:rPr lang="pl-PL" sz="1800" b="1" dirty="0">
                <a:solidFill>
                  <a:schemeClr val="bg1"/>
                </a:solidFill>
                <a:latin typeface="+mj-lt"/>
              </a:rPr>
              <a:t>PROGRAM </a:t>
            </a:r>
          </a:p>
          <a:p>
            <a:pPr algn="ctr">
              <a:spcBef>
                <a:spcPct val="20000"/>
              </a:spcBef>
              <a:defRPr/>
            </a:pPr>
            <a:r>
              <a:rPr lang="pl-PL" sz="1800" b="1" dirty="0">
                <a:solidFill>
                  <a:schemeClr val="bg1"/>
                </a:solidFill>
                <a:latin typeface="+mj-lt"/>
              </a:rPr>
              <a:t>EDUKACYJNY</a:t>
            </a:r>
          </a:p>
        </p:txBody>
      </p:sp>
      <p:sp>
        <p:nvSpPr>
          <p:cNvPr id="3" name="Rectangle 3"/>
          <p:cNvSpPr>
            <a:spLocks noChangeArrowheads="1"/>
          </p:cNvSpPr>
          <p:nvPr/>
        </p:nvSpPr>
        <p:spPr bwMode="auto">
          <a:xfrm>
            <a:off x="3239912" y="4865511"/>
            <a:ext cx="2585155" cy="1401939"/>
          </a:xfrm>
          <a:prstGeom prst="rect">
            <a:avLst/>
          </a:prstGeom>
          <a:solidFill>
            <a:srgbClr val="006600"/>
          </a:solidFill>
          <a:ln w="9525">
            <a:miter lim="800000"/>
            <a:headEnd/>
            <a:tailEnd/>
          </a:ln>
          <a:scene3d>
            <a:camera prst="perspectiveFront"/>
            <a:lightRig rig="legacyFlat3" dir="b"/>
          </a:scene3d>
          <a:sp3d extrusionH="430200" prstMaterial="legacyMatte">
            <a:bevelT w="13500" h="13500" prst="angle"/>
            <a:bevelB w="13500" h="13500" prst="angle"/>
            <a:extrusionClr>
              <a:srgbClr val="89D46E"/>
            </a:extrusionClr>
          </a:sp3d>
        </p:spPr>
        <p:txBody>
          <a:bodyPr>
            <a:flatTx/>
          </a:bodyPr>
          <a:lstStyle/>
          <a:p>
            <a:pPr marL="342900" indent="-342900" algn="ctr">
              <a:spcBef>
                <a:spcPct val="20000"/>
              </a:spcBef>
              <a:defRPr/>
            </a:pPr>
            <a:endParaRPr lang="pl-PL" sz="1800" b="1" dirty="0">
              <a:solidFill>
                <a:schemeClr val="bg1"/>
              </a:solidFill>
            </a:endParaRPr>
          </a:p>
          <a:p>
            <a:pPr marL="342900" indent="-342900" algn="ctr">
              <a:spcBef>
                <a:spcPct val="20000"/>
              </a:spcBef>
              <a:defRPr/>
            </a:pPr>
            <a:r>
              <a:rPr lang="pl-PL" sz="1800" b="1" dirty="0">
                <a:solidFill>
                  <a:schemeClr val="bg1"/>
                </a:solidFill>
              </a:rPr>
              <a:t>OCENIANIE</a:t>
            </a:r>
          </a:p>
        </p:txBody>
      </p:sp>
      <p:sp>
        <p:nvSpPr>
          <p:cNvPr id="4" name="Rectangle 3"/>
          <p:cNvSpPr>
            <a:spLocks noChangeArrowheads="1"/>
          </p:cNvSpPr>
          <p:nvPr/>
        </p:nvSpPr>
        <p:spPr bwMode="auto">
          <a:xfrm>
            <a:off x="197733" y="3167592"/>
            <a:ext cx="2861556" cy="1381831"/>
          </a:xfrm>
          <a:prstGeom prst="rect">
            <a:avLst/>
          </a:prstGeom>
          <a:solidFill>
            <a:srgbClr val="006600"/>
          </a:solidFill>
          <a:ln w="9525">
            <a:miter lim="800000"/>
            <a:headEnd/>
            <a:tailEnd/>
          </a:ln>
          <a:scene3d>
            <a:camera prst="perspectiveFront"/>
            <a:lightRig rig="legacyFlat3" dir="b"/>
          </a:scene3d>
          <a:sp3d extrusionH="430200" prstMaterial="legacyMatte">
            <a:bevelT w="13500" h="13500" prst="angle"/>
            <a:bevelB w="13500" h="13500" prst="angle"/>
            <a:extrusionClr>
              <a:srgbClr val="89D46E"/>
            </a:extrusionClr>
          </a:sp3d>
        </p:spPr>
        <p:txBody>
          <a:bodyPr>
            <a:flatTx/>
          </a:bodyPr>
          <a:lstStyle/>
          <a:p>
            <a:pPr algn="ctr">
              <a:spcBef>
                <a:spcPct val="20000"/>
              </a:spcBef>
              <a:defRPr/>
            </a:pPr>
            <a:endParaRPr lang="pl-PL" sz="1800" b="1" dirty="0">
              <a:solidFill>
                <a:schemeClr val="bg1"/>
              </a:solidFill>
              <a:latin typeface="+mj-lt"/>
            </a:endParaRPr>
          </a:p>
          <a:p>
            <a:pPr algn="ctr">
              <a:spcBef>
                <a:spcPct val="20000"/>
              </a:spcBef>
              <a:defRPr/>
            </a:pPr>
            <a:r>
              <a:rPr lang="pl-PL" sz="1800" b="1" dirty="0">
                <a:solidFill>
                  <a:schemeClr val="bg1"/>
                </a:solidFill>
                <a:latin typeface="+mj-lt"/>
              </a:rPr>
              <a:t>DOSTOSOWANIE OTOCZENIA, RODZAJ POMOCY</a:t>
            </a:r>
          </a:p>
        </p:txBody>
      </p:sp>
      <p:sp>
        <p:nvSpPr>
          <p:cNvPr id="5" name="Rectangle 3"/>
          <p:cNvSpPr>
            <a:spLocks noChangeArrowheads="1"/>
          </p:cNvSpPr>
          <p:nvPr/>
        </p:nvSpPr>
        <p:spPr bwMode="auto">
          <a:xfrm>
            <a:off x="168100" y="1326269"/>
            <a:ext cx="2891190" cy="1563687"/>
          </a:xfrm>
          <a:prstGeom prst="rect">
            <a:avLst/>
          </a:prstGeom>
          <a:solidFill>
            <a:srgbClr val="006600"/>
          </a:solidFill>
          <a:ln w="9525">
            <a:miter lim="800000"/>
            <a:headEnd/>
            <a:tailEnd/>
          </a:ln>
          <a:scene3d>
            <a:camera prst="perspectiveFront"/>
            <a:lightRig rig="legacyFlat3" dir="b"/>
          </a:scene3d>
          <a:sp3d extrusionH="430200" prstMaterial="legacyMatte">
            <a:bevelT w="13500" h="13500" prst="angle"/>
            <a:bevelB w="13500" h="13500" prst="angle"/>
            <a:extrusionClr>
              <a:srgbClr val="89D46E"/>
            </a:extrusionClr>
          </a:sp3d>
        </p:spPr>
        <p:txBody>
          <a:bodyPr>
            <a:flatTx/>
          </a:bodyPr>
          <a:lstStyle/>
          <a:p>
            <a:pPr algn="ctr">
              <a:spcBef>
                <a:spcPct val="20000"/>
              </a:spcBef>
              <a:defRPr/>
            </a:pPr>
            <a:r>
              <a:rPr lang="pl-PL" sz="1800" b="1" dirty="0">
                <a:solidFill>
                  <a:schemeClr val="bg1"/>
                </a:solidFill>
                <a:latin typeface="+mj-lt"/>
              </a:rPr>
              <a:t>PRZYKŁADOWE NARZĘDZIA DIAGNOSTYCZNE W PRACY  Z UCZNIAMI Z CHOROBĄ PRZEWLEKŁĄ I POMOC SPECJALISTYCZNA</a:t>
            </a:r>
          </a:p>
        </p:txBody>
      </p:sp>
      <p:sp>
        <p:nvSpPr>
          <p:cNvPr id="13" name="Rectangle 3"/>
          <p:cNvSpPr>
            <a:spLocks noChangeArrowheads="1"/>
          </p:cNvSpPr>
          <p:nvPr/>
        </p:nvSpPr>
        <p:spPr bwMode="auto">
          <a:xfrm>
            <a:off x="5939367" y="1331206"/>
            <a:ext cx="2879725" cy="1524881"/>
          </a:xfrm>
          <a:prstGeom prst="rect">
            <a:avLst/>
          </a:prstGeom>
          <a:solidFill>
            <a:srgbClr val="006600"/>
          </a:solidFill>
          <a:ln w="9525">
            <a:miter lim="800000"/>
            <a:headEnd/>
            <a:tailEnd/>
          </a:ln>
          <a:scene3d>
            <a:camera prst="perspectiveFront"/>
            <a:lightRig rig="legacyFlat3" dir="b"/>
          </a:scene3d>
          <a:sp3d extrusionH="430200" prstMaterial="legacyMatte">
            <a:bevelT w="13500" h="13500" prst="angle"/>
            <a:bevelB w="13500" h="13500" prst="angle"/>
            <a:extrusionClr>
              <a:srgbClr val="89D46E"/>
            </a:extrusionClr>
          </a:sp3d>
        </p:spPr>
        <p:txBody>
          <a:bodyPr>
            <a:flatTx/>
          </a:bodyPr>
          <a:lstStyle/>
          <a:p>
            <a:pPr algn="ctr">
              <a:spcBef>
                <a:spcPct val="20000"/>
              </a:spcBef>
              <a:defRPr/>
            </a:pPr>
            <a:endParaRPr lang="pl-PL" sz="1800" b="1" dirty="0">
              <a:solidFill>
                <a:schemeClr val="bg1"/>
              </a:solidFill>
              <a:latin typeface="+mj-lt"/>
            </a:endParaRPr>
          </a:p>
          <a:p>
            <a:pPr algn="ctr">
              <a:spcBef>
                <a:spcPct val="20000"/>
              </a:spcBef>
              <a:defRPr/>
            </a:pPr>
            <a:r>
              <a:rPr lang="pl-PL" sz="1800" b="1" dirty="0">
                <a:solidFill>
                  <a:schemeClr val="bg1"/>
                </a:solidFill>
                <a:latin typeface="+mj-lt"/>
              </a:rPr>
              <a:t>PODSTAWA </a:t>
            </a:r>
          </a:p>
          <a:p>
            <a:pPr algn="ctr">
              <a:spcBef>
                <a:spcPct val="20000"/>
              </a:spcBef>
              <a:defRPr/>
            </a:pPr>
            <a:r>
              <a:rPr lang="pl-PL" sz="1800" b="1" dirty="0">
                <a:solidFill>
                  <a:schemeClr val="bg1"/>
                </a:solidFill>
                <a:latin typeface="+mj-lt"/>
              </a:rPr>
              <a:t>PROGRAMOWA</a:t>
            </a:r>
          </a:p>
        </p:txBody>
      </p:sp>
      <p:sp>
        <p:nvSpPr>
          <p:cNvPr id="16" name="Strzałka w dół 15"/>
          <p:cNvSpPr/>
          <p:nvPr/>
        </p:nvSpPr>
        <p:spPr>
          <a:xfrm>
            <a:off x="7224713" y="2833688"/>
            <a:ext cx="350837" cy="349250"/>
          </a:xfrm>
          <a:prstGeom prst="downArrow">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7" name="Strzałka w dół 16"/>
          <p:cNvSpPr/>
          <p:nvPr/>
        </p:nvSpPr>
        <p:spPr>
          <a:xfrm rot="2792176">
            <a:off x="5797550" y="4578350"/>
            <a:ext cx="349250" cy="349250"/>
          </a:xfrm>
          <a:prstGeom prst="downArrow">
            <a:avLst/>
          </a:prstGeom>
          <a:solidFill>
            <a:srgbClr val="7979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8" name="Strzałka w dół 17"/>
          <p:cNvSpPr/>
          <p:nvPr/>
        </p:nvSpPr>
        <p:spPr>
          <a:xfrm rot="8825668">
            <a:off x="2990850" y="4527550"/>
            <a:ext cx="350838" cy="349250"/>
          </a:xfrm>
          <a:prstGeom prst="downArrow">
            <a:avLst/>
          </a:prstGeom>
          <a:solidFill>
            <a:srgbClr val="7979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9" name="Strzałka w dół 18"/>
          <p:cNvSpPr/>
          <p:nvPr/>
        </p:nvSpPr>
        <p:spPr>
          <a:xfrm rot="10800000">
            <a:off x="1439863" y="2833688"/>
            <a:ext cx="349250" cy="377825"/>
          </a:xfrm>
          <a:prstGeom prst="downArrow">
            <a:avLst/>
          </a:prstGeom>
          <a:solidFill>
            <a:srgbClr val="7979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0" name="Strzałka w dół 19"/>
          <p:cNvSpPr/>
          <p:nvPr/>
        </p:nvSpPr>
        <p:spPr>
          <a:xfrm rot="16200000">
            <a:off x="4205288" y="1300162"/>
            <a:ext cx="349250" cy="1355725"/>
          </a:xfrm>
          <a:prstGeom prst="downArrow">
            <a:avLst/>
          </a:prstGeom>
          <a:solidFill>
            <a:srgbClr val="7979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slide(fromBottom)">
                                      <p:cBhvr>
                                        <p:cTn id="7" dur="500"/>
                                        <p:tgtEl>
                                          <p:spTgt spid="7373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xit" presetSubtype="16" fill="hold" grpId="1" nodeType="clickEffect">
                                  <p:stCondLst>
                                    <p:cond delay="0"/>
                                  </p:stCondLst>
                                  <p:childTnLst>
                                    <p:animEffect transition="out" filter="diamond(in)">
                                      <p:cBhvr>
                                        <p:cTn id="11" dur="500"/>
                                        <p:tgtEl>
                                          <p:spTgt spid="73730"/>
                                        </p:tgtEl>
                                      </p:cBhvr>
                                    </p:animEffect>
                                    <p:set>
                                      <p:cBhvr>
                                        <p:cTn id="12" dur="1" fill="hold">
                                          <p:stCondLst>
                                            <p:cond delay="499"/>
                                          </p:stCondLst>
                                        </p:cTn>
                                        <p:tgtEl>
                                          <p:spTgt spid="7373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
                                            <p:bg/>
                                          </p:spTgt>
                                        </p:tgtEl>
                                        <p:attrNameLst>
                                          <p:attrName>style.visibility</p:attrName>
                                        </p:attrNameLst>
                                      </p:cBhvr>
                                      <p:to>
                                        <p:strVal val="visible"/>
                                      </p:to>
                                    </p:set>
                                    <p:animEffect transition="in" filter="slide(fromBottom)">
                                      <p:cBhvr>
                                        <p:cTn id="17" dur="500"/>
                                        <p:tgtEl>
                                          <p:spTgt spid="2">
                                            <p:bg/>
                                          </p:spTgt>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slide(fromBottom)">
                                      <p:cBhvr>
                                        <p:cTn id="20" dur="500"/>
                                        <p:tgtEl>
                                          <p:spTgt spid="2">
                                            <p:txEl>
                                              <p:pRg st="1" end="1"/>
                                            </p:txEl>
                                          </p:spTgt>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slide(fromBottom)">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3">
                                            <p:bg/>
                                          </p:spTgt>
                                        </p:tgtEl>
                                        <p:attrNameLst>
                                          <p:attrName>style.visibility</p:attrName>
                                        </p:attrNameLst>
                                      </p:cBhvr>
                                      <p:to>
                                        <p:strVal val="visible"/>
                                      </p:to>
                                    </p:set>
                                    <p:animEffect transition="in" filter="slide(fromBottom)">
                                      <p:cBhvr>
                                        <p:cTn id="28" dur="500"/>
                                        <p:tgtEl>
                                          <p:spTgt spid="3">
                                            <p:bg/>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Effect transition="in" filter="slide(fromBottom)">
                                      <p:cBhvr>
                                        <p:cTn id="31" dur="500"/>
                                        <p:tgtEl>
                                          <p:spTgt spid="3">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4">
                                            <p:bg/>
                                          </p:spTgt>
                                        </p:tgtEl>
                                        <p:attrNameLst>
                                          <p:attrName>style.visibility</p:attrName>
                                        </p:attrNameLst>
                                      </p:cBhvr>
                                      <p:to>
                                        <p:strVal val="visible"/>
                                      </p:to>
                                    </p:set>
                                    <p:animEffect transition="in" filter="slide(fromBottom)">
                                      <p:cBhvr>
                                        <p:cTn id="36" dur="500"/>
                                        <p:tgtEl>
                                          <p:spTgt spid="4">
                                            <p:bg/>
                                          </p:spTgt>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animEffect transition="in" filter="slide(fromBottom)">
                                      <p:cBhvr>
                                        <p:cTn id="39" dur="500"/>
                                        <p:tgtEl>
                                          <p:spTgt spid="4">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grpId="0" nodeType="clickEffect">
                                  <p:stCondLst>
                                    <p:cond delay="0"/>
                                  </p:stCondLst>
                                  <p:childTnLst>
                                    <p:set>
                                      <p:cBhvr>
                                        <p:cTn id="43" dur="1" fill="hold">
                                          <p:stCondLst>
                                            <p:cond delay="0"/>
                                          </p:stCondLst>
                                        </p:cTn>
                                        <p:tgtEl>
                                          <p:spTgt spid="5">
                                            <p:bg/>
                                          </p:spTgt>
                                        </p:tgtEl>
                                        <p:attrNameLst>
                                          <p:attrName>style.visibility</p:attrName>
                                        </p:attrNameLst>
                                      </p:cBhvr>
                                      <p:to>
                                        <p:strVal val="visible"/>
                                      </p:to>
                                    </p:set>
                                    <p:animEffect transition="in" filter="slide(fromBottom)">
                                      <p:cBhvr>
                                        <p:cTn id="44" dur="500"/>
                                        <p:tgtEl>
                                          <p:spTgt spid="5">
                                            <p:bg/>
                                          </p:spTgt>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5">
                                            <p:txEl>
                                              <p:pRg st="0" end="0"/>
                                            </p:txEl>
                                          </p:spTgt>
                                        </p:tgtEl>
                                        <p:attrNameLst>
                                          <p:attrName>style.visibility</p:attrName>
                                        </p:attrNameLst>
                                      </p:cBhvr>
                                      <p:to>
                                        <p:strVal val="visible"/>
                                      </p:to>
                                    </p:set>
                                    <p:animEffect transition="in" filter="slide(fromBottom)">
                                      <p:cBhvr>
                                        <p:cTn id="47" dur="500"/>
                                        <p:tgtEl>
                                          <p:spTgt spid="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3">
                                            <p:bg/>
                                          </p:spTgt>
                                        </p:tgtEl>
                                        <p:attrNameLst>
                                          <p:attrName>style.visibility</p:attrName>
                                        </p:attrNameLst>
                                      </p:cBhvr>
                                      <p:to>
                                        <p:strVal val="visible"/>
                                      </p:to>
                                    </p:set>
                                    <p:anim calcmode="lin" valueType="num">
                                      <p:cBhvr additive="base">
                                        <p:cTn id="52"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53" dur="500" fill="hold"/>
                                        <p:tgtEl>
                                          <p:spTgt spid="13">
                                            <p:bg/>
                                          </p:spTgt>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3">
                                            <p:txEl>
                                              <p:pRg st="2" end="2"/>
                                            </p:txEl>
                                          </p:spTgt>
                                        </p:tgtEl>
                                        <p:attrNameLst>
                                          <p:attrName>style.visibility</p:attrName>
                                        </p:attrNameLst>
                                      </p:cBhvr>
                                      <p:to>
                                        <p:strVal val="visible"/>
                                      </p:to>
                                    </p:set>
                                    <p:anim calcmode="lin" valueType="num">
                                      <p:cBhvr additive="base">
                                        <p:cTn id="58"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3">
                                            <p:txEl>
                                              <p:pRg st="1" end="1"/>
                                            </p:txEl>
                                          </p:spTgt>
                                        </p:tgtEl>
                                        <p:attrNameLst>
                                          <p:attrName>style.visibility</p:attrName>
                                        </p:attrNameLst>
                                      </p:cBhvr>
                                      <p:to>
                                        <p:strVal val="visible"/>
                                      </p:to>
                                    </p:set>
                                    <p:anim calcmode="lin" valueType="num">
                                      <p:cBhvr additive="base">
                                        <p:cTn id="64"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fill="hold"/>
                                        <p:tgtEl>
                                          <p:spTgt spid="20"/>
                                        </p:tgtEl>
                                        <p:attrNameLst>
                                          <p:attrName>ppt_x</p:attrName>
                                        </p:attrNameLst>
                                      </p:cBhvr>
                                      <p:tavLst>
                                        <p:tav tm="0">
                                          <p:val>
                                            <p:strVal val="#ppt_x"/>
                                          </p:val>
                                        </p:tav>
                                        <p:tav tm="100000">
                                          <p:val>
                                            <p:strVal val="#ppt_x"/>
                                          </p:val>
                                        </p:tav>
                                      </p:tavLst>
                                    </p:anim>
                                    <p:anim calcmode="lin" valueType="num">
                                      <p:cBhvr additive="base">
                                        <p:cTn id="7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fill="hold"/>
                                        <p:tgtEl>
                                          <p:spTgt spid="16"/>
                                        </p:tgtEl>
                                        <p:attrNameLst>
                                          <p:attrName>ppt_x</p:attrName>
                                        </p:attrNameLst>
                                      </p:cBhvr>
                                      <p:tavLst>
                                        <p:tav tm="0">
                                          <p:val>
                                            <p:strVal val="#ppt_x"/>
                                          </p:val>
                                        </p:tav>
                                        <p:tav tm="100000">
                                          <p:val>
                                            <p:strVal val="#ppt_x"/>
                                          </p:val>
                                        </p:tav>
                                      </p:tavLst>
                                    </p:anim>
                                    <p:anim calcmode="lin" valueType="num">
                                      <p:cBhvr additive="base">
                                        <p:cTn id="7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fill="hold"/>
                                        <p:tgtEl>
                                          <p:spTgt spid="17"/>
                                        </p:tgtEl>
                                        <p:attrNameLst>
                                          <p:attrName>ppt_x</p:attrName>
                                        </p:attrNameLst>
                                      </p:cBhvr>
                                      <p:tavLst>
                                        <p:tav tm="0">
                                          <p:val>
                                            <p:strVal val="#ppt_x"/>
                                          </p:val>
                                        </p:tav>
                                        <p:tav tm="100000">
                                          <p:val>
                                            <p:strVal val="#ppt_x"/>
                                          </p:val>
                                        </p:tav>
                                      </p:tavLst>
                                    </p:anim>
                                    <p:anim calcmode="lin" valueType="num">
                                      <p:cBhvr additive="base">
                                        <p:cTn id="8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500" fill="hold"/>
                                        <p:tgtEl>
                                          <p:spTgt spid="18"/>
                                        </p:tgtEl>
                                        <p:attrNameLst>
                                          <p:attrName>ppt_x</p:attrName>
                                        </p:attrNameLst>
                                      </p:cBhvr>
                                      <p:tavLst>
                                        <p:tav tm="0">
                                          <p:val>
                                            <p:strVal val="#ppt_x"/>
                                          </p:val>
                                        </p:tav>
                                        <p:tav tm="100000">
                                          <p:val>
                                            <p:strVal val="#ppt_x"/>
                                          </p:val>
                                        </p:tav>
                                      </p:tavLst>
                                    </p:anim>
                                    <p:anim calcmode="lin" valueType="num">
                                      <p:cBhvr additive="base">
                                        <p:cTn id="8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500" fill="hold"/>
                                        <p:tgtEl>
                                          <p:spTgt spid="19"/>
                                        </p:tgtEl>
                                        <p:attrNameLst>
                                          <p:attrName>ppt_x</p:attrName>
                                        </p:attrNameLst>
                                      </p:cBhvr>
                                      <p:tavLst>
                                        <p:tav tm="0">
                                          <p:val>
                                            <p:strVal val="#ppt_x"/>
                                          </p:val>
                                        </p:tav>
                                        <p:tav tm="100000">
                                          <p:val>
                                            <p:strVal val="#ppt_x"/>
                                          </p:val>
                                        </p:tav>
                                      </p:tavLst>
                                    </p:anim>
                                    <p:anim calcmode="lin" valueType="num">
                                      <p:cBhvr additive="base">
                                        <p:cTn id="9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P spid="73730" grpId="1"/>
      <p:bldP spid="2" grpId="0" build="p" animBg="1"/>
      <p:bldP spid="3" grpId="0" build="p" animBg="1"/>
      <p:bldP spid="4" grpId="0" build="p" animBg="1"/>
      <p:bldP spid="5" grpId="0" build="p" animBg="1"/>
      <p:bldP spid="13" grpId="0" build="p" animBg="1"/>
      <p:bldP spid="16" grpId="0" animBg="1"/>
      <p:bldP spid="17" grpId="0" animBg="1"/>
      <p:bldP spid="18" grpId="0" animBg="1"/>
      <p:bldP spid="19" grpId="0" animBg="1"/>
      <p:bldP spid="2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ctrTitle" idx="4294967295"/>
          </p:nvPr>
        </p:nvSpPr>
        <p:spPr>
          <a:xfrm>
            <a:off x="611188" y="1844675"/>
            <a:ext cx="7773987" cy="1582738"/>
          </a:xfrm>
        </p:spPr>
        <p:txBody>
          <a:bodyPr/>
          <a:lstStyle/>
          <a:p>
            <a:pPr eaLnBrk="1" hangingPunct="1">
              <a:defRPr/>
            </a:pPr>
            <a:r>
              <a:rPr lang="pl-PL" sz="4000" dirty="0" smtClean="0">
                <a:solidFill>
                  <a:schemeClr val="accent6">
                    <a:lumMod val="50000"/>
                  </a:schemeClr>
                </a:solidFill>
              </a:rPr>
              <a:t>UCZEŃ SZCZEGÓLNIE UZDOLNIONY</a:t>
            </a:r>
          </a:p>
        </p:txBody>
      </p:sp>
      <p:sp>
        <p:nvSpPr>
          <p:cNvPr id="97283" name="Rectangle 3"/>
          <p:cNvSpPr>
            <a:spLocks noGrp="1" noChangeArrowheads="1"/>
          </p:cNvSpPr>
          <p:nvPr>
            <p:ph type="subTitle" idx="4294967295"/>
          </p:nvPr>
        </p:nvSpPr>
        <p:spPr>
          <a:xfrm>
            <a:off x="1371600" y="3886200"/>
            <a:ext cx="6400800" cy="1752600"/>
          </a:xfrm>
        </p:spPr>
        <p:txBody>
          <a:bodyPr anchor="ctr"/>
          <a:lstStyle/>
          <a:p>
            <a:pPr marL="0" indent="0" eaLnBrk="1" hangingPunct="1">
              <a:buFontTx/>
              <a:buNone/>
            </a:pPr>
            <a:r>
              <a:rPr lang="pl-PL" smtClean="0">
                <a:solidFill>
                  <a:srgbClr val="898989"/>
                </a:solidFill>
              </a:rPr>
              <a:t>Wybrane </a:t>
            </a:r>
            <a:r>
              <a:rPr lang="pl-PL" smtClean="0">
                <a:solidFill>
                  <a:schemeClr val="bg2"/>
                </a:solidFill>
              </a:rPr>
              <a:t>zagadnienia</a:t>
            </a: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idx="4294967295"/>
          </p:nvPr>
        </p:nvSpPr>
        <p:spPr>
          <a:xfrm>
            <a:off x="457200" y="274638"/>
            <a:ext cx="8435975" cy="922337"/>
          </a:xfrm>
        </p:spPr>
        <p:txBody>
          <a:bodyPr/>
          <a:lstStyle/>
          <a:p>
            <a:pPr eaLnBrk="1" hangingPunct="1">
              <a:defRPr/>
            </a:pPr>
            <a:r>
              <a:rPr lang="pl-PL" b="1" dirty="0" smtClean="0">
                <a:solidFill>
                  <a:schemeClr val="accent6">
                    <a:lumMod val="50000"/>
                  </a:schemeClr>
                </a:solidFill>
              </a:rPr>
              <a:t>CZYNNIKI  SPRZYJAJĄCE I  NIESPRZYJAJĄCE ROZWOJOWI UCZNIA</a:t>
            </a:r>
          </a:p>
        </p:txBody>
      </p:sp>
      <p:sp>
        <p:nvSpPr>
          <p:cNvPr id="177155" name="Rectangle 3"/>
          <p:cNvSpPr>
            <a:spLocks noGrp="1" noChangeArrowheads="1"/>
          </p:cNvSpPr>
          <p:nvPr>
            <p:ph type="body" idx="4294967295"/>
          </p:nvPr>
        </p:nvSpPr>
        <p:spPr>
          <a:xfrm>
            <a:off x="755650" y="1628775"/>
            <a:ext cx="7643813" cy="4565650"/>
          </a:xfrm>
        </p:spPr>
        <p:txBody>
          <a:bodyPr/>
          <a:lstStyle/>
          <a:p>
            <a:pPr algn="just" eaLnBrk="1" hangingPunct="1">
              <a:buFontTx/>
              <a:buNone/>
            </a:pPr>
            <a:r>
              <a:rPr lang="pl-PL" smtClean="0"/>
              <a:t>	Może się zdarzyć, że to samo zachowanie czy cechy w zależności od kontekstu mogą być uznane raz za pomoc, innym razem za czynnik utrudniający, np. perfekcjonizm ucznia sprzyja wysokiej jakości uzyskiwanych wyników, może prowadzić do stałego niezadowolenia, niechęci do kończenia pracy.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7154"/>
                                        </p:tgtEl>
                                        <p:attrNameLst>
                                          <p:attrName>style.visibility</p:attrName>
                                        </p:attrNameLst>
                                      </p:cBhvr>
                                      <p:to>
                                        <p:strVal val="visible"/>
                                      </p:to>
                                    </p:set>
                                    <p:animEffect transition="in" filter="slide(fromBottom)">
                                      <p:cBhvr>
                                        <p:cTn id="7" dur="500"/>
                                        <p:tgtEl>
                                          <p:spTgt spid="17715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77155">
                                            <p:txEl>
                                              <p:pRg st="0" end="0"/>
                                            </p:txEl>
                                          </p:spTgt>
                                        </p:tgtEl>
                                        <p:attrNameLst>
                                          <p:attrName>style.visibility</p:attrName>
                                        </p:attrNameLst>
                                      </p:cBhvr>
                                      <p:to>
                                        <p:strVal val="visible"/>
                                      </p:to>
                                    </p:set>
                                    <p:animEffect transition="in" filter="slide(fromBottom)">
                                      <p:cBhvr>
                                        <p:cTn id="12" dur="500"/>
                                        <p:tgtEl>
                                          <p:spTgt spid="1771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4" grpId="0"/>
      <p:bldP spid="177155"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idx="4294967295"/>
          </p:nvPr>
        </p:nvSpPr>
        <p:spPr>
          <a:xfrm>
            <a:off x="395288" y="260350"/>
            <a:ext cx="8424862" cy="936625"/>
          </a:xfrm>
        </p:spPr>
        <p:txBody>
          <a:bodyPr/>
          <a:lstStyle/>
          <a:p>
            <a:pPr eaLnBrk="1" hangingPunct="1">
              <a:defRPr/>
            </a:pPr>
            <a:r>
              <a:rPr lang="pl-PL" b="1" dirty="0" smtClean="0">
                <a:solidFill>
                  <a:schemeClr val="accent6">
                    <a:lumMod val="50000"/>
                  </a:schemeClr>
                </a:solidFill>
              </a:rPr>
              <a:t>SFORMUŁOWANIE PLANU DZIAŁAŃ WSPIERAJĄCYCH (PDW)</a:t>
            </a:r>
          </a:p>
        </p:txBody>
      </p:sp>
      <p:sp>
        <p:nvSpPr>
          <p:cNvPr id="179203" name="Rectangle 3"/>
          <p:cNvSpPr>
            <a:spLocks noGrp="1" noChangeArrowheads="1"/>
          </p:cNvSpPr>
          <p:nvPr>
            <p:ph type="body" idx="4294967295"/>
          </p:nvPr>
        </p:nvSpPr>
        <p:spPr>
          <a:xfrm>
            <a:off x="323850" y="2800350"/>
            <a:ext cx="8569325" cy="1528763"/>
          </a:xfrm>
        </p:spPr>
        <p:txBody>
          <a:bodyPr/>
          <a:lstStyle/>
          <a:p>
            <a:pPr marL="441325" indent="-441325" algn="just" eaLnBrk="1" hangingPunct="1">
              <a:lnSpc>
                <a:spcPct val="80000"/>
              </a:lnSpc>
              <a:buFontTx/>
              <a:buNone/>
            </a:pPr>
            <a:r>
              <a:rPr lang="pl-PL" sz="2400" smtClean="0"/>
              <a:t>	</a:t>
            </a:r>
            <a:r>
              <a:rPr lang="pl-PL" sz="2800" smtClean="0">
                <a:solidFill>
                  <a:srgbClr val="003300"/>
                </a:solidFill>
              </a:rPr>
              <a:t>P</a:t>
            </a:r>
            <a:r>
              <a:rPr lang="pl-PL" sz="2800" smtClean="0">
                <a:solidFill>
                  <a:srgbClr val="003300"/>
                </a:solidFill>
                <a:latin typeface="Arial" charset="0"/>
              </a:rPr>
              <a:t>lan</a:t>
            </a:r>
            <a:r>
              <a:rPr lang="pl-PL" sz="2800" smtClean="0">
                <a:solidFill>
                  <a:srgbClr val="003300"/>
                </a:solidFill>
              </a:rPr>
              <a:t> D</a:t>
            </a:r>
            <a:r>
              <a:rPr lang="pl-PL" sz="2800" smtClean="0">
                <a:solidFill>
                  <a:srgbClr val="003300"/>
                </a:solidFill>
                <a:latin typeface="Arial" charset="0"/>
              </a:rPr>
              <a:t>ziałań </a:t>
            </a:r>
            <a:r>
              <a:rPr lang="pl-PL" sz="2800" smtClean="0">
                <a:solidFill>
                  <a:srgbClr val="003300"/>
                </a:solidFill>
              </a:rPr>
              <a:t>W</a:t>
            </a:r>
            <a:r>
              <a:rPr lang="pl-PL" sz="2800" smtClean="0">
                <a:solidFill>
                  <a:srgbClr val="003300"/>
                </a:solidFill>
                <a:latin typeface="Arial" charset="0"/>
              </a:rPr>
              <a:t>spierających</a:t>
            </a:r>
            <a:r>
              <a:rPr lang="pl-PL" sz="2800" smtClean="0"/>
              <a:t> powinien być przygotowywany dla ucznia zdolnego </a:t>
            </a:r>
            <a:r>
              <a:rPr lang="pl-PL" sz="2800" smtClean="0">
                <a:solidFill>
                  <a:srgbClr val="797979"/>
                </a:solidFill>
              </a:rPr>
              <a:t>przez nauczycieli i specjalistów prowadzących zajęcia z uczniem, tworzących Zespół </a:t>
            </a:r>
          </a:p>
        </p:txBody>
      </p:sp>
      <p:sp>
        <p:nvSpPr>
          <p:cNvPr id="2" name="Rectangle 3"/>
          <p:cNvSpPr>
            <a:spLocks noChangeArrowheads="1"/>
          </p:cNvSpPr>
          <p:nvPr/>
        </p:nvSpPr>
        <p:spPr bwMode="auto">
          <a:xfrm>
            <a:off x="323850" y="2708275"/>
            <a:ext cx="8569325" cy="576263"/>
          </a:xfrm>
          <a:prstGeom prst="rect">
            <a:avLst/>
          </a:prstGeom>
          <a:noFill/>
          <a:ln w="9525">
            <a:noFill/>
            <a:miter lim="800000"/>
            <a:headEnd/>
            <a:tailEnd/>
          </a:ln>
        </p:spPr>
        <p:txBody>
          <a:bodyPr/>
          <a:lstStyle/>
          <a:p>
            <a:pPr marL="441325" indent="-441325">
              <a:spcBef>
                <a:spcPct val="20000"/>
              </a:spcBef>
              <a:buFont typeface="Wingdings" pitchFamily="2" charset="2"/>
              <a:buChar char="ü"/>
            </a:pPr>
            <a:endParaRPr lang="pl-PL" sz="3200"/>
          </a:p>
        </p:txBody>
      </p:sp>
      <p:sp>
        <p:nvSpPr>
          <p:cNvPr id="3" name="Rectangle 3"/>
          <p:cNvSpPr>
            <a:spLocks noChangeArrowheads="1"/>
          </p:cNvSpPr>
          <p:nvPr/>
        </p:nvSpPr>
        <p:spPr bwMode="auto">
          <a:xfrm>
            <a:off x="460375" y="2084388"/>
            <a:ext cx="8359775" cy="3670300"/>
          </a:xfrm>
          <a:prstGeom prst="rect">
            <a:avLst/>
          </a:prstGeom>
          <a:noFill/>
          <a:ln w="9525">
            <a:noFill/>
            <a:miter lim="800000"/>
            <a:headEnd/>
            <a:tailEnd/>
          </a:ln>
        </p:spPr>
        <p:txBody>
          <a:bodyPr/>
          <a:lstStyle/>
          <a:p>
            <a:pPr marL="441325" indent="-441325">
              <a:spcBef>
                <a:spcPct val="20000"/>
              </a:spcBef>
              <a:buFont typeface="Wingdings" pitchFamily="2" charset="2"/>
              <a:buNone/>
            </a:pPr>
            <a:endParaRPr lang="pl-PL" sz="3200"/>
          </a:p>
        </p:txBody>
      </p:sp>
      <p:sp>
        <p:nvSpPr>
          <p:cNvPr id="4" name="Rectangle 3"/>
          <p:cNvSpPr>
            <a:spLocks noChangeArrowheads="1"/>
          </p:cNvSpPr>
          <p:nvPr/>
        </p:nvSpPr>
        <p:spPr bwMode="auto">
          <a:xfrm>
            <a:off x="250825" y="4005263"/>
            <a:ext cx="8569325" cy="1079500"/>
          </a:xfrm>
          <a:prstGeom prst="rect">
            <a:avLst/>
          </a:prstGeom>
          <a:noFill/>
          <a:ln w="9525">
            <a:noFill/>
            <a:miter lim="800000"/>
            <a:headEnd/>
            <a:tailEnd/>
          </a:ln>
        </p:spPr>
        <p:txBody>
          <a:bodyPr/>
          <a:lstStyle/>
          <a:p>
            <a:pPr marL="441325" indent="-441325">
              <a:spcBef>
                <a:spcPct val="20000"/>
              </a:spcBef>
              <a:buFont typeface="Wingdings" pitchFamily="2" charset="2"/>
              <a:buChar char="ü"/>
            </a:pPr>
            <a:endParaRPr lang="pl-PL" sz="3200"/>
          </a:p>
        </p:txBody>
      </p:sp>
      <p:sp>
        <p:nvSpPr>
          <p:cNvPr id="5" name="Rectangle 3"/>
          <p:cNvSpPr>
            <a:spLocks noChangeArrowheads="1"/>
          </p:cNvSpPr>
          <p:nvPr/>
        </p:nvSpPr>
        <p:spPr bwMode="auto">
          <a:xfrm>
            <a:off x="250825" y="5084763"/>
            <a:ext cx="8569325" cy="504825"/>
          </a:xfrm>
          <a:prstGeom prst="rect">
            <a:avLst/>
          </a:prstGeom>
          <a:noFill/>
          <a:ln w="9525">
            <a:noFill/>
            <a:miter lim="800000"/>
            <a:headEnd/>
            <a:tailEnd/>
          </a:ln>
        </p:spPr>
        <p:txBody>
          <a:bodyPr/>
          <a:lstStyle/>
          <a:p>
            <a:pPr marL="441325" indent="-441325">
              <a:spcBef>
                <a:spcPct val="20000"/>
              </a:spcBef>
              <a:buFont typeface="Wingdings" pitchFamily="2" charset="2"/>
              <a:buChar char="ü"/>
            </a:pPr>
            <a:endParaRPr lang="pl-PL" sz="3200"/>
          </a:p>
        </p:txBody>
      </p:sp>
      <p:sp>
        <p:nvSpPr>
          <p:cNvPr id="6" name="Rectangle 3"/>
          <p:cNvSpPr>
            <a:spLocks noChangeArrowheads="1"/>
          </p:cNvSpPr>
          <p:nvPr/>
        </p:nvSpPr>
        <p:spPr bwMode="auto">
          <a:xfrm>
            <a:off x="250825" y="5661025"/>
            <a:ext cx="8569325" cy="576263"/>
          </a:xfrm>
          <a:prstGeom prst="rect">
            <a:avLst/>
          </a:prstGeom>
          <a:noFill/>
          <a:ln w="9525">
            <a:noFill/>
            <a:miter lim="800000"/>
            <a:headEnd/>
            <a:tailEnd/>
          </a:ln>
        </p:spPr>
        <p:txBody>
          <a:bodyPr/>
          <a:lstStyle/>
          <a:p>
            <a:pPr marL="441325" indent="-441325">
              <a:spcBef>
                <a:spcPct val="20000"/>
              </a:spcBef>
              <a:buFont typeface="Wingdings" pitchFamily="2" charset="2"/>
              <a:buChar char="ü"/>
            </a:pPr>
            <a:endParaRPr lang="pl-PL"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9202"/>
                                        </p:tgtEl>
                                        <p:attrNameLst>
                                          <p:attrName>style.visibility</p:attrName>
                                        </p:attrNameLst>
                                      </p:cBhvr>
                                      <p:to>
                                        <p:strVal val="visible"/>
                                      </p:to>
                                    </p:set>
                                    <p:animEffect transition="in" filter="slide(fromBottom)">
                                      <p:cBhvr>
                                        <p:cTn id="7" dur="500"/>
                                        <p:tgtEl>
                                          <p:spTgt spid="17920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79203">
                                            <p:txEl>
                                              <p:pRg st="0" end="0"/>
                                            </p:txEl>
                                          </p:spTgt>
                                        </p:tgtEl>
                                        <p:attrNameLst>
                                          <p:attrName>style.visibility</p:attrName>
                                        </p:attrNameLst>
                                      </p:cBhvr>
                                      <p:to>
                                        <p:strVal val="visible"/>
                                      </p:to>
                                    </p:set>
                                    <p:animEffect transition="in" filter="slide(fromBottom)">
                                      <p:cBhvr>
                                        <p:cTn id="12" dur="500"/>
                                        <p:tgtEl>
                                          <p:spTgt spid="1792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nodePh="1">
                                  <p:stCondLst>
                                    <p:cond delay="0"/>
                                  </p:stCondLst>
                                  <p:endCondLst>
                                    <p:cond evt="begin" delay="0">
                                      <p:tn val="15"/>
                                    </p:cond>
                                  </p:end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checkerboard(across)">
                                      <p:cBhvr>
                                        <p:cTn id="17" dur="5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nodePh="1">
                                  <p:stCondLst>
                                    <p:cond delay="0"/>
                                  </p:stCondLst>
                                  <p:endCondLst>
                                    <p:cond evt="begin" delay="0">
                                      <p:tn val="20"/>
                                    </p:cond>
                                  </p:endCondLst>
                                  <p:childTnLst>
                                    <p:set>
                                      <p:cBhvr>
                                        <p:cTn id="21" dur="1" fill="hold">
                                          <p:stCondLst>
                                            <p:cond delay="0"/>
                                          </p:stCondLst>
                                        </p:cTn>
                                        <p:tgtEl>
                                          <p:spTgt spid="3"/>
                                        </p:tgtEl>
                                        <p:attrNameLst>
                                          <p:attrName>style.visibility</p:attrName>
                                        </p:attrNameLst>
                                      </p:cBhvr>
                                      <p:to>
                                        <p:strVal val="visible"/>
                                      </p:to>
                                    </p:set>
                                    <p:animEffect transition="in" filter="checkerboard(across)">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nodePh="1">
                                  <p:stCondLst>
                                    <p:cond delay="0"/>
                                  </p:stCondLst>
                                  <p:endCondLst>
                                    <p:cond evt="begin" delay="0">
                                      <p:tn val="25"/>
                                    </p:cond>
                                  </p:endCondLst>
                                  <p:childTnLst>
                                    <p:set>
                                      <p:cBhvr>
                                        <p:cTn id="26" dur="1" fill="hold">
                                          <p:stCondLst>
                                            <p:cond delay="0"/>
                                          </p:stCondLst>
                                        </p:cTn>
                                        <p:tgtEl>
                                          <p:spTgt spid="4"/>
                                        </p:tgtEl>
                                        <p:attrNameLst>
                                          <p:attrName>style.visibility</p:attrName>
                                        </p:attrNameLst>
                                      </p:cBhvr>
                                      <p:to>
                                        <p:strVal val="visible"/>
                                      </p:to>
                                    </p:set>
                                    <p:animEffect transition="in" filter="checkerboard(across)">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nodePh="1">
                                  <p:stCondLst>
                                    <p:cond delay="0"/>
                                  </p:stCondLst>
                                  <p:endCondLst>
                                    <p:cond evt="begin" delay="0">
                                      <p:tn val="30"/>
                                    </p:cond>
                                  </p:endCondLst>
                                  <p:childTnLst>
                                    <p:set>
                                      <p:cBhvr>
                                        <p:cTn id="31" dur="1" fill="hold">
                                          <p:stCondLst>
                                            <p:cond delay="0"/>
                                          </p:stCondLst>
                                        </p:cTn>
                                        <p:tgtEl>
                                          <p:spTgt spid="5"/>
                                        </p:tgtEl>
                                        <p:attrNameLst>
                                          <p:attrName>style.visibility</p:attrName>
                                        </p:attrNameLst>
                                      </p:cBhvr>
                                      <p:to>
                                        <p:strVal val="visible"/>
                                      </p:to>
                                    </p:set>
                                    <p:animEffect transition="in" filter="checkerboard(across)">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nodePh="1">
                                  <p:stCondLst>
                                    <p:cond delay="0"/>
                                  </p:stCondLst>
                                  <p:endCondLst>
                                    <p:cond evt="begin" delay="0">
                                      <p:tn val="35"/>
                                    </p:cond>
                                  </p:endCondLst>
                                  <p:childTnLst>
                                    <p:set>
                                      <p:cBhvr>
                                        <p:cTn id="36" dur="1" fill="hold">
                                          <p:stCondLst>
                                            <p:cond delay="0"/>
                                          </p:stCondLst>
                                        </p:cTn>
                                        <p:tgtEl>
                                          <p:spTgt spid="6"/>
                                        </p:tgtEl>
                                        <p:attrNameLst>
                                          <p:attrName>style.visibility</p:attrName>
                                        </p:attrNameLst>
                                      </p:cBhvr>
                                      <p:to>
                                        <p:strVal val="visible"/>
                                      </p:to>
                                    </p:set>
                                    <p:animEffect transition="in" filter="checkerboard(across)">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2" grpId="0"/>
      <p:bldP spid="179203" grpId="0" build="p"/>
      <p:bldP spid="2" grpId="0" build="p"/>
      <p:bldP spid="3" grpId="0"/>
      <p:bldP spid="4" grpId="0"/>
      <p:bldP spid="5" grpId="0"/>
      <p:bldP spid="6"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idx="4294967295"/>
          </p:nvPr>
        </p:nvSpPr>
        <p:spPr>
          <a:xfrm>
            <a:off x="250825" y="260350"/>
            <a:ext cx="8675688" cy="576263"/>
          </a:xfrm>
        </p:spPr>
        <p:txBody>
          <a:bodyPr/>
          <a:lstStyle/>
          <a:p>
            <a:pPr eaLnBrk="1" hangingPunct="1">
              <a:defRPr/>
            </a:pPr>
            <a:r>
              <a:rPr lang="pl-PL" b="1" dirty="0" smtClean="0">
                <a:solidFill>
                  <a:schemeClr val="accent6">
                    <a:lumMod val="50000"/>
                  </a:schemeClr>
                </a:solidFill>
              </a:rPr>
              <a:t>REALIZACJA PWD (PLANU DZIAŁAŃ WSPIERAJĄCYCH)</a:t>
            </a:r>
          </a:p>
        </p:txBody>
      </p:sp>
      <p:sp>
        <p:nvSpPr>
          <p:cNvPr id="181251" name="AutoShape 3"/>
          <p:cNvSpPr>
            <a:spLocks noChangeArrowheads="1"/>
          </p:cNvSpPr>
          <p:nvPr/>
        </p:nvSpPr>
        <p:spPr bwMode="auto">
          <a:xfrm>
            <a:off x="250825" y="1196975"/>
            <a:ext cx="8642350" cy="360363"/>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defRPr/>
            </a:pPr>
            <a:endParaRPr lang="pl-PL" sz="2000">
              <a:solidFill>
                <a:schemeClr val="bg1"/>
              </a:solidFill>
              <a:latin typeface="Calibri" charset="-18"/>
            </a:endParaRPr>
          </a:p>
        </p:txBody>
      </p:sp>
      <p:sp>
        <p:nvSpPr>
          <p:cNvPr id="181252" name="AutoShape 4"/>
          <p:cNvSpPr>
            <a:spLocks noChangeArrowheads="1"/>
          </p:cNvSpPr>
          <p:nvPr/>
        </p:nvSpPr>
        <p:spPr bwMode="auto">
          <a:xfrm>
            <a:off x="395288" y="1052513"/>
            <a:ext cx="6553200" cy="287337"/>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80000"/>
              </a:lnSpc>
              <a:spcBef>
                <a:spcPts val="300"/>
              </a:spcBef>
              <a:spcAft>
                <a:spcPts val="600"/>
              </a:spcAft>
              <a:buFont typeface="Arial" charset="0"/>
              <a:buNone/>
            </a:pPr>
            <a:r>
              <a:rPr lang="pl-PL" sz="2000" b="1"/>
              <a:t>Stwarzanie kreatywnych warunków uczenia się</a:t>
            </a:r>
          </a:p>
        </p:txBody>
      </p:sp>
      <p:sp>
        <p:nvSpPr>
          <p:cNvPr id="181253" name="AutoShape 5"/>
          <p:cNvSpPr>
            <a:spLocks noChangeArrowheads="1"/>
          </p:cNvSpPr>
          <p:nvPr/>
        </p:nvSpPr>
        <p:spPr bwMode="auto">
          <a:xfrm>
            <a:off x="250825" y="1916113"/>
            <a:ext cx="8642350" cy="288925"/>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buFont typeface="Arial" charset="0"/>
              <a:buNone/>
              <a:defRPr/>
            </a:pPr>
            <a:endParaRPr lang="pl-PL" sz="2000">
              <a:solidFill>
                <a:schemeClr val="bg1"/>
              </a:solidFill>
              <a:latin typeface="Calibri" charset="-18"/>
            </a:endParaRPr>
          </a:p>
        </p:txBody>
      </p:sp>
      <p:sp>
        <p:nvSpPr>
          <p:cNvPr id="181254" name="AutoShape 6"/>
          <p:cNvSpPr>
            <a:spLocks noChangeArrowheads="1"/>
          </p:cNvSpPr>
          <p:nvPr/>
        </p:nvSpPr>
        <p:spPr bwMode="auto">
          <a:xfrm>
            <a:off x="395288" y="1700213"/>
            <a:ext cx="6624637" cy="360362"/>
          </a:xfrm>
          <a:prstGeom prst="roundRect">
            <a:avLst>
              <a:gd name="adj" fmla="val 16667"/>
            </a:avLst>
          </a:prstGeom>
          <a:solidFill>
            <a:schemeClr val="bg1"/>
          </a:solidFill>
          <a:ln w="9525" algn="ctr">
            <a:solidFill>
              <a:schemeClr val="tx1"/>
            </a:solidFill>
            <a:round/>
            <a:headEnd/>
            <a:tailEnd/>
          </a:ln>
          <a:effectLst/>
        </p:spPr>
        <p:txBody>
          <a:bodyPr wrap="none" anchor="ctr"/>
          <a:lstStyle/>
          <a:p>
            <a:pPr>
              <a:lnSpc>
                <a:spcPct val="80000"/>
              </a:lnSpc>
              <a:spcBef>
                <a:spcPct val="20000"/>
              </a:spcBef>
              <a:buFont typeface="Wingdings" pitchFamily="2" charset="2"/>
              <a:buNone/>
              <a:defRPr/>
            </a:pPr>
            <a:r>
              <a:rPr lang="pl-PL" sz="2000" b="1"/>
              <a:t>Kształtowanie motywacji do pracy</a:t>
            </a:r>
            <a:endParaRPr lang="pl-PL" sz="2000">
              <a:effectLst>
                <a:outerShdw blurRad="38100" dist="38100" dir="2700000" algn="tl">
                  <a:srgbClr val="C0C0C0"/>
                </a:outerShdw>
              </a:effectLst>
            </a:endParaRPr>
          </a:p>
        </p:txBody>
      </p:sp>
      <p:sp>
        <p:nvSpPr>
          <p:cNvPr id="181255" name="AutoShape 7"/>
          <p:cNvSpPr>
            <a:spLocks noChangeArrowheads="1"/>
          </p:cNvSpPr>
          <p:nvPr/>
        </p:nvSpPr>
        <p:spPr bwMode="auto">
          <a:xfrm>
            <a:off x="250825" y="2565400"/>
            <a:ext cx="8642350" cy="287338"/>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buFont typeface="Arial" charset="0"/>
              <a:buNone/>
              <a:defRPr/>
            </a:pPr>
            <a:endParaRPr lang="pl-PL" sz="2000">
              <a:solidFill>
                <a:schemeClr val="bg1"/>
              </a:solidFill>
              <a:latin typeface="Calibri" charset="-18"/>
            </a:endParaRPr>
          </a:p>
        </p:txBody>
      </p:sp>
      <p:sp>
        <p:nvSpPr>
          <p:cNvPr id="181256" name="AutoShape 8"/>
          <p:cNvSpPr>
            <a:spLocks noChangeArrowheads="1"/>
          </p:cNvSpPr>
          <p:nvPr/>
        </p:nvSpPr>
        <p:spPr bwMode="auto">
          <a:xfrm>
            <a:off x="395288" y="2349500"/>
            <a:ext cx="6624637" cy="358775"/>
          </a:xfrm>
          <a:prstGeom prst="roundRect">
            <a:avLst>
              <a:gd name="adj" fmla="val 16667"/>
            </a:avLst>
          </a:prstGeom>
          <a:solidFill>
            <a:schemeClr val="bg1"/>
          </a:solidFill>
          <a:ln w="9525" algn="ctr">
            <a:solidFill>
              <a:schemeClr val="tx1"/>
            </a:solidFill>
            <a:round/>
            <a:headEnd/>
            <a:tailEnd/>
          </a:ln>
          <a:effectLst/>
        </p:spPr>
        <p:txBody>
          <a:bodyPr wrap="none" anchor="ctr"/>
          <a:lstStyle/>
          <a:p>
            <a:pPr>
              <a:lnSpc>
                <a:spcPct val="80000"/>
              </a:lnSpc>
              <a:spcBef>
                <a:spcPct val="20000"/>
              </a:spcBef>
              <a:buFont typeface="Wingdings" pitchFamily="2" charset="2"/>
              <a:buNone/>
              <a:defRPr/>
            </a:pPr>
            <a:r>
              <a:rPr lang="pl-PL" sz="2000" b="1"/>
              <a:t>Zwiększanie możliwości poznawania otoczenia</a:t>
            </a:r>
            <a:endParaRPr lang="pl-PL" sz="2000">
              <a:effectLst>
                <a:outerShdw blurRad="38100" dist="38100" dir="2700000" algn="tl">
                  <a:srgbClr val="C0C0C0"/>
                </a:outerShdw>
              </a:effectLst>
            </a:endParaRPr>
          </a:p>
        </p:txBody>
      </p:sp>
      <p:sp>
        <p:nvSpPr>
          <p:cNvPr id="181257" name="AutoShape 9"/>
          <p:cNvSpPr>
            <a:spLocks noChangeArrowheads="1"/>
          </p:cNvSpPr>
          <p:nvPr/>
        </p:nvSpPr>
        <p:spPr bwMode="auto">
          <a:xfrm>
            <a:off x="250825" y="3213100"/>
            <a:ext cx="8642350" cy="431800"/>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70000"/>
              </a:lnSpc>
              <a:spcBef>
                <a:spcPts val="300"/>
              </a:spcBef>
              <a:spcAft>
                <a:spcPts val="600"/>
              </a:spcAft>
              <a:buFont typeface="Arial" charset="0"/>
              <a:buNone/>
              <a:defRPr/>
            </a:pPr>
            <a:endParaRPr lang="pl-PL" sz="2000">
              <a:solidFill>
                <a:schemeClr val="bg1"/>
              </a:solidFill>
              <a:latin typeface="Calibri" charset="-18"/>
            </a:endParaRPr>
          </a:p>
        </p:txBody>
      </p:sp>
      <p:sp>
        <p:nvSpPr>
          <p:cNvPr id="181258" name="AutoShape 10"/>
          <p:cNvSpPr>
            <a:spLocks noChangeArrowheads="1"/>
          </p:cNvSpPr>
          <p:nvPr/>
        </p:nvSpPr>
        <p:spPr bwMode="auto">
          <a:xfrm>
            <a:off x="395288" y="2924175"/>
            <a:ext cx="6624637" cy="574675"/>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70000"/>
              </a:lnSpc>
              <a:spcBef>
                <a:spcPts val="300"/>
              </a:spcBef>
              <a:spcAft>
                <a:spcPts val="600"/>
              </a:spcAft>
              <a:buFont typeface="Arial" charset="0"/>
              <a:buNone/>
            </a:pPr>
            <a:r>
              <a:rPr lang="pl-PL" sz="2000" b="1"/>
              <a:t>Poprawa umiejętności podejmowania decyzji przez ucznia</a:t>
            </a:r>
          </a:p>
          <a:p>
            <a:pPr eaLnBrk="0" hangingPunct="0">
              <a:lnSpc>
                <a:spcPct val="70000"/>
              </a:lnSpc>
              <a:spcBef>
                <a:spcPts val="300"/>
              </a:spcBef>
              <a:spcAft>
                <a:spcPts val="600"/>
              </a:spcAft>
              <a:buFont typeface="Arial" charset="0"/>
              <a:buNone/>
            </a:pPr>
            <a:r>
              <a:rPr lang="pl-PL" sz="2000" b="1"/>
              <a:t> i kształtowanie własnego systemu wartości</a:t>
            </a:r>
          </a:p>
        </p:txBody>
      </p:sp>
      <p:sp>
        <p:nvSpPr>
          <p:cNvPr id="181259" name="AutoShape 11"/>
          <p:cNvSpPr>
            <a:spLocks noChangeArrowheads="1"/>
          </p:cNvSpPr>
          <p:nvPr/>
        </p:nvSpPr>
        <p:spPr bwMode="auto">
          <a:xfrm>
            <a:off x="250825" y="4221163"/>
            <a:ext cx="8642350" cy="360362"/>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buFont typeface="Arial" charset="0"/>
              <a:buNone/>
              <a:defRPr/>
            </a:pPr>
            <a:r>
              <a:rPr lang="pl-PL" sz="2000">
                <a:solidFill>
                  <a:schemeClr val="bg1"/>
                </a:solidFill>
                <a:latin typeface="Calibri" charset="-18"/>
              </a:rPr>
              <a:t> </a:t>
            </a:r>
          </a:p>
        </p:txBody>
      </p:sp>
      <p:sp>
        <p:nvSpPr>
          <p:cNvPr id="181260" name="AutoShape 12"/>
          <p:cNvSpPr>
            <a:spLocks noChangeArrowheads="1"/>
          </p:cNvSpPr>
          <p:nvPr/>
        </p:nvSpPr>
        <p:spPr bwMode="auto">
          <a:xfrm>
            <a:off x="395288" y="3789363"/>
            <a:ext cx="6624637" cy="576262"/>
          </a:xfrm>
          <a:prstGeom prst="roundRect">
            <a:avLst>
              <a:gd name="adj" fmla="val 16667"/>
            </a:avLst>
          </a:prstGeom>
          <a:solidFill>
            <a:schemeClr val="bg1"/>
          </a:solidFill>
          <a:ln w="9525" algn="ctr">
            <a:solidFill>
              <a:schemeClr val="tx1"/>
            </a:solidFill>
            <a:round/>
            <a:headEnd/>
            <a:tailEnd/>
          </a:ln>
          <a:effectLst/>
        </p:spPr>
        <p:txBody>
          <a:bodyPr wrap="none" anchor="ctr"/>
          <a:lstStyle/>
          <a:p>
            <a:pPr>
              <a:lnSpc>
                <a:spcPct val="70000"/>
              </a:lnSpc>
              <a:spcBef>
                <a:spcPct val="20000"/>
              </a:spcBef>
              <a:buFont typeface="Wingdings" pitchFamily="2" charset="2"/>
              <a:buNone/>
              <a:defRPr/>
            </a:pPr>
            <a:r>
              <a:rPr lang="pl-PL" sz="2000" b="1"/>
              <a:t>Rozwiązywanie zadań szkolnych przez ucznia </a:t>
            </a:r>
          </a:p>
          <a:p>
            <a:pPr>
              <a:lnSpc>
                <a:spcPct val="70000"/>
              </a:lnSpc>
              <a:spcBef>
                <a:spcPct val="20000"/>
              </a:spcBef>
              <a:buFont typeface="Wingdings" pitchFamily="2" charset="2"/>
              <a:buNone/>
              <a:defRPr/>
            </a:pPr>
            <a:r>
              <a:rPr lang="pl-PL" sz="2000" b="1"/>
              <a:t>ze świadomością etapów postępowania</a:t>
            </a:r>
            <a:endParaRPr lang="pl-PL" sz="2000">
              <a:effectLst>
                <a:outerShdw blurRad="38100" dist="38100" dir="2700000" algn="tl">
                  <a:srgbClr val="C0C0C0"/>
                </a:outerShdw>
              </a:effectLst>
            </a:endParaRPr>
          </a:p>
        </p:txBody>
      </p:sp>
      <p:sp>
        <p:nvSpPr>
          <p:cNvPr id="181261" name="AutoShape 13"/>
          <p:cNvSpPr>
            <a:spLocks noChangeArrowheads="1"/>
          </p:cNvSpPr>
          <p:nvPr/>
        </p:nvSpPr>
        <p:spPr bwMode="auto">
          <a:xfrm>
            <a:off x="250825" y="4941888"/>
            <a:ext cx="8642350" cy="287337"/>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defRPr/>
            </a:pPr>
            <a:endParaRPr lang="pl-PL" sz="2000">
              <a:solidFill>
                <a:schemeClr val="bg1"/>
              </a:solidFill>
              <a:latin typeface="Calibri" charset="-18"/>
            </a:endParaRPr>
          </a:p>
        </p:txBody>
      </p:sp>
      <p:sp>
        <p:nvSpPr>
          <p:cNvPr id="181262" name="AutoShape 14"/>
          <p:cNvSpPr>
            <a:spLocks noChangeArrowheads="1"/>
          </p:cNvSpPr>
          <p:nvPr/>
        </p:nvSpPr>
        <p:spPr bwMode="auto">
          <a:xfrm>
            <a:off x="250825" y="5589588"/>
            <a:ext cx="8642350" cy="287337"/>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defRPr/>
            </a:pPr>
            <a:endParaRPr lang="pl-PL" sz="2000">
              <a:solidFill>
                <a:schemeClr val="bg1"/>
              </a:solidFill>
              <a:latin typeface="Calibri" charset="-18"/>
            </a:endParaRPr>
          </a:p>
        </p:txBody>
      </p:sp>
      <p:sp>
        <p:nvSpPr>
          <p:cNvPr id="181263" name="AutoShape 15"/>
          <p:cNvSpPr>
            <a:spLocks noChangeArrowheads="1"/>
          </p:cNvSpPr>
          <p:nvPr/>
        </p:nvSpPr>
        <p:spPr bwMode="auto">
          <a:xfrm>
            <a:off x="468313" y="4724400"/>
            <a:ext cx="6553200" cy="287338"/>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80000"/>
              </a:lnSpc>
              <a:spcBef>
                <a:spcPts val="300"/>
              </a:spcBef>
              <a:spcAft>
                <a:spcPts val="600"/>
              </a:spcAft>
              <a:buFont typeface="Arial" charset="0"/>
              <a:buNone/>
            </a:pPr>
            <a:r>
              <a:rPr lang="pl-PL" sz="2000" b="1"/>
              <a:t>Świadome podejmowanie decyzji</a:t>
            </a:r>
          </a:p>
        </p:txBody>
      </p:sp>
      <p:sp>
        <p:nvSpPr>
          <p:cNvPr id="181264" name="AutoShape 16"/>
          <p:cNvSpPr>
            <a:spLocks noChangeArrowheads="1"/>
          </p:cNvSpPr>
          <p:nvPr/>
        </p:nvSpPr>
        <p:spPr bwMode="auto">
          <a:xfrm>
            <a:off x="468313" y="5373688"/>
            <a:ext cx="6553200" cy="287337"/>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80000"/>
              </a:lnSpc>
              <a:spcBef>
                <a:spcPts val="300"/>
              </a:spcBef>
              <a:spcAft>
                <a:spcPts val="600"/>
              </a:spcAft>
              <a:buFont typeface="Arial" charset="0"/>
              <a:buNone/>
            </a:pPr>
            <a:r>
              <a:rPr lang="pl-PL" sz="2000" b="1"/>
              <a:t>Stopniowanie trudności</a:t>
            </a:r>
          </a:p>
        </p:txBody>
      </p:sp>
      <p:sp>
        <p:nvSpPr>
          <p:cNvPr id="181265" name="AutoShape 17"/>
          <p:cNvSpPr>
            <a:spLocks noChangeArrowheads="1"/>
          </p:cNvSpPr>
          <p:nvPr/>
        </p:nvSpPr>
        <p:spPr bwMode="auto">
          <a:xfrm>
            <a:off x="250825" y="6237288"/>
            <a:ext cx="8642350" cy="287337"/>
          </a:xfrm>
          <a:prstGeom prst="roundRect">
            <a:avLst>
              <a:gd name="adj" fmla="val 16667"/>
            </a:avLst>
          </a:prstGeom>
          <a:gradFill rotWithShape="1">
            <a:gsLst>
              <a:gs pos="0">
                <a:srgbClr val="156B13"/>
              </a:gs>
              <a:gs pos="50000">
                <a:srgbClr val="9CB86E"/>
              </a:gs>
              <a:gs pos="100000">
                <a:srgbClr val="DDEBCF"/>
              </a:gs>
            </a:gsLst>
            <a:lin ang="2700000" scaled="1"/>
          </a:gradFill>
          <a:ln w="9525" algn="ctr">
            <a:noFill/>
            <a:round/>
            <a:headEnd/>
            <a:tailEnd/>
          </a:ln>
          <a:effectLst>
            <a:outerShdw dist="107763" dir="8100000" algn="ctr" rotWithShape="0">
              <a:srgbClr val="808080">
                <a:alpha val="50000"/>
              </a:srgbClr>
            </a:outerShdw>
          </a:effectLst>
        </p:spPr>
        <p:txBody>
          <a:bodyPr wrap="none" anchor="b"/>
          <a:lstStyle/>
          <a:p>
            <a:pPr algn="r" eaLnBrk="0" hangingPunct="0">
              <a:lnSpc>
                <a:spcPct val="80000"/>
              </a:lnSpc>
              <a:spcBef>
                <a:spcPts val="300"/>
              </a:spcBef>
              <a:spcAft>
                <a:spcPts val="600"/>
              </a:spcAft>
              <a:defRPr/>
            </a:pPr>
            <a:endParaRPr lang="pl-PL" sz="2000">
              <a:solidFill>
                <a:schemeClr val="bg1"/>
              </a:solidFill>
              <a:latin typeface="Calibri" charset="-18"/>
            </a:endParaRPr>
          </a:p>
        </p:txBody>
      </p:sp>
      <p:sp>
        <p:nvSpPr>
          <p:cNvPr id="181266" name="AutoShape 18"/>
          <p:cNvSpPr>
            <a:spLocks noChangeArrowheads="1"/>
          </p:cNvSpPr>
          <p:nvPr/>
        </p:nvSpPr>
        <p:spPr bwMode="auto">
          <a:xfrm>
            <a:off x="468313" y="6092825"/>
            <a:ext cx="6553200" cy="287338"/>
          </a:xfrm>
          <a:prstGeom prst="roundRect">
            <a:avLst>
              <a:gd name="adj" fmla="val 16667"/>
            </a:avLst>
          </a:prstGeom>
          <a:solidFill>
            <a:schemeClr val="bg1"/>
          </a:solidFill>
          <a:ln w="9525" algn="ctr">
            <a:solidFill>
              <a:schemeClr val="tx1"/>
            </a:solidFill>
            <a:round/>
            <a:headEnd/>
            <a:tailEnd/>
          </a:ln>
        </p:spPr>
        <p:txBody>
          <a:bodyPr wrap="none" anchor="ctr"/>
          <a:lstStyle/>
          <a:p>
            <a:pPr eaLnBrk="0" hangingPunct="0">
              <a:lnSpc>
                <a:spcPct val="80000"/>
              </a:lnSpc>
              <a:spcBef>
                <a:spcPts val="300"/>
              </a:spcBef>
              <a:spcAft>
                <a:spcPts val="600"/>
              </a:spcAft>
              <a:buFont typeface="Arial" charset="0"/>
              <a:buNone/>
            </a:pPr>
            <a:r>
              <a:rPr lang="pl-PL" sz="2000" b="1"/>
              <a:t>Utrwalanie osiągnięć</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1250"/>
                                        </p:tgtEl>
                                        <p:attrNameLst>
                                          <p:attrName>style.visibility</p:attrName>
                                        </p:attrNameLst>
                                      </p:cBhvr>
                                      <p:to>
                                        <p:strVal val="visible"/>
                                      </p:to>
                                    </p:set>
                                    <p:animEffect transition="in" filter="slide(fromBottom)">
                                      <p:cBhvr>
                                        <p:cTn id="7" dur="500"/>
                                        <p:tgtEl>
                                          <p:spTgt spid="1812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1251"/>
                                        </p:tgtEl>
                                        <p:attrNameLst>
                                          <p:attrName>style.visibility</p:attrName>
                                        </p:attrNameLst>
                                      </p:cBhvr>
                                      <p:to>
                                        <p:strVal val="visible"/>
                                      </p:to>
                                    </p:set>
                                    <p:anim calcmode="lin" valueType="num">
                                      <p:cBhvr additive="base">
                                        <p:cTn id="12" dur="2000" fill="hold"/>
                                        <p:tgtEl>
                                          <p:spTgt spid="181251"/>
                                        </p:tgtEl>
                                        <p:attrNameLst>
                                          <p:attrName>ppt_x</p:attrName>
                                        </p:attrNameLst>
                                      </p:cBhvr>
                                      <p:tavLst>
                                        <p:tav tm="0">
                                          <p:val>
                                            <p:strVal val="#ppt_x"/>
                                          </p:val>
                                        </p:tav>
                                        <p:tav tm="100000">
                                          <p:val>
                                            <p:strVal val="#ppt_x"/>
                                          </p:val>
                                        </p:tav>
                                      </p:tavLst>
                                    </p:anim>
                                    <p:anim calcmode="lin" valueType="num">
                                      <p:cBhvr additive="base">
                                        <p:cTn id="13" dur="2000" fill="hold"/>
                                        <p:tgtEl>
                                          <p:spTgt spid="18125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81252"/>
                                        </p:tgtEl>
                                        <p:attrNameLst>
                                          <p:attrName>style.visibility</p:attrName>
                                        </p:attrNameLst>
                                      </p:cBhvr>
                                      <p:to>
                                        <p:strVal val="visible"/>
                                      </p:to>
                                    </p:set>
                                    <p:anim calcmode="lin" valueType="num">
                                      <p:cBhvr additive="base">
                                        <p:cTn id="16" dur="2000" fill="hold"/>
                                        <p:tgtEl>
                                          <p:spTgt spid="181252"/>
                                        </p:tgtEl>
                                        <p:attrNameLst>
                                          <p:attrName>ppt_x</p:attrName>
                                        </p:attrNameLst>
                                      </p:cBhvr>
                                      <p:tavLst>
                                        <p:tav tm="0">
                                          <p:val>
                                            <p:strVal val="#ppt_x"/>
                                          </p:val>
                                        </p:tav>
                                        <p:tav tm="100000">
                                          <p:val>
                                            <p:strVal val="#ppt_x"/>
                                          </p:val>
                                        </p:tav>
                                      </p:tavLst>
                                    </p:anim>
                                    <p:anim calcmode="lin" valueType="num">
                                      <p:cBhvr additive="base">
                                        <p:cTn id="17" dur="2000" fill="hold"/>
                                        <p:tgtEl>
                                          <p:spTgt spid="18125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81253"/>
                                        </p:tgtEl>
                                        <p:attrNameLst>
                                          <p:attrName>style.visibility</p:attrName>
                                        </p:attrNameLst>
                                      </p:cBhvr>
                                      <p:to>
                                        <p:strVal val="visible"/>
                                      </p:to>
                                    </p:set>
                                    <p:anim calcmode="lin" valueType="num">
                                      <p:cBhvr additive="base">
                                        <p:cTn id="22" dur="2000" fill="hold"/>
                                        <p:tgtEl>
                                          <p:spTgt spid="181253"/>
                                        </p:tgtEl>
                                        <p:attrNameLst>
                                          <p:attrName>ppt_x</p:attrName>
                                        </p:attrNameLst>
                                      </p:cBhvr>
                                      <p:tavLst>
                                        <p:tav tm="0">
                                          <p:val>
                                            <p:strVal val="#ppt_x"/>
                                          </p:val>
                                        </p:tav>
                                        <p:tav tm="100000">
                                          <p:val>
                                            <p:strVal val="#ppt_x"/>
                                          </p:val>
                                        </p:tav>
                                      </p:tavLst>
                                    </p:anim>
                                    <p:anim calcmode="lin" valueType="num">
                                      <p:cBhvr additive="base">
                                        <p:cTn id="23" dur="2000" fill="hold"/>
                                        <p:tgtEl>
                                          <p:spTgt spid="18125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1254"/>
                                        </p:tgtEl>
                                        <p:attrNameLst>
                                          <p:attrName>style.visibility</p:attrName>
                                        </p:attrNameLst>
                                      </p:cBhvr>
                                      <p:to>
                                        <p:strVal val="visible"/>
                                      </p:to>
                                    </p:set>
                                    <p:anim calcmode="lin" valueType="num">
                                      <p:cBhvr additive="base">
                                        <p:cTn id="26" dur="2000" fill="hold"/>
                                        <p:tgtEl>
                                          <p:spTgt spid="181254"/>
                                        </p:tgtEl>
                                        <p:attrNameLst>
                                          <p:attrName>ppt_x</p:attrName>
                                        </p:attrNameLst>
                                      </p:cBhvr>
                                      <p:tavLst>
                                        <p:tav tm="0">
                                          <p:val>
                                            <p:strVal val="#ppt_x"/>
                                          </p:val>
                                        </p:tav>
                                        <p:tav tm="100000">
                                          <p:val>
                                            <p:strVal val="#ppt_x"/>
                                          </p:val>
                                        </p:tav>
                                      </p:tavLst>
                                    </p:anim>
                                    <p:anim calcmode="lin" valueType="num">
                                      <p:cBhvr additive="base">
                                        <p:cTn id="27" dur="2000" fill="hold"/>
                                        <p:tgtEl>
                                          <p:spTgt spid="18125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1255"/>
                                        </p:tgtEl>
                                        <p:attrNameLst>
                                          <p:attrName>style.visibility</p:attrName>
                                        </p:attrNameLst>
                                      </p:cBhvr>
                                      <p:to>
                                        <p:strVal val="visible"/>
                                      </p:to>
                                    </p:set>
                                    <p:anim calcmode="lin" valueType="num">
                                      <p:cBhvr additive="base">
                                        <p:cTn id="32" dur="2000" fill="hold"/>
                                        <p:tgtEl>
                                          <p:spTgt spid="181255"/>
                                        </p:tgtEl>
                                        <p:attrNameLst>
                                          <p:attrName>ppt_x</p:attrName>
                                        </p:attrNameLst>
                                      </p:cBhvr>
                                      <p:tavLst>
                                        <p:tav tm="0">
                                          <p:val>
                                            <p:strVal val="#ppt_x"/>
                                          </p:val>
                                        </p:tav>
                                        <p:tav tm="100000">
                                          <p:val>
                                            <p:strVal val="#ppt_x"/>
                                          </p:val>
                                        </p:tav>
                                      </p:tavLst>
                                    </p:anim>
                                    <p:anim calcmode="lin" valueType="num">
                                      <p:cBhvr additive="base">
                                        <p:cTn id="33" dur="2000" fill="hold"/>
                                        <p:tgtEl>
                                          <p:spTgt spid="18125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81256"/>
                                        </p:tgtEl>
                                        <p:attrNameLst>
                                          <p:attrName>style.visibility</p:attrName>
                                        </p:attrNameLst>
                                      </p:cBhvr>
                                      <p:to>
                                        <p:strVal val="visible"/>
                                      </p:to>
                                    </p:set>
                                    <p:anim calcmode="lin" valueType="num">
                                      <p:cBhvr additive="base">
                                        <p:cTn id="36" dur="2000" fill="hold"/>
                                        <p:tgtEl>
                                          <p:spTgt spid="181256"/>
                                        </p:tgtEl>
                                        <p:attrNameLst>
                                          <p:attrName>ppt_x</p:attrName>
                                        </p:attrNameLst>
                                      </p:cBhvr>
                                      <p:tavLst>
                                        <p:tav tm="0">
                                          <p:val>
                                            <p:strVal val="#ppt_x"/>
                                          </p:val>
                                        </p:tav>
                                        <p:tav tm="100000">
                                          <p:val>
                                            <p:strVal val="#ppt_x"/>
                                          </p:val>
                                        </p:tav>
                                      </p:tavLst>
                                    </p:anim>
                                    <p:anim calcmode="lin" valueType="num">
                                      <p:cBhvr additive="base">
                                        <p:cTn id="37" dur="2000" fill="hold"/>
                                        <p:tgtEl>
                                          <p:spTgt spid="181256"/>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1257"/>
                                        </p:tgtEl>
                                        <p:attrNameLst>
                                          <p:attrName>style.visibility</p:attrName>
                                        </p:attrNameLst>
                                      </p:cBhvr>
                                      <p:to>
                                        <p:strVal val="visible"/>
                                      </p:to>
                                    </p:set>
                                    <p:anim calcmode="lin" valueType="num">
                                      <p:cBhvr additive="base">
                                        <p:cTn id="42" dur="2000" fill="hold"/>
                                        <p:tgtEl>
                                          <p:spTgt spid="181257"/>
                                        </p:tgtEl>
                                        <p:attrNameLst>
                                          <p:attrName>ppt_x</p:attrName>
                                        </p:attrNameLst>
                                      </p:cBhvr>
                                      <p:tavLst>
                                        <p:tav tm="0">
                                          <p:val>
                                            <p:strVal val="#ppt_x"/>
                                          </p:val>
                                        </p:tav>
                                        <p:tav tm="100000">
                                          <p:val>
                                            <p:strVal val="#ppt_x"/>
                                          </p:val>
                                        </p:tav>
                                      </p:tavLst>
                                    </p:anim>
                                    <p:anim calcmode="lin" valueType="num">
                                      <p:cBhvr additive="base">
                                        <p:cTn id="43" dur="2000" fill="hold"/>
                                        <p:tgtEl>
                                          <p:spTgt spid="18125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1258"/>
                                        </p:tgtEl>
                                        <p:attrNameLst>
                                          <p:attrName>style.visibility</p:attrName>
                                        </p:attrNameLst>
                                      </p:cBhvr>
                                      <p:to>
                                        <p:strVal val="visible"/>
                                      </p:to>
                                    </p:set>
                                    <p:anim calcmode="lin" valueType="num">
                                      <p:cBhvr additive="base">
                                        <p:cTn id="46" dur="2000" fill="hold"/>
                                        <p:tgtEl>
                                          <p:spTgt spid="181258"/>
                                        </p:tgtEl>
                                        <p:attrNameLst>
                                          <p:attrName>ppt_x</p:attrName>
                                        </p:attrNameLst>
                                      </p:cBhvr>
                                      <p:tavLst>
                                        <p:tav tm="0">
                                          <p:val>
                                            <p:strVal val="#ppt_x"/>
                                          </p:val>
                                        </p:tav>
                                        <p:tav tm="100000">
                                          <p:val>
                                            <p:strVal val="#ppt_x"/>
                                          </p:val>
                                        </p:tav>
                                      </p:tavLst>
                                    </p:anim>
                                    <p:anim calcmode="lin" valueType="num">
                                      <p:cBhvr additive="base">
                                        <p:cTn id="47" dur="2000" fill="hold"/>
                                        <p:tgtEl>
                                          <p:spTgt spid="181258"/>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81259"/>
                                        </p:tgtEl>
                                        <p:attrNameLst>
                                          <p:attrName>style.visibility</p:attrName>
                                        </p:attrNameLst>
                                      </p:cBhvr>
                                      <p:to>
                                        <p:strVal val="visible"/>
                                      </p:to>
                                    </p:set>
                                    <p:anim calcmode="lin" valueType="num">
                                      <p:cBhvr additive="base">
                                        <p:cTn id="52" dur="2000" fill="hold"/>
                                        <p:tgtEl>
                                          <p:spTgt spid="181259"/>
                                        </p:tgtEl>
                                        <p:attrNameLst>
                                          <p:attrName>ppt_x</p:attrName>
                                        </p:attrNameLst>
                                      </p:cBhvr>
                                      <p:tavLst>
                                        <p:tav tm="0">
                                          <p:val>
                                            <p:strVal val="#ppt_x"/>
                                          </p:val>
                                        </p:tav>
                                        <p:tav tm="100000">
                                          <p:val>
                                            <p:strVal val="#ppt_x"/>
                                          </p:val>
                                        </p:tav>
                                      </p:tavLst>
                                    </p:anim>
                                    <p:anim calcmode="lin" valueType="num">
                                      <p:cBhvr additive="base">
                                        <p:cTn id="53" dur="2000" fill="hold"/>
                                        <p:tgtEl>
                                          <p:spTgt spid="18125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81260"/>
                                        </p:tgtEl>
                                        <p:attrNameLst>
                                          <p:attrName>style.visibility</p:attrName>
                                        </p:attrNameLst>
                                      </p:cBhvr>
                                      <p:to>
                                        <p:strVal val="visible"/>
                                      </p:to>
                                    </p:set>
                                    <p:anim calcmode="lin" valueType="num">
                                      <p:cBhvr additive="base">
                                        <p:cTn id="56" dur="2000" fill="hold"/>
                                        <p:tgtEl>
                                          <p:spTgt spid="181260"/>
                                        </p:tgtEl>
                                        <p:attrNameLst>
                                          <p:attrName>ppt_x</p:attrName>
                                        </p:attrNameLst>
                                      </p:cBhvr>
                                      <p:tavLst>
                                        <p:tav tm="0">
                                          <p:val>
                                            <p:strVal val="#ppt_x"/>
                                          </p:val>
                                        </p:tav>
                                        <p:tav tm="100000">
                                          <p:val>
                                            <p:strVal val="#ppt_x"/>
                                          </p:val>
                                        </p:tav>
                                      </p:tavLst>
                                    </p:anim>
                                    <p:anim calcmode="lin" valueType="num">
                                      <p:cBhvr additive="base">
                                        <p:cTn id="57" dur="2000" fill="hold"/>
                                        <p:tgtEl>
                                          <p:spTgt spid="18126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81261"/>
                                        </p:tgtEl>
                                        <p:attrNameLst>
                                          <p:attrName>style.visibility</p:attrName>
                                        </p:attrNameLst>
                                      </p:cBhvr>
                                      <p:to>
                                        <p:strVal val="visible"/>
                                      </p:to>
                                    </p:set>
                                    <p:anim calcmode="lin" valueType="num">
                                      <p:cBhvr additive="base">
                                        <p:cTn id="62" dur="2000" fill="hold"/>
                                        <p:tgtEl>
                                          <p:spTgt spid="181261"/>
                                        </p:tgtEl>
                                        <p:attrNameLst>
                                          <p:attrName>ppt_x</p:attrName>
                                        </p:attrNameLst>
                                      </p:cBhvr>
                                      <p:tavLst>
                                        <p:tav tm="0">
                                          <p:val>
                                            <p:strVal val="#ppt_x"/>
                                          </p:val>
                                        </p:tav>
                                        <p:tav tm="100000">
                                          <p:val>
                                            <p:strVal val="#ppt_x"/>
                                          </p:val>
                                        </p:tav>
                                      </p:tavLst>
                                    </p:anim>
                                    <p:anim calcmode="lin" valueType="num">
                                      <p:cBhvr additive="base">
                                        <p:cTn id="63" dur="2000" fill="hold"/>
                                        <p:tgtEl>
                                          <p:spTgt spid="18126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1263"/>
                                        </p:tgtEl>
                                        <p:attrNameLst>
                                          <p:attrName>style.visibility</p:attrName>
                                        </p:attrNameLst>
                                      </p:cBhvr>
                                      <p:to>
                                        <p:strVal val="visible"/>
                                      </p:to>
                                    </p:set>
                                    <p:anim calcmode="lin" valueType="num">
                                      <p:cBhvr additive="base">
                                        <p:cTn id="66" dur="2000" fill="hold"/>
                                        <p:tgtEl>
                                          <p:spTgt spid="181263"/>
                                        </p:tgtEl>
                                        <p:attrNameLst>
                                          <p:attrName>ppt_x</p:attrName>
                                        </p:attrNameLst>
                                      </p:cBhvr>
                                      <p:tavLst>
                                        <p:tav tm="0">
                                          <p:val>
                                            <p:strVal val="#ppt_x"/>
                                          </p:val>
                                        </p:tav>
                                        <p:tav tm="100000">
                                          <p:val>
                                            <p:strVal val="#ppt_x"/>
                                          </p:val>
                                        </p:tav>
                                      </p:tavLst>
                                    </p:anim>
                                    <p:anim calcmode="lin" valueType="num">
                                      <p:cBhvr additive="base">
                                        <p:cTn id="67" dur="2000" fill="hold"/>
                                        <p:tgtEl>
                                          <p:spTgt spid="181263"/>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81264"/>
                                        </p:tgtEl>
                                        <p:attrNameLst>
                                          <p:attrName>style.visibility</p:attrName>
                                        </p:attrNameLst>
                                      </p:cBhvr>
                                      <p:to>
                                        <p:strVal val="visible"/>
                                      </p:to>
                                    </p:set>
                                    <p:anim calcmode="lin" valueType="num">
                                      <p:cBhvr additive="base">
                                        <p:cTn id="72" dur="2000" fill="hold"/>
                                        <p:tgtEl>
                                          <p:spTgt spid="181264"/>
                                        </p:tgtEl>
                                        <p:attrNameLst>
                                          <p:attrName>ppt_x</p:attrName>
                                        </p:attrNameLst>
                                      </p:cBhvr>
                                      <p:tavLst>
                                        <p:tav tm="0">
                                          <p:val>
                                            <p:strVal val="#ppt_x"/>
                                          </p:val>
                                        </p:tav>
                                        <p:tav tm="100000">
                                          <p:val>
                                            <p:strVal val="#ppt_x"/>
                                          </p:val>
                                        </p:tav>
                                      </p:tavLst>
                                    </p:anim>
                                    <p:anim calcmode="lin" valueType="num">
                                      <p:cBhvr additive="base">
                                        <p:cTn id="73" dur="2000" fill="hold"/>
                                        <p:tgtEl>
                                          <p:spTgt spid="18126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81262"/>
                                        </p:tgtEl>
                                        <p:attrNameLst>
                                          <p:attrName>style.visibility</p:attrName>
                                        </p:attrNameLst>
                                      </p:cBhvr>
                                      <p:to>
                                        <p:strVal val="visible"/>
                                      </p:to>
                                    </p:set>
                                    <p:anim calcmode="lin" valueType="num">
                                      <p:cBhvr additive="base">
                                        <p:cTn id="76" dur="2000" fill="hold"/>
                                        <p:tgtEl>
                                          <p:spTgt spid="181262"/>
                                        </p:tgtEl>
                                        <p:attrNameLst>
                                          <p:attrName>ppt_x</p:attrName>
                                        </p:attrNameLst>
                                      </p:cBhvr>
                                      <p:tavLst>
                                        <p:tav tm="0">
                                          <p:val>
                                            <p:strVal val="#ppt_x"/>
                                          </p:val>
                                        </p:tav>
                                        <p:tav tm="100000">
                                          <p:val>
                                            <p:strVal val="#ppt_x"/>
                                          </p:val>
                                        </p:tav>
                                      </p:tavLst>
                                    </p:anim>
                                    <p:anim calcmode="lin" valueType="num">
                                      <p:cBhvr additive="base">
                                        <p:cTn id="77" dur="2000" fill="hold"/>
                                        <p:tgtEl>
                                          <p:spTgt spid="181262"/>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81266"/>
                                        </p:tgtEl>
                                        <p:attrNameLst>
                                          <p:attrName>style.visibility</p:attrName>
                                        </p:attrNameLst>
                                      </p:cBhvr>
                                      <p:to>
                                        <p:strVal val="visible"/>
                                      </p:to>
                                    </p:set>
                                    <p:anim calcmode="lin" valueType="num">
                                      <p:cBhvr additive="base">
                                        <p:cTn id="82" dur="2000" fill="hold"/>
                                        <p:tgtEl>
                                          <p:spTgt spid="181266"/>
                                        </p:tgtEl>
                                        <p:attrNameLst>
                                          <p:attrName>ppt_x</p:attrName>
                                        </p:attrNameLst>
                                      </p:cBhvr>
                                      <p:tavLst>
                                        <p:tav tm="0">
                                          <p:val>
                                            <p:strVal val="#ppt_x"/>
                                          </p:val>
                                        </p:tav>
                                        <p:tav tm="100000">
                                          <p:val>
                                            <p:strVal val="#ppt_x"/>
                                          </p:val>
                                        </p:tav>
                                      </p:tavLst>
                                    </p:anim>
                                    <p:anim calcmode="lin" valueType="num">
                                      <p:cBhvr additive="base">
                                        <p:cTn id="83" dur="2000" fill="hold"/>
                                        <p:tgtEl>
                                          <p:spTgt spid="18126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181265"/>
                                        </p:tgtEl>
                                        <p:attrNameLst>
                                          <p:attrName>style.visibility</p:attrName>
                                        </p:attrNameLst>
                                      </p:cBhvr>
                                      <p:to>
                                        <p:strVal val="visible"/>
                                      </p:to>
                                    </p:set>
                                    <p:anim calcmode="lin" valueType="num">
                                      <p:cBhvr additive="base">
                                        <p:cTn id="86" dur="2000" fill="hold"/>
                                        <p:tgtEl>
                                          <p:spTgt spid="181265"/>
                                        </p:tgtEl>
                                        <p:attrNameLst>
                                          <p:attrName>ppt_x</p:attrName>
                                        </p:attrNameLst>
                                      </p:cBhvr>
                                      <p:tavLst>
                                        <p:tav tm="0">
                                          <p:val>
                                            <p:strVal val="#ppt_x"/>
                                          </p:val>
                                        </p:tav>
                                        <p:tav tm="100000">
                                          <p:val>
                                            <p:strVal val="#ppt_x"/>
                                          </p:val>
                                        </p:tav>
                                      </p:tavLst>
                                    </p:anim>
                                    <p:anim calcmode="lin" valueType="num">
                                      <p:cBhvr additive="base">
                                        <p:cTn id="87" dur="2000" fill="hold"/>
                                        <p:tgtEl>
                                          <p:spTgt spid="1812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0" grpId="0"/>
      <p:bldP spid="181251" grpId="0" animBg="1"/>
      <p:bldP spid="181252" grpId="0" animBg="1"/>
      <p:bldP spid="181253" grpId="0" animBg="1"/>
      <p:bldP spid="181254" grpId="0" animBg="1"/>
      <p:bldP spid="181255" grpId="0" animBg="1"/>
      <p:bldP spid="181256" grpId="0" animBg="1"/>
      <p:bldP spid="181257" grpId="0" animBg="1"/>
      <p:bldP spid="181258" grpId="0" animBg="1"/>
      <p:bldP spid="181259" grpId="0" animBg="1"/>
      <p:bldP spid="181260" grpId="0" animBg="1"/>
      <p:bldP spid="181261" grpId="0" animBg="1"/>
      <p:bldP spid="181262" grpId="0" animBg="1"/>
      <p:bldP spid="181263" grpId="0" animBg="1"/>
      <p:bldP spid="181264" grpId="0" animBg="1"/>
      <p:bldP spid="181265" grpId="0" animBg="1"/>
      <p:bldP spid="181266"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ChangeArrowheads="1"/>
          </p:cNvSpPr>
          <p:nvPr/>
        </p:nvSpPr>
        <p:spPr bwMode="auto">
          <a:xfrm>
            <a:off x="631825" y="404813"/>
            <a:ext cx="8043863" cy="5849937"/>
          </a:xfrm>
          <a:prstGeom prst="rect">
            <a:avLst/>
          </a:prstGeom>
          <a:gradFill rotWithShape="1">
            <a:gsLst>
              <a:gs pos="0">
                <a:srgbClr val="156B13"/>
              </a:gs>
              <a:gs pos="50000">
                <a:srgbClr val="9CB86E"/>
              </a:gs>
              <a:gs pos="100000">
                <a:srgbClr val="DDEBCF"/>
              </a:gs>
            </a:gsLst>
            <a:path path="shape">
              <a:fillToRect l="50000" t="50000" r="50000" b="50000"/>
            </a:path>
          </a:gradFill>
          <a:ln w="9525">
            <a:solidFill>
              <a:schemeClr val="tx1"/>
            </a:solidFill>
            <a:miter lim="800000"/>
            <a:headEnd/>
            <a:tailEnd/>
          </a:ln>
        </p:spPr>
        <p:txBody>
          <a:bodyPr wrap="none"/>
          <a:lstStyle/>
          <a:p>
            <a:pPr algn="ctr">
              <a:tabLst>
                <a:tab pos="439738" algn="l"/>
              </a:tabLst>
              <a:defRPr/>
            </a:pPr>
            <a:r>
              <a:rPr lang="pl-PL" sz="3000" b="1" dirty="0">
                <a:solidFill>
                  <a:schemeClr val="accent6">
                    <a:lumMod val="50000"/>
                  </a:schemeClr>
                </a:solidFill>
              </a:rPr>
              <a:t>Realizacja zajęć edukacyjnych</a:t>
            </a:r>
            <a:r>
              <a:rPr lang="pl-PL" sz="2800" b="1" dirty="0">
                <a:solidFill>
                  <a:schemeClr val="accent6">
                    <a:lumMod val="50000"/>
                  </a:schemeClr>
                </a:solidFill>
              </a:rPr>
              <a:t> </a:t>
            </a:r>
          </a:p>
        </p:txBody>
      </p:sp>
      <p:sp>
        <p:nvSpPr>
          <p:cNvPr id="183299" name="Rectangle 3"/>
          <p:cNvSpPr>
            <a:spLocks noChangeArrowheads="1"/>
          </p:cNvSpPr>
          <p:nvPr/>
        </p:nvSpPr>
        <p:spPr bwMode="auto">
          <a:xfrm>
            <a:off x="1042988" y="1412875"/>
            <a:ext cx="6913562" cy="936625"/>
          </a:xfrm>
          <a:prstGeom prst="rect">
            <a:avLst/>
          </a:prstGeom>
          <a:gradFill rotWithShape="1">
            <a:gsLst>
              <a:gs pos="0">
                <a:srgbClr val="DDEBCF"/>
              </a:gs>
              <a:gs pos="50000">
                <a:srgbClr val="9CB86E"/>
              </a:gs>
              <a:gs pos="100000">
                <a:srgbClr val="156B13"/>
              </a:gs>
            </a:gsLst>
            <a:path path="shape">
              <a:fillToRect l="50000" t="50000" r="50000" b="50000"/>
            </a:path>
          </a:gradFill>
          <a:ln w="38100">
            <a:solidFill>
              <a:schemeClr val="bg1"/>
            </a:solidFill>
            <a:miter lim="800000"/>
            <a:headEnd/>
            <a:tailEnd/>
          </a:ln>
        </p:spPr>
        <p:txBody>
          <a:bodyPr wrap="none" anchor="ctr"/>
          <a:lstStyle/>
          <a:p>
            <a:pPr algn="ctr">
              <a:spcBef>
                <a:spcPct val="20000"/>
              </a:spcBef>
            </a:pPr>
            <a:r>
              <a:rPr lang="pl-PL" sz="2800" b="1"/>
              <a:t>Zasady pracy z uczniem</a:t>
            </a:r>
          </a:p>
        </p:txBody>
      </p:sp>
      <p:sp>
        <p:nvSpPr>
          <p:cNvPr id="183300" name="Rectangle 4"/>
          <p:cNvSpPr>
            <a:spLocks noChangeArrowheads="1"/>
          </p:cNvSpPr>
          <p:nvPr/>
        </p:nvSpPr>
        <p:spPr bwMode="auto">
          <a:xfrm>
            <a:off x="1042988" y="2492375"/>
            <a:ext cx="6913562" cy="936625"/>
          </a:xfrm>
          <a:prstGeom prst="rect">
            <a:avLst/>
          </a:prstGeom>
          <a:gradFill rotWithShape="1">
            <a:gsLst>
              <a:gs pos="0">
                <a:srgbClr val="DDEBCF"/>
              </a:gs>
              <a:gs pos="50000">
                <a:srgbClr val="9CB86E"/>
              </a:gs>
              <a:gs pos="100000">
                <a:srgbClr val="156B13"/>
              </a:gs>
            </a:gsLst>
            <a:path path="shape">
              <a:fillToRect l="50000" t="50000" r="50000" b="50000"/>
            </a:path>
          </a:gradFill>
          <a:ln w="38100">
            <a:solidFill>
              <a:schemeClr val="bg1"/>
            </a:solidFill>
            <a:miter lim="800000"/>
            <a:headEnd/>
            <a:tailEnd/>
          </a:ln>
        </p:spPr>
        <p:txBody>
          <a:bodyPr wrap="none" anchor="ctr"/>
          <a:lstStyle/>
          <a:p>
            <a:pPr algn="ctr"/>
            <a:r>
              <a:rPr lang="pl-PL" sz="2800" b="1"/>
              <a:t>Zasady oceniania</a:t>
            </a:r>
          </a:p>
        </p:txBody>
      </p:sp>
      <p:sp>
        <p:nvSpPr>
          <p:cNvPr id="183301" name="Rectangle 5"/>
          <p:cNvSpPr>
            <a:spLocks noChangeArrowheads="1"/>
          </p:cNvSpPr>
          <p:nvPr/>
        </p:nvSpPr>
        <p:spPr bwMode="auto">
          <a:xfrm>
            <a:off x="1042988" y="3573463"/>
            <a:ext cx="6913562" cy="1223962"/>
          </a:xfrm>
          <a:prstGeom prst="rect">
            <a:avLst/>
          </a:prstGeom>
          <a:gradFill rotWithShape="1">
            <a:gsLst>
              <a:gs pos="0">
                <a:srgbClr val="DDEBCF"/>
              </a:gs>
              <a:gs pos="50000">
                <a:srgbClr val="9CB86E"/>
              </a:gs>
              <a:gs pos="100000">
                <a:srgbClr val="156B13"/>
              </a:gs>
            </a:gsLst>
            <a:path path="shape">
              <a:fillToRect l="50000" t="50000" r="50000" b="50000"/>
            </a:path>
          </a:gradFill>
          <a:ln w="38100">
            <a:solidFill>
              <a:schemeClr val="bg1"/>
            </a:solidFill>
            <a:miter lim="800000"/>
            <a:headEnd/>
            <a:tailEnd/>
          </a:ln>
        </p:spPr>
        <p:txBody>
          <a:bodyPr wrap="none" anchor="ctr"/>
          <a:lstStyle/>
          <a:p>
            <a:pPr algn="ctr"/>
            <a:r>
              <a:rPr lang="pl-PL" sz="2800" b="1"/>
              <a:t>Cele edukacyjno-terapeutyczne</a:t>
            </a:r>
          </a:p>
        </p:txBody>
      </p:sp>
      <p:sp>
        <p:nvSpPr>
          <p:cNvPr id="183302" name="Rectangle 6"/>
          <p:cNvSpPr>
            <a:spLocks noChangeArrowheads="1"/>
          </p:cNvSpPr>
          <p:nvPr/>
        </p:nvSpPr>
        <p:spPr bwMode="auto">
          <a:xfrm>
            <a:off x="1042988" y="5013325"/>
            <a:ext cx="6913562" cy="1079500"/>
          </a:xfrm>
          <a:prstGeom prst="rect">
            <a:avLst/>
          </a:prstGeom>
          <a:gradFill rotWithShape="1">
            <a:gsLst>
              <a:gs pos="0">
                <a:srgbClr val="DDEBCF"/>
              </a:gs>
              <a:gs pos="50000">
                <a:srgbClr val="9CB86E"/>
              </a:gs>
              <a:gs pos="100000">
                <a:srgbClr val="156B13"/>
              </a:gs>
            </a:gsLst>
            <a:path path="shape">
              <a:fillToRect l="50000" t="50000" r="50000" b="50000"/>
            </a:path>
          </a:gradFill>
          <a:ln w="38100">
            <a:solidFill>
              <a:schemeClr val="bg1"/>
            </a:solidFill>
            <a:miter lim="800000"/>
            <a:headEnd/>
            <a:tailEnd/>
          </a:ln>
        </p:spPr>
        <p:txBody>
          <a:bodyPr wrap="none" anchor="ctr"/>
          <a:lstStyle/>
          <a:p>
            <a:pPr algn="ctr"/>
            <a:r>
              <a:rPr lang="pl-PL" sz="2800" b="1"/>
              <a:t>Procedury (metody, formy, środki)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83298"/>
                                        </p:tgtEl>
                                        <p:attrNameLst>
                                          <p:attrName>style.visibility</p:attrName>
                                        </p:attrNameLst>
                                      </p:cBhvr>
                                      <p:to>
                                        <p:strVal val="visible"/>
                                      </p:to>
                                    </p:set>
                                    <p:anim calcmode="lin" valueType="num">
                                      <p:cBhvr>
                                        <p:cTn id="7" dur="500" fill="hold"/>
                                        <p:tgtEl>
                                          <p:spTgt spid="183298"/>
                                        </p:tgtEl>
                                        <p:attrNameLst>
                                          <p:attrName>ppt_w</p:attrName>
                                        </p:attrNameLst>
                                      </p:cBhvr>
                                      <p:tavLst>
                                        <p:tav tm="0">
                                          <p:val>
                                            <p:fltVal val="0"/>
                                          </p:val>
                                        </p:tav>
                                        <p:tav tm="100000">
                                          <p:val>
                                            <p:strVal val="#ppt_w"/>
                                          </p:val>
                                        </p:tav>
                                      </p:tavLst>
                                    </p:anim>
                                    <p:anim calcmode="lin" valueType="num">
                                      <p:cBhvr>
                                        <p:cTn id="8" dur="500" fill="hold"/>
                                        <p:tgtEl>
                                          <p:spTgt spid="183298"/>
                                        </p:tgtEl>
                                        <p:attrNameLst>
                                          <p:attrName>ppt_h</p:attrName>
                                        </p:attrNameLst>
                                      </p:cBhvr>
                                      <p:tavLst>
                                        <p:tav tm="0">
                                          <p:val>
                                            <p:fltVal val="0"/>
                                          </p:val>
                                        </p:tav>
                                        <p:tav tm="100000">
                                          <p:val>
                                            <p:strVal val="#ppt_h"/>
                                          </p:val>
                                        </p:tav>
                                      </p:tavLst>
                                    </p:anim>
                                    <p:anim calcmode="lin" valueType="num">
                                      <p:cBhvr>
                                        <p:cTn id="9" dur="500" fill="hold"/>
                                        <p:tgtEl>
                                          <p:spTgt spid="183298"/>
                                        </p:tgtEl>
                                        <p:attrNameLst>
                                          <p:attrName>style.rotation</p:attrName>
                                        </p:attrNameLst>
                                      </p:cBhvr>
                                      <p:tavLst>
                                        <p:tav tm="0">
                                          <p:val>
                                            <p:fltVal val="360"/>
                                          </p:val>
                                        </p:tav>
                                        <p:tav tm="100000">
                                          <p:val>
                                            <p:fltVal val="0"/>
                                          </p:val>
                                        </p:tav>
                                      </p:tavLst>
                                    </p:anim>
                                    <p:animEffect transition="in" filter="fade">
                                      <p:cBhvr>
                                        <p:cTn id="10" dur="500"/>
                                        <p:tgtEl>
                                          <p:spTgt spid="183298"/>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83299"/>
                                        </p:tgtEl>
                                        <p:attrNameLst>
                                          <p:attrName>style.visibility</p:attrName>
                                        </p:attrNameLst>
                                      </p:cBhvr>
                                      <p:to>
                                        <p:strVal val="visible"/>
                                      </p:to>
                                    </p:set>
                                    <p:animEffect transition="in" filter="dissolve">
                                      <p:cBhvr>
                                        <p:cTn id="15" dur="500"/>
                                        <p:tgtEl>
                                          <p:spTgt spid="18329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83300"/>
                                        </p:tgtEl>
                                        <p:attrNameLst>
                                          <p:attrName>style.visibility</p:attrName>
                                        </p:attrNameLst>
                                      </p:cBhvr>
                                      <p:to>
                                        <p:strVal val="visible"/>
                                      </p:to>
                                    </p:set>
                                    <p:animEffect transition="in" filter="dissolve">
                                      <p:cBhvr>
                                        <p:cTn id="20" dur="500"/>
                                        <p:tgtEl>
                                          <p:spTgt spid="183300"/>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83301"/>
                                        </p:tgtEl>
                                        <p:attrNameLst>
                                          <p:attrName>style.visibility</p:attrName>
                                        </p:attrNameLst>
                                      </p:cBhvr>
                                      <p:to>
                                        <p:strVal val="visible"/>
                                      </p:to>
                                    </p:set>
                                    <p:animEffect transition="in" filter="dissolve">
                                      <p:cBhvr>
                                        <p:cTn id="25" dur="500"/>
                                        <p:tgtEl>
                                          <p:spTgt spid="183301"/>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83302"/>
                                        </p:tgtEl>
                                        <p:attrNameLst>
                                          <p:attrName>style.visibility</p:attrName>
                                        </p:attrNameLst>
                                      </p:cBhvr>
                                      <p:to>
                                        <p:strVal val="visible"/>
                                      </p:to>
                                    </p:set>
                                    <p:animEffect transition="in" filter="dissolve">
                                      <p:cBhvr>
                                        <p:cTn id="30" dur="500"/>
                                        <p:tgtEl>
                                          <p:spTgt spid="183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8" grpId="0" animBg="1"/>
      <p:bldP spid="183299" grpId="0" animBg="1"/>
      <p:bldP spid="183300" grpId="0" animBg="1"/>
      <p:bldP spid="183301" grpId="0" animBg="1"/>
      <p:bldP spid="183302"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ctrTitle" idx="4294967295"/>
          </p:nvPr>
        </p:nvSpPr>
        <p:spPr>
          <a:xfrm>
            <a:off x="677863" y="2205038"/>
            <a:ext cx="7773987" cy="1223962"/>
          </a:xfrm>
        </p:spPr>
        <p:txBody>
          <a:bodyPr/>
          <a:lstStyle/>
          <a:p>
            <a:pPr eaLnBrk="1" hangingPunct="1">
              <a:defRPr/>
            </a:pPr>
            <a:r>
              <a:rPr lang="pl-PL" sz="4000" dirty="0" smtClean="0">
                <a:solidFill>
                  <a:schemeClr val="accent6">
                    <a:lumMod val="50000"/>
                  </a:schemeClr>
                </a:solidFill>
              </a:rPr>
              <a:t>UCZEŃ Z ADHD</a:t>
            </a:r>
          </a:p>
        </p:txBody>
      </p:sp>
      <p:sp>
        <p:nvSpPr>
          <p:cNvPr id="102403" name="Rectangle 3"/>
          <p:cNvSpPr>
            <a:spLocks noGrp="1" noChangeArrowheads="1"/>
          </p:cNvSpPr>
          <p:nvPr>
            <p:ph type="subTitle" idx="4294967295"/>
          </p:nvPr>
        </p:nvSpPr>
        <p:spPr>
          <a:xfrm>
            <a:off x="1371600" y="3886200"/>
            <a:ext cx="6400800" cy="1752600"/>
          </a:xfrm>
        </p:spPr>
        <p:txBody>
          <a:bodyPr anchor="ctr"/>
          <a:lstStyle/>
          <a:p>
            <a:pPr marL="0" indent="0" eaLnBrk="1" hangingPunct="1">
              <a:buFontTx/>
              <a:buNone/>
            </a:pPr>
            <a:r>
              <a:rPr lang="pl-PL" smtClean="0">
                <a:solidFill>
                  <a:srgbClr val="898989"/>
                </a:solidFill>
              </a:rPr>
              <a:t>Wybrane zagadnienia</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idx="4294967295"/>
          </p:nvPr>
        </p:nvSpPr>
        <p:spPr>
          <a:xfrm>
            <a:off x="457200" y="274638"/>
            <a:ext cx="8229600" cy="706437"/>
          </a:xfrm>
        </p:spPr>
        <p:txBody>
          <a:bodyPr/>
          <a:lstStyle/>
          <a:p>
            <a:pPr eaLnBrk="1" hangingPunct="1">
              <a:defRPr/>
            </a:pPr>
            <a:r>
              <a:rPr lang="pl-PL" b="1" dirty="0" smtClean="0">
                <a:solidFill>
                  <a:schemeClr val="accent6">
                    <a:lumMod val="50000"/>
                  </a:schemeClr>
                </a:solidFill>
              </a:rPr>
              <a:t>WYZNACZNIKI PROCESU EDUKACYJNEGO</a:t>
            </a:r>
            <a:endParaRPr lang="pl-PL" dirty="0" smtClean="0">
              <a:solidFill>
                <a:schemeClr val="accent6">
                  <a:lumMod val="50000"/>
                </a:schemeClr>
              </a:solidFill>
            </a:endParaRPr>
          </a:p>
        </p:txBody>
      </p:sp>
      <p:sp>
        <p:nvSpPr>
          <p:cNvPr id="110595" name="Rectangle 3"/>
          <p:cNvSpPr>
            <a:spLocks noGrp="1" noChangeArrowheads="1"/>
          </p:cNvSpPr>
          <p:nvPr>
            <p:ph type="body" idx="4294967295"/>
          </p:nvPr>
        </p:nvSpPr>
        <p:spPr>
          <a:xfrm>
            <a:off x="468313" y="1844675"/>
            <a:ext cx="8229600" cy="4176713"/>
          </a:xfrm>
        </p:spPr>
        <p:txBody>
          <a:bodyPr anchor="ctr"/>
          <a:lstStyle/>
          <a:p>
            <a:pPr algn="just" eaLnBrk="1" hangingPunct="1">
              <a:buFontTx/>
              <a:buNone/>
            </a:pPr>
            <a:r>
              <a:rPr lang="pl-PL" smtClean="0"/>
              <a:t>Wskazówki, które należy uwzględnić podczas realizacji treści programowych w przypadku ucznia z ADHD</a:t>
            </a:r>
          </a:p>
          <a:p>
            <a:pPr algn="just" eaLnBrk="1" hangingPunct="1">
              <a:buFontTx/>
              <a:buNone/>
            </a:pPr>
            <a:endParaRPr lang="pl-PL" smtClean="0"/>
          </a:p>
          <a:p>
            <a:pPr algn="just" eaLnBrk="1" hangingPunct="1">
              <a:buFontTx/>
              <a:buNone/>
            </a:pPr>
            <a:endParaRPr lang="pl-PL" smtClean="0"/>
          </a:p>
          <a:p>
            <a:pPr algn="just" eaLnBrk="1" hangingPunct="1">
              <a:buFontTx/>
              <a:buNone/>
            </a:pPr>
            <a:r>
              <a:rPr lang="pl-PL" smtClean="0"/>
              <a:t>Dostosowanie otoczenia, rodzaj pomocy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0594"/>
                                        </p:tgtEl>
                                        <p:attrNameLst>
                                          <p:attrName>style.visibility</p:attrName>
                                        </p:attrNameLst>
                                      </p:cBhvr>
                                      <p:to>
                                        <p:strVal val="visible"/>
                                      </p:to>
                                    </p:set>
                                    <p:animEffect transition="in" filter="slide(fromBottom)">
                                      <p:cBhvr>
                                        <p:cTn id="7" dur="500"/>
                                        <p:tgtEl>
                                          <p:spTgt spid="11059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10595">
                                            <p:txEl>
                                              <p:pRg st="0" end="0"/>
                                            </p:txEl>
                                          </p:spTgt>
                                        </p:tgtEl>
                                        <p:attrNameLst>
                                          <p:attrName>style.visibility</p:attrName>
                                        </p:attrNameLst>
                                      </p:cBhvr>
                                      <p:to>
                                        <p:strVal val="visible"/>
                                      </p:to>
                                    </p:set>
                                    <p:animEffect transition="in" filter="slide(fromBottom)">
                                      <p:cBhvr>
                                        <p:cTn id="12" dur="500"/>
                                        <p:tgtEl>
                                          <p:spTgt spid="1105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10595">
                                            <p:txEl>
                                              <p:pRg st="3" end="3"/>
                                            </p:txEl>
                                          </p:spTgt>
                                        </p:tgtEl>
                                        <p:attrNameLst>
                                          <p:attrName>style.visibility</p:attrName>
                                        </p:attrNameLst>
                                      </p:cBhvr>
                                      <p:to>
                                        <p:strVal val="visible"/>
                                      </p:to>
                                    </p:set>
                                    <p:animEffect transition="in" filter="slide(fromBottom)">
                                      <p:cBhvr>
                                        <p:cTn id="17" dur="500"/>
                                        <p:tgtEl>
                                          <p:spTgt spid="1105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4" grpId="0"/>
      <p:bldP spid="110595"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250825" y="260350"/>
            <a:ext cx="8653463" cy="1268413"/>
          </a:xfrm>
        </p:spPr>
        <p:txBody>
          <a:bodyPr/>
          <a:lstStyle/>
          <a:p>
            <a:pPr eaLnBrk="1" hangingPunct="1">
              <a:defRPr/>
            </a:pPr>
            <a:r>
              <a:rPr lang="pl-PL" b="1" dirty="0" smtClean="0">
                <a:solidFill>
                  <a:schemeClr val="accent6">
                    <a:lumMod val="50000"/>
                  </a:schemeClr>
                </a:solidFill>
              </a:rPr>
              <a:t>WSKAZÓWKI DO PROWADZENIA WIELOSPECJALISTYCZNEJ OCENY POZIOMU FUNKCJONOWANIA UCZNIA</a:t>
            </a:r>
            <a:endParaRPr lang="pl-PL" dirty="0" smtClean="0">
              <a:solidFill>
                <a:schemeClr val="accent6">
                  <a:lumMod val="50000"/>
                </a:schemeClr>
              </a:solidFill>
            </a:endParaRPr>
          </a:p>
        </p:txBody>
      </p:sp>
      <p:sp>
        <p:nvSpPr>
          <p:cNvPr id="112643" name="Rectangle 3"/>
          <p:cNvSpPr>
            <a:spLocks noGrp="1" noChangeArrowheads="1"/>
          </p:cNvSpPr>
          <p:nvPr>
            <p:ph type="body" idx="4294967295"/>
          </p:nvPr>
        </p:nvSpPr>
        <p:spPr>
          <a:xfrm>
            <a:off x="323850" y="1700213"/>
            <a:ext cx="8208963" cy="4105275"/>
          </a:xfrm>
        </p:spPr>
        <p:txBody>
          <a:bodyPr anchor="ctr"/>
          <a:lstStyle/>
          <a:p>
            <a:pPr algn="l" eaLnBrk="1" hangingPunct="1">
              <a:lnSpc>
                <a:spcPct val="105000"/>
              </a:lnSpc>
            </a:pPr>
            <a:r>
              <a:rPr lang="pl-PL" smtClean="0"/>
              <a:t>Warunki uczenia się</a:t>
            </a:r>
            <a:r>
              <a:rPr lang="pl-PL" b="1" smtClean="0"/>
              <a:t> </a:t>
            </a:r>
            <a:r>
              <a:rPr lang="pl-PL" smtClean="0"/>
              <a:t> - </a:t>
            </a:r>
            <a:r>
              <a:rPr lang="pl-PL" i="1" smtClean="0"/>
              <a:t>czynniki warunkujące proces uczenia się</a:t>
            </a:r>
          </a:p>
          <a:p>
            <a:pPr algn="l" eaLnBrk="1" hangingPunct="1">
              <a:lnSpc>
                <a:spcPct val="105000"/>
              </a:lnSpc>
            </a:pPr>
            <a:r>
              <a:rPr lang="pl-PL" smtClean="0"/>
              <a:t>Przebieg uczenia się </a:t>
            </a:r>
          </a:p>
          <a:p>
            <a:pPr algn="l" eaLnBrk="1" hangingPunct="1">
              <a:lnSpc>
                <a:spcPct val="105000"/>
              </a:lnSpc>
            </a:pPr>
            <a:r>
              <a:rPr lang="pl-PL" smtClean="0"/>
              <a:t>Wyniki uczenia się i zachowania </a:t>
            </a:r>
          </a:p>
          <a:p>
            <a:pPr algn="l" eaLnBrk="1" hangingPunct="1">
              <a:lnSpc>
                <a:spcPct val="105000"/>
              </a:lnSpc>
            </a:pPr>
            <a:r>
              <a:rPr lang="pl-PL" smtClean="0"/>
              <a:t>Uwarunkowania środowiskowe</a:t>
            </a:r>
          </a:p>
          <a:p>
            <a:pPr algn="l" eaLnBrk="1" hangingPunct="1">
              <a:lnSpc>
                <a:spcPct val="105000"/>
              </a:lnSpc>
            </a:pPr>
            <a:r>
              <a:rPr lang="pl-PL" smtClean="0"/>
              <a:t>Przykładowe narzędzia diagnostyczne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2642"/>
                                        </p:tgtEl>
                                        <p:attrNameLst>
                                          <p:attrName>style.visibility</p:attrName>
                                        </p:attrNameLst>
                                      </p:cBhvr>
                                      <p:to>
                                        <p:strVal val="visible"/>
                                      </p:to>
                                    </p:set>
                                    <p:animEffect transition="in" filter="slide(fromBottom)">
                                      <p:cBhvr>
                                        <p:cTn id="7" dur="500"/>
                                        <p:tgtEl>
                                          <p:spTgt spid="11264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12643">
                                            <p:txEl>
                                              <p:pRg st="0" end="0"/>
                                            </p:txEl>
                                          </p:spTgt>
                                        </p:tgtEl>
                                        <p:attrNameLst>
                                          <p:attrName>style.visibility</p:attrName>
                                        </p:attrNameLst>
                                      </p:cBhvr>
                                      <p:to>
                                        <p:strVal val="visible"/>
                                      </p:to>
                                    </p:set>
                                    <p:animEffect transition="in" filter="slide(fromBottom)">
                                      <p:cBhvr>
                                        <p:cTn id="12" dur="500"/>
                                        <p:tgtEl>
                                          <p:spTgt spid="11264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12643">
                                            <p:txEl>
                                              <p:pRg st="1" end="1"/>
                                            </p:txEl>
                                          </p:spTgt>
                                        </p:tgtEl>
                                        <p:attrNameLst>
                                          <p:attrName>style.visibility</p:attrName>
                                        </p:attrNameLst>
                                      </p:cBhvr>
                                      <p:to>
                                        <p:strVal val="visible"/>
                                      </p:to>
                                    </p:set>
                                    <p:animEffect transition="in" filter="slide(fromBottom)">
                                      <p:cBhvr>
                                        <p:cTn id="17" dur="500"/>
                                        <p:tgtEl>
                                          <p:spTgt spid="11264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12643">
                                            <p:txEl>
                                              <p:pRg st="2" end="2"/>
                                            </p:txEl>
                                          </p:spTgt>
                                        </p:tgtEl>
                                        <p:attrNameLst>
                                          <p:attrName>style.visibility</p:attrName>
                                        </p:attrNameLst>
                                      </p:cBhvr>
                                      <p:to>
                                        <p:strVal val="visible"/>
                                      </p:to>
                                    </p:set>
                                    <p:animEffect transition="in" filter="slide(fromBottom)">
                                      <p:cBhvr>
                                        <p:cTn id="22" dur="500"/>
                                        <p:tgtEl>
                                          <p:spTgt spid="11264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12643">
                                            <p:txEl>
                                              <p:pRg st="3" end="3"/>
                                            </p:txEl>
                                          </p:spTgt>
                                        </p:tgtEl>
                                        <p:attrNameLst>
                                          <p:attrName>style.visibility</p:attrName>
                                        </p:attrNameLst>
                                      </p:cBhvr>
                                      <p:to>
                                        <p:strVal val="visible"/>
                                      </p:to>
                                    </p:set>
                                    <p:animEffect transition="in" filter="slide(fromBottom)">
                                      <p:cBhvr>
                                        <p:cTn id="27" dur="500"/>
                                        <p:tgtEl>
                                          <p:spTgt spid="11264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12643">
                                            <p:txEl>
                                              <p:pRg st="4" end="4"/>
                                            </p:txEl>
                                          </p:spTgt>
                                        </p:tgtEl>
                                        <p:attrNameLst>
                                          <p:attrName>style.visibility</p:attrName>
                                        </p:attrNameLst>
                                      </p:cBhvr>
                                      <p:to>
                                        <p:strVal val="visible"/>
                                      </p:to>
                                    </p:set>
                                    <p:animEffect transition="in" filter="slide(fromBottom)">
                                      <p:cBhvr>
                                        <p:cTn id="32" dur="500"/>
                                        <p:tgtEl>
                                          <p:spTgt spid="1126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p:bldP spid="11264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idx="4294967295"/>
          </p:nvPr>
        </p:nvSpPr>
        <p:spPr>
          <a:xfrm>
            <a:off x="457200" y="274638"/>
            <a:ext cx="8218488" cy="850900"/>
          </a:xfrm>
        </p:spPr>
        <p:txBody>
          <a:bodyPr/>
          <a:lstStyle/>
          <a:p>
            <a:pPr eaLnBrk="1" hangingPunct="1">
              <a:defRPr/>
            </a:pPr>
            <a:r>
              <a:rPr lang="pl-PL" b="1" dirty="0" smtClean="0">
                <a:solidFill>
                  <a:schemeClr val="accent6">
                    <a:lumMod val="50000"/>
                  </a:schemeClr>
                </a:solidFill>
              </a:rPr>
              <a:t>CZYNNIKI  SPRZYJAJĄCE I  NIESPRZYJAJĄCE ROZWOJOWI UCZNIA</a:t>
            </a:r>
            <a:endParaRPr lang="pl-PL" dirty="0" smtClean="0">
              <a:solidFill>
                <a:schemeClr val="accent6">
                  <a:lumMod val="50000"/>
                </a:schemeClr>
              </a:solidFill>
            </a:endParaRPr>
          </a:p>
        </p:txBody>
      </p:sp>
      <p:sp>
        <p:nvSpPr>
          <p:cNvPr id="114691" name="Rectangle 3"/>
          <p:cNvSpPr>
            <a:spLocks noGrp="1" noChangeArrowheads="1"/>
          </p:cNvSpPr>
          <p:nvPr>
            <p:ph type="body" idx="4294967295"/>
          </p:nvPr>
        </p:nvSpPr>
        <p:spPr>
          <a:xfrm>
            <a:off x="250825" y="1268413"/>
            <a:ext cx="8497888" cy="4897437"/>
          </a:xfrm>
        </p:spPr>
        <p:txBody>
          <a:bodyPr/>
          <a:lstStyle/>
          <a:p>
            <a:pPr algn="just" eaLnBrk="1" hangingPunct="1">
              <a:lnSpc>
                <a:spcPct val="80000"/>
              </a:lnSpc>
              <a:buFontTx/>
              <a:buNone/>
            </a:pPr>
            <a:r>
              <a:rPr lang="pl-PL" sz="2600" b="1" smtClean="0"/>
              <a:t>grupy cech korzystnych dla rozwoju:</a:t>
            </a:r>
          </a:p>
          <a:p>
            <a:pPr algn="just" eaLnBrk="1" hangingPunct="1">
              <a:lnSpc>
                <a:spcPct val="80000"/>
              </a:lnSpc>
            </a:pPr>
            <a:r>
              <a:rPr lang="pl-PL" sz="2600" smtClean="0"/>
              <a:t>rozwój intelektualny na poziomie powyżej przeciętnej; </a:t>
            </a:r>
          </a:p>
          <a:p>
            <a:pPr algn="just" eaLnBrk="1" hangingPunct="1">
              <a:lnSpc>
                <a:spcPct val="80000"/>
              </a:lnSpc>
            </a:pPr>
            <a:r>
              <a:rPr lang="pl-PL" sz="2600" smtClean="0"/>
              <a:t>zainteresowania, w tym również szczególne zainteresowania danym przedmiotem;</a:t>
            </a:r>
          </a:p>
          <a:p>
            <a:pPr algn="just" eaLnBrk="1" hangingPunct="1">
              <a:lnSpc>
                <a:spcPct val="80000"/>
              </a:lnSpc>
            </a:pPr>
            <a:r>
              <a:rPr lang="pl-PL" sz="2600" smtClean="0"/>
              <a:t>wysoka motywacja; dobra spostrzegawczość; sprawność motoryki małej i dużej; uzdolnienia; </a:t>
            </a:r>
          </a:p>
          <a:p>
            <a:pPr algn="just" eaLnBrk="1" hangingPunct="1">
              <a:lnSpc>
                <a:spcPct val="80000"/>
              </a:lnSpc>
            </a:pPr>
            <a:r>
              <a:rPr lang="pl-PL" sz="2600" smtClean="0"/>
              <a:t>zasób wiedzy o otaczającym świecie; </a:t>
            </a:r>
          </a:p>
          <a:p>
            <a:pPr algn="just" eaLnBrk="1" hangingPunct="1">
              <a:lnSpc>
                <a:spcPct val="80000"/>
              </a:lnSpc>
            </a:pPr>
            <a:r>
              <a:rPr lang="pl-PL" sz="2600" smtClean="0"/>
              <a:t>łatwość nawiązywania kontaktów z innymi; </a:t>
            </a:r>
          </a:p>
          <a:p>
            <a:pPr algn="just" eaLnBrk="1" hangingPunct="1">
              <a:lnSpc>
                <a:spcPct val="80000"/>
              </a:lnSpc>
            </a:pPr>
            <a:r>
              <a:rPr lang="pl-PL" sz="2600" smtClean="0"/>
              <a:t>mobilizacyjna funkcja wzmocnień pozytywnych (nagród, pochwał); </a:t>
            </a:r>
          </a:p>
          <a:p>
            <a:pPr algn="just" eaLnBrk="1" hangingPunct="1">
              <a:lnSpc>
                <a:spcPct val="80000"/>
              </a:lnSpc>
            </a:pPr>
            <a:r>
              <a:rPr lang="pl-PL" sz="2600" smtClean="0"/>
              <a:t>mobilizacyjna funkcja wzorca osobowego; </a:t>
            </a:r>
          </a:p>
          <a:p>
            <a:pPr algn="just" eaLnBrk="1" hangingPunct="1">
              <a:lnSpc>
                <a:spcPct val="80000"/>
              </a:lnSpc>
            </a:pPr>
            <a:r>
              <a:rPr lang="pl-PL" sz="2600" smtClean="0"/>
              <a:t>inne wynikające z opinii i obserwacji własnej nauczyciela.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Effect transition="in" filter="slide(fromBottom)">
                                      <p:cBhvr>
                                        <p:cTn id="7" dur="500"/>
                                        <p:tgtEl>
                                          <p:spTgt spid="11469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14691">
                                            <p:txEl>
                                              <p:pRg st="0" end="0"/>
                                            </p:txEl>
                                          </p:spTgt>
                                        </p:tgtEl>
                                        <p:attrNameLst>
                                          <p:attrName>style.visibility</p:attrName>
                                        </p:attrNameLst>
                                      </p:cBhvr>
                                      <p:to>
                                        <p:strVal val="visible"/>
                                      </p:to>
                                    </p:set>
                                    <p:animEffect transition="in" filter="slide(fromBottom)">
                                      <p:cBhvr>
                                        <p:cTn id="12" dur="500"/>
                                        <p:tgtEl>
                                          <p:spTgt spid="11469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14691">
                                            <p:txEl>
                                              <p:pRg st="1" end="1"/>
                                            </p:txEl>
                                          </p:spTgt>
                                        </p:tgtEl>
                                        <p:attrNameLst>
                                          <p:attrName>style.visibility</p:attrName>
                                        </p:attrNameLst>
                                      </p:cBhvr>
                                      <p:to>
                                        <p:strVal val="visible"/>
                                      </p:to>
                                    </p:set>
                                    <p:animEffect transition="in" filter="slide(fromBottom)">
                                      <p:cBhvr>
                                        <p:cTn id="17" dur="500"/>
                                        <p:tgtEl>
                                          <p:spTgt spid="11469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14691">
                                            <p:txEl>
                                              <p:pRg st="2" end="2"/>
                                            </p:txEl>
                                          </p:spTgt>
                                        </p:tgtEl>
                                        <p:attrNameLst>
                                          <p:attrName>style.visibility</p:attrName>
                                        </p:attrNameLst>
                                      </p:cBhvr>
                                      <p:to>
                                        <p:strVal val="visible"/>
                                      </p:to>
                                    </p:set>
                                    <p:animEffect transition="in" filter="slide(fromBottom)">
                                      <p:cBhvr>
                                        <p:cTn id="22" dur="500"/>
                                        <p:tgtEl>
                                          <p:spTgt spid="11469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14691">
                                            <p:txEl>
                                              <p:pRg st="3" end="3"/>
                                            </p:txEl>
                                          </p:spTgt>
                                        </p:tgtEl>
                                        <p:attrNameLst>
                                          <p:attrName>style.visibility</p:attrName>
                                        </p:attrNameLst>
                                      </p:cBhvr>
                                      <p:to>
                                        <p:strVal val="visible"/>
                                      </p:to>
                                    </p:set>
                                    <p:animEffect transition="in" filter="slide(fromBottom)">
                                      <p:cBhvr>
                                        <p:cTn id="27" dur="500"/>
                                        <p:tgtEl>
                                          <p:spTgt spid="11469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14691">
                                            <p:txEl>
                                              <p:pRg st="4" end="4"/>
                                            </p:txEl>
                                          </p:spTgt>
                                        </p:tgtEl>
                                        <p:attrNameLst>
                                          <p:attrName>style.visibility</p:attrName>
                                        </p:attrNameLst>
                                      </p:cBhvr>
                                      <p:to>
                                        <p:strVal val="visible"/>
                                      </p:to>
                                    </p:set>
                                    <p:animEffect transition="in" filter="slide(fromBottom)">
                                      <p:cBhvr>
                                        <p:cTn id="32" dur="500"/>
                                        <p:tgtEl>
                                          <p:spTgt spid="11469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14691">
                                            <p:txEl>
                                              <p:pRg st="5" end="5"/>
                                            </p:txEl>
                                          </p:spTgt>
                                        </p:tgtEl>
                                        <p:attrNameLst>
                                          <p:attrName>style.visibility</p:attrName>
                                        </p:attrNameLst>
                                      </p:cBhvr>
                                      <p:to>
                                        <p:strVal val="visible"/>
                                      </p:to>
                                    </p:set>
                                    <p:animEffect transition="in" filter="slide(fromBottom)">
                                      <p:cBhvr>
                                        <p:cTn id="37" dur="500"/>
                                        <p:tgtEl>
                                          <p:spTgt spid="114691">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114691">
                                            <p:txEl>
                                              <p:pRg st="6" end="6"/>
                                            </p:txEl>
                                          </p:spTgt>
                                        </p:tgtEl>
                                        <p:attrNameLst>
                                          <p:attrName>style.visibility</p:attrName>
                                        </p:attrNameLst>
                                      </p:cBhvr>
                                      <p:to>
                                        <p:strVal val="visible"/>
                                      </p:to>
                                    </p:set>
                                    <p:animEffect transition="in" filter="slide(fromBottom)">
                                      <p:cBhvr>
                                        <p:cTn id="42" dur="500"/>
                                        <p:tgtEl>
                                          <p:spTgt spid="114691">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114691">
                                            <p:txEl>
                                              <p:pRg st="7" end="7"/>
                                            </p:txEl>
                                          </p:spTgt>
                                        </p:tgtEl>
                                        <p:attrNameLst>
                                          <p:attrName>style.visibility</p:attrName>
                                        </p:attrNameLst>
                                      </p:cBhvr>
                                      <p:to>
                                        <p:strVal val="visible"/>
                                      </p:to>
                                    </p:set>
                                    <p:animEffect transition="in" filter="slide(fromBottom)">
                                      <p:cBhvr>
                                        <p:cTn id="47" dur="500"/>
                                        <p:tgtEl>
                                          <p:spTgt spid="114691">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114691">
                                            <p:txEl>
                                              <p:pRg st="8" end="8"/>
                                            </p:txEl>
                                          </p:spTgt>
                                        </p:tgtEl>
                                        <p:attrNameLst>
                                          <p:attrName>style.visibility</p:attrName>
                                        </p:attrNameLst>
                                      </p:cBhvr>
                                      <p:to>
                                        <p:strVal val="visible"/>
                                      </p:to>
                                    </p:set>
                                    <p:animEffect transition="in" filter="slide(fromBottom)">
                                      <p:cBhvr>
                                        <p:cTn id="52" dur="500"/>
                                        <p:tgtEl>
                                          <p:spTgt spid="11469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1"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9" name="Rectangle 3"/>
          <p:cNvSpPr>
            <a:spLocks noGrp="1" noChangeArrowheads="1"/>
          </p:cNvSpPr>
          <p:nvPr>
            <p:ph type="body" idx="1"/>
          </p:nvPr>
        </p:nvSpPr>
        <p:spPr>
          <a:xfrm>
            <a:off x="323850" y="1196975"/>
            <a:ext cx="8497888" cy="5184775"/>
          </a:xfrm>
        </p:spPr>
        <p:txBody>
          <a:bodyPr/>
          <a:lstStyle/>
          <a:p>
            <a:pPr algn="just" eaLnBrk="1" hangingPunct="1">
              <a:lnSpc>
                <a:spcPct val="85000"/>
              </a:lnSpc>
              <a:buFontTx/>
              <a:buNone/>
            </a:pPr>
            <a:r>
              <a:rPr lang="pl-PL" sz="2600" b="1" smtClean="0"/>
              <a:t>grupy cech niekorzystnych dla rozwoju:</a:t>
            </a:r>
          </a:p>
          <a:p>
            <a:pPr algn="just" eaLnBrk="1" hangingPunct="1">
              <a:lnSpc>
                <a:spcPct val="85000"/>
              </a:lnSpc>
            </a:pPr>
            <a:r>
              <a:rPr lang="pl-PL" sz="2600" smtClean="0"/>
              <a:t>zaburzenie koncentracji uwagi (szybkie rozpraszanie się, duża wrażliwość na zewnętrzne bodźce rozpraszające, trudność ze skupieniem uwagi, trudności z zapamiętaniem kolejnych czynności dnia codziennego) ;</a:t>
            </a:r>
          </a:p>
          <a:p>
            <a:pPr algn="just" eaLnBrk="1" hangingPunct="1">
              <a:lnSpc>
                <a:spcPct val="85000"/>
              </a:lnSpc>
            </a:pPr>
            <a:r>
              <a:rPr lang="pl-PL" sz="2600" smtClean="0"/>
              <a:t>nadruchliwość (częsta potrzeba ruchu, nadaktywność ruchowa – „niepokój w obrębie miejsca siedzenia”, nadruchliwość „w obrębie mięśni języka” (gadatliwość);</a:t>
            </a:r>
          </a:p>
          <a:p>
            <a:pPr algn="just" eaLnBrk="1" hangingPunct="1">
              <a:lnSpc>
                <a:spcPct val="85000"/>
              </a:lnSpc>
            </a:pPr>
            <a:r>
              <a:rPr lang="pl-PL" sz="2600" smtClean="0"/>
              <a:t>impulsywność (częste wyrywanie się z odpowiedzią zanim usłyszy całe pytanie, nie potrafi zaczekać na swoją kolej);</a:t>
            </a:r>
          </a:p>
          <a:p>
            <a:pPr algn="just" eaLnBrk="1" hangingPunct="1">
              <a:lnSpc>
                <a:spcPct val="85000"/>
              </a:lnSpc>
            </a:pPr>
            <a:r>
              <a:rPr lang="pl-PL" sz="2600" smtClean="0"/>
              <a:t>trudności w kontaktach interpersonalnych.</a:t>
            </a:r>
          </a:p>
        </p:txBody>
      </p:sp>
      <p:sp>
        <p:nvSpPr>
          <p:cNvPr id="114690" name="Rectangle 2"/>
          <p:cNvSpPr>
            <a:spLocks noGrp="1" noChangeArrowheads="1"/>
          </p:cNvSpPr>
          <p:nvPr>
            <p:ph type="title"/>
          </p:nvPr>
        </p:nvSpPr>
        <p:spPr>
          <a:xfrm>
            <a:off x="457200" y="274638"/>
            <a:ext cx="8229600" cy="777875"/>
          </a:xfrm>
        </p:spPr>
        <p:txBody>
          <a:bodyPr/>
          <a:lstStyle/>
          <a:p>
            <a:pPr eaLnBrk="1" hangingPunct="1">
              <a:defRPr/>
            </a:pPr>
            <a:r>
              <a:rPr lang="pl-PL" b="1" dirty="0" smtClean="0">
                <a:solidFill>
                  <a:schemeClr val="accent6">
                    <a:lumMod val="50000"/>
                  </a:schemeClr>
                </a:solidFill>
              </a:rPr>
              <a:t>CZYNNIKI  SPRZYJAJĄCE I  NIESPRZYJAJĄCE ROZWOJOWI UCZNIA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Effect transition="in" filter="slide(fromBottom)">
                                      <p:cBhvr>
                                        <p:cTn id="7" dur="500"/>
                                        <p:tgtEl>
                                          <p:spTgt spid="11469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70339">
                                            <p:txEl>
                                              <p:pRg st="0" end="0"/>
                                            </p:txEl>
                                          </p:spTgt>
                                        </p:tgtEl>
                                        <p:attrNameLst>
                                          <p:attrName>style.visibility</p:attrName>
                                        </p:attrNameLst>
                                      </p:cBhvr>
                                      <p:to>
                                        <p:strVal val="visible"/>
                                      </p:to>
                                    </p:set>
                                    <p:animEffect transition="in" filter="slide(fromBottom)">
                                      <p:cBhvr>
                                        <p:cTn id="12" dur="500"/>
                                        <p:tgtEl>
                                          <p:spTgt spid="2703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70339">
                                            <p:txEl>
                                              <p:pRg st="1" end="1"/>
                                            </p:txEl>
                                          </p:spTgt>
                                        </p:tgtEl>
                                        <p:attrNameLst>
                                          <p:attrName>style.visibility</p:attrName>
                                        </p:attrNameLst>
                                      </p:cBhvr>
                                      <p:to>
                                        <p:strVal val="visible"/>
                                      </p:to>
                                    </p:set>
                                    <p:animEffect transition="in" filter="slide(fromBottom)">
                                      <p:cBhvr>
                                        <p:cTn id="17" dur="500"/>
                                        <p:tgtEl>
                                          <p:spTgt spid="27033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70339">
                                            <p:txEl>
                                              <p:pRg st="2" end="2"/>
                                            </p:txEl>
                                          </p:spTgt>
                                        </p:tgtEl>
                                        <p:attrNameLst>
                                          <p:attrName>style.visibility</p:attrName>
                                        </p:attrNameLst>
                                      </p:cBhvr>
                                      <p:to>
                                        <p:strVal val="visible"/>
                                      </p:to>
                                    </p:set>
                                    <p:animEffect transition="in" filter="slide(fromBottom)">
                                      <p:cBhvr>
                                        <p:cTn id="22" dur="500"/>
                                        <p:tgtEl>
                                          <p:spTgt spid="27033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270339">
                                            <p:txEl>
                                              <p:pRg st="3" end="3"/>
                                            </p:txEl>
                                          </p:spTgt>
                                        </p:tgtEl>
                                        <p:attrNameLst>
                                          <p:attrName>style.visibility</p:attrName>
                                        </p:attrNameLst>
                                      </p:cBhvr>
                                      <p:to>
                                        <p:strVal val="visible"/>
                                      </p:to>
                                    </p:set>
                                    <p:animEffect transition="in" filter="slide(fromBottom)">
                                      <p:cBhvr>
                                        <p:cTn id="27" dur="500"/>
                                        <p:tgtEl>
                                          <p:spTgt spid="27033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270339">
                                            <p:txEl>
                                              <p:pRg st="4" end="4"/>
                                            </p:txEl>
                                          </p:spTgt>
                                        </p:tgtEl>
                                        <p:attrNameLst>
                                          <p:attrName>style.visibility</p:attrName>
                                        </p:attrNameLst>
                                      </p:cBhvr>
                                      <p:to>
                                        <p:strVal val="visible"/>
                                      </p:to>
                                    </p:set>
                                    <p:animEffect transition="in" filter="slide(fromBottom)">
                                      <p:cBhvr>
                                        <p:cTn id="32" dur="500"/>
                                        <p:tgtEl>
                                          <p:spTgt spid="2703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39" grpId="0" build="p"/>
      <p:bldP spid="114690"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ytuł 1"/>
          <p:cNvSpPr>
            <a:spLocks noGrp="1"/>
          </p:cNvSpPr>
          <p:nvPr>
            <p:ph type="title"/>
          </p:nvPr>
        </p:nvSpPr>
        <p:spPr>
          <a:xfrm>
            <a:off x="685800" y="76200"/>
            <a:ext cx="7772400" cy="1452563"/>
          </a:xfrm>
        </p:spPr>
        <p:txBody>
          <a:bodyPr/>
          <a:lstStyle/>
          <a:p>
            <a:pPr algn="l">
              <a:lnSpc>
                <a:spcPct val="80000"/>
              </a:lnSpc>
              <a:spcBef>
                <a:spcPct val="20000"/>
              </a:spcBef>
            </a:pPr>
            <a:r>
              <a:rPr lang="pl-PL" b="1" smtClean="0"/>
              <a:t>PLAN  DZIAŁAŃ WSPIERAJĄCYCH POWINIEN DOTYCZYĆ OBSZARÓW, TAKICH JAK:</a:t>
            </a:r>
            <a:br>
              <a:rPr lang="pl-PL" b="1" smtClean="0"/>
            </a:br>
            <a:endParaRPr lang="pl-PL" smtClean="0"/>
          </a:p>
        </p:txBody>
      </p:sp>
      <p:sp>
        <p:nvSpPr>
          <p:cNvPr id="107523" name="Symbol zastępczy zawartości 2"/>
          <p:cNvSpPr>
            <a:spLocks noGrp="1"/>
          </p:cNvSpPr>
          <p:nvPr>
            <p:ph idx="1"/>
          </p:nvPr>
        </p:nvSpPr>
        <p:spPr/>
        <p:txBody>
          <a:bodyPr/>
          <a:lstStyle/>
          <a:p>
            <a:pPr algn="just">
              <a:buFontTx/>
              <a:buNone/>
            </a:pPr>
            <a:r>
              <a:rPr lang="pl-PL" b="1" smtClean="0"/>
              <a:t>Sfera poznawcza:</a:t>
            </a:r>
            <a:r>
              <a:rPr lang="pl-PL" smtClean="0"/>
              <a:t> </a:t>
            </a:r>
          </a:p>
          <a:p>
            <a:pPr algn="l"/>
            <a:r>
              <a:rPr lang="pl-PL" smtClean="0"/>
              <a:t>skupienie uwagi, wzmożona wrażliwość na zewnętrzne bodźce rozpraszające, pochopność myślenia, trudności</a:t>
            </a:r>
          </a:p>
          <a:p>
            <a:pPr algn="l"/>
            <a:r>
              <a:rPr lang="pl-PL" smtClean="0"/>
              <a:t>z planowaniem własnej aktywności, zapominanie o różnych codziennych sprawach, znajomość zasad bez umiejętności adekwatnego zastosowania ich  w konkretnej sytuacji, inne.</a:t>
            </a:r>
          </a:p>
          <a:p>
            <a:pPr>
              <a:buFontTx/>
              <a:buNone/>
            </a:pPr>
            <a:endParaRPr lang="pl-PL" smtClean="0"/>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ytuł 1"/>
          <p:cNvSpPr>
            <a:spLocks noGrp="1"/>
          </p:cNvSpPr>
          <p:nvPr>
            <p:ph type="title"/>
          </p:nvPr>
        </p:nvSpPr>
        <p:spPr>
          <a:xfrm>
            <a:off x="685800" y="76200"/>
            <a:ext cx="7772400" cy="1452563"/>
          </a:xfrm>
        </p:spPr>
        <p:txBody>
          <a:bodyPr/>
          <a:lstStyle/>
          <a:p>
            <a:pPr algn="l">
              <a:lnSpc>
                <a:spcPct val="80000"/>
              </a:lnSpc>
              <a:spcBef>
                <a:spcPct val="20000"/>
              </a:spcBef>
            </a:pPr>
            <a:r>
              <a:rPr lang="pl-PL" b="1" smtClean="0"/>
              <a:t>PLAN  DZIAŁAŃ WSPIERAJĄCYCH POWINIEN DOTYCZYĆ OBSZARÓW, TAKICH JAK:</a:t>
            </a:r>
            <a:br>
              <a:rPr lang="pl-PL" b="1" smtClean="0"/>
            </a:br>
            <a:endParaRPr lang="pl-PL" smtClean="0"/>
          </a:p>
        </p:txBody>
      </p:sp>
      <p:sp>
        <p:nvSpPr>
          <p:cNvPr id="108547" name="Symbol zastępczy zawartości 2"/>
          <p:cNvSpPr>
            <a:spLocks noGrp="1"/>
          </p:cNvSpPr>
          <p:nvPr>
            <p:ph idx="1"/>
          </p:nvPr>
        </p:nvSpPr>
        <p:spPr/>
        <p:txBody>
          <a:bodyPr/>
          <a:lstStyle/>
          <a:p>
            <a:pPr algn="l">
              <a:buFontTx/>
              <a:buNone/>
            </a:pPr>
            <a:r>
              <a:rPr lang="pl-PL" b="1" smtClean="0"/>
              <a:t>Sfera ruchowa</a:t>
            </a:r>
            <a:r>
              <a:rPr lang="pl-PL" smtClean="0"/>
              <a:t>: </a:t>
            </a:r>
          </a:p>
          <a:p>
            <a:pPr algn="l">
              <a:buFontTx/>
              <a:buNone/>
            </a:pPr>
            <a:r>
              <a:rPr lang="pl-PL" smtClean="0"/>
              <a:t>	wyraźny niepokój ruchowy w zakresie dużej</a:t>
            </a:r>
            <a:r>
              <a:rPr lang="pl-PL" smtClean="0">
                <a:latin typeface="Arial" charset="0"/>
              </a:rPr>
              <a:t> </a:t>
            </a:r>
            <a:r>
              <a:rPr lang="pl-PL" smtClean="0"/>
              <a:t>i małej motoryki, częsta potrzeba ruchu, nadruchliwość „w obrębie mięśni języka”, gadatliwość, inne.</a:t>
            </a: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ytuł 1"/>
          <p:cNvSpPr>
            <a:spLocks noGrp="1"/>
          </p:cNvSpPr>
          <p:nvPr>
            <p:ph type="title"/>
          </p:nvPr>
        </p:nvSpPr>
        <p:spPr>
          <a:xfrm>
            <a:off x="685800" y="76200"/>
            <a:ext cx="7772400" cy="1452563"/>
          </a:xfrm>
        </p:spPr>
        <p:txBody>
          <a:bodyPr/>
          <a:lstStyle/>
          <a:p>
            <a:pPr algn="l">
              <a:lnSpc>
                <a:spcPct val="80000"/>
              </a:lnSpc>
              <a:spcBef>
                <a:spcPct val="20000"/>
              </a:spcBef>
            </a:pPr>
            <a:r>
              <a:rPr lang="pl-PL" b="1" smtClean="0"/>
              <a:t>PLAN  DZIAŁAŃ WSPIERAJĄCYCH POWINIEN DOTYCZYĆ OBSZARÓW, TAKICH JAK:</a:t>
            </a:r>
            <a:br>
              <a:rPr lang="pl-PL" b="1" smtClean="0"/>
            </a:br>
            <a:endParaRPr lang="pl-PL" smtClean="0"/>
          </a:p>
        </p:txBody>
      </p:sp>
      <p:sp>
        <p:nvSpPr>
          <p:cNvPr id="109571" name="Symbol zastępczy zawartości 2"/>
          <p:cNvSpPr>
            <a:spLocks noGrp="1"/>
          </p:cNvSpPr>
          <p:nvPr>
            <p:ph idx="1"/>
          </p:nvPr>
        </p:nvSpPr>
        <p:spPr/>
        <p:txBody>
          <a:bodyPr/>
          <a:lstStyle/>
          <a:p>
            <a:pPr algn="l">
              <a:lnSpc>
                <a:spcPct val="80000"/>
              </a:lnSpc>
              <a:buFontTx/>
              <a:buNone/>
            </a:pPr>
            <a:r>
              <a:rPr lang="pl-PL" b="1" smtClean="0"/>
              <a:t>Sfera emocjonalna:</a:t>
            </a:r>
            <a:r>
              <a:rPr lang="pl-PL" smtClean="0"/>
              <a:t> </a:t>
            </a:r>
          </a:p>
          <a:p>
            <a:pPr algn="l">
              <a:lnSpc>
                <a:spcPct val="80000"/>
              </a:lnSpc>
              <a:buFontTx/>
              <a:buNone/>
            </a:pPr>
            <a:endParaRPr lang="pl-PL" smtClean="0"/>
          </a:p>
          <a:p>
            <a:pPr algn="just">
              <a:lnSpc>
                <a:spcPct val="80000"/>
              </a:lnSpc>
              <a:buFontTx/>
              <a:buNone/>
            </a:pPr>
            <a:r>
              <a:rPr lang="pl-PL" smtClean="0"/>
              <a:t>	szybkie, silne reakcje emocjonalne, wzmożona ekspresja uczuć, zwiększona wrażliwość emocjonalna na bodźce otoczenia, radzenie sobie w sytuacjach trudnych, inne.</a:t>
            </a:r>
          </a:p>
          <a:p>
            <a:pPr algn="l">
              <a:buFontTx/>
              <a:buNone/>
            </a:pPr>
            <a:endParaRPr lang="pl-PL" smtClean="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ytuł 1"/>
          <p:cNvSpPr>
            <a:spLocks noGrp="1"/>
          </p:cNvSpPr>
          <p:nvPr>
            <p:ph type="title"/>
          </p:nvPr>
        </p:nvSpPr>
        <p:spPr>
          <a:xfrm>
            <a:off x="685800" y="76200"/>
            <a:ext cx="7772400" cy="1452563"/>
          </a:xfrm>
        </p:spPr>
        <p:txBody>
          <a:bodyPr/>
          <a:lstStyle/>
          <a:p>
            <a:pPr algn="l">
              <a:lnSpc>
                <a:spcPct val="80000"/>
              </a:lnSpc>
              <a:spcBef>
                <a:spcPct val="20000"/>
              </a:spcBef>
            </a:pPr>
            <a:r>
              <a:rPr lang="pl-PL" b="1" smtClean="0"/>
              <a:t>PLAN  DZIAŁAŃ WSPIERAJĄCYCH POWINIEN DOTYCZYĆ OBSZARÓW, TAKICH JAK:</a:t>
            </a:r>
            <a:br>
              <a:rPr lang="pl-PL" b="1" smtClean="0"/>
            </a:br>
            <a:endParaRPr lang="pl-PL" smtClean="0"/>
          </a:p>
        </p:txBody>
      </p:sp>
      <p:sp>
        <p:nvSpPr>
          <p:cNvPr id="110595" name="Symbol zastępczy zawartości 2"/>
          <p:cNvSpPr>
            <a:spLocks noGrp="1"/>
          </p:cNvSpPr>
          <p:nvPr>
            <p:ph idx="1"/>
          </p:nvPr>
        </p:nvSpPr>
        <p:spPr/>
        <p:txBody>
          <a:bodyPr/>
          <a:lstStyle/>
          <a:p>
            <a:pPr algn="l">
              <a:buFontTx/>
              <a:buNone/>
            </a:pPr>
            <a:r>
              <a:rPr lang="pl-PL" b="1" smtClean="0"/>
              <a:t>Relacje społeczne:</a:t>
            </a:r>
            <a:r>
              <a:rPr lang="pl-PL" smtClean="0"/>
              <a:t> </a:t>
            </a:r>
          </a:p>
          <a:p>
            <a:pPr algn="l">
              <a:buFontTx/>
              <a:buNone/>
            </a:pPr>
            <a:r>
              <a:rPr lang="pl-PL" i="1" smtClean="0"/>
              <a:t>	</a:t>
            </a:r>
            <a:r>
              <a:rPr lang="pl-PL" smtClean="0"/>
              <a:t>nawiązywanie kontaktów z rówieśnikami                      i dorosłymi, pozycja ucznia w grupie rówieśniczej, wyrozumiałość wobec innych,  inne.</a:t>
            </a:r>
          </a:p>
          <a:p>
            <a:pPr algn="l">
              <a:buFontTx/>
              <a:buNone/>
            </a:pPr>
            <a:endParaRPr lang="pl-PL" smtClean="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ytuł 1"/>
          <p:cNvSpPr>
            <a:spLocks noGrp="1"/>
          </p:cNvSpPr>
          <p:nvPr>
            <p:ph type="title"/>
          </p:nvPr>
        </p:nvSpPr>
        <p:spPr>
          <a:xfrm>
            <a:off x="685800" y="76200"/>
            <a:ext cx="7772400" cy="1452563"/>
          </a:xfrm>
        </p:spPr>
        <p:txBody>
          <a:bodyPr/>
          <a:lstStyle/>
          <a:p>
            <a:pPr algn="l">
              <a:lnSpc>
                <a:spcPct val="80000"/>
              </a:lnSpc>
              <a:spcBef>
                <a:spcPct val="20000"/>
              </a:spcBef>
            </a:pPr>
            <a:r>
              <a:rPr lang="pl-PL" b="1" smtClean="0"/>
              <a:t>PLAN  DZIAŁAŃ WSPIERAJĄCYCH POWINIEN DOTYCZYĆ OBSZARÓW, TAKICH JAK:</a:t>
            </a:r>
            <a:br>
              <a:rPr lang="pl-PL" b="1" smtClean="0"/>
            </a:br>
            <a:endParaRPr lang="pl-PL" smtClean="0"/>
          </a:p>
        </p:txBody>
      </p:sp>
      <p:sp>
        <p:nvSpPr>
          <p:cNvPr id="111619" name="Symbol zastępczy zawartości 2"/>
          <p:cNvSpPr>
            <a:spLocks noGrp="1"/>
          </p:cNvSpPr>
          <p:nvPr>
            <p:ph idx="1"/>
          </p:nvPr>
        </p:nvSpPr>
        <p:spPr/>
        <p:txBody>
          <a:bodyPr/>
          <a:lstStyle/>
          <a:p>
            <a:pPr algn="just">
              <a:buFontTx/>
              <a:buNone/>
            </a:pPr>
            <a:r>
              <a:rPr lang="pl-PL" b="1" smtClean="0"/>
              <a:t>Motywacja</a:t>
            </a:r>
            <a:r>
              <a:rPr lang="pl-PL" smtClean="0"/>
              <a:t> (wewnętrzna, zewnętrzna)</a:t>
            </a:r>
          </a:p>
          <a:p>
            <a:pPr algn="just">
              <a:buFontTx/>
              <a:buNone/>
            </a:pPr>
            <a:r>
              <a:rPr lang="pl-PL" b="1" smtClean="0"/>
              <a:t>Samoocena </a:t>
            </a:r>
            <a:r>
              <a:rPr lang="pl-PL" smtClean="0"/>
              <a:t>(umiejętność rozpoznania swoich mocnych i słabych stron oraz rozpoznanie własnych możliwości)</a:t>
            </a:r>
          </a:p>
          <a:p>
            <a:pPr algn="just">
              <a:buFontTx/>
              <a:buNone/>
            </a:pPr>
            <a:r>
              <a:rPr lang="pl-PL" b="1" smtClean="0"/>
              <a:t>Zainteresowania </a:t>
            </a:r>
            <a:r>
              <a:rPr lang="pl-PL" smtClean="0"/>
              <a:t>(własne, przedmiotem)</a:t>
            </a:r>
          </a:p>
          <a:p>
            <a:pPr algn="just">
              <a:buFontTx/>
              <a:buNone/>
            </a:pPr>
            <a:r>
              <a:rPr lang="pl-PL" b="1" smtClean="0"/>
              <a:t>Uzdolnienia</a:t>
            </a:r>
          </a:p>
          <a:p>
            <a:pPr algn="just">
              <a:buFontTx/>
              <a:buNone/>
            </a:pPr>
            <a:r>
              <a:rPr lang="pl-PL" b="1" smtClean="0"/>
              <a:t>Inne wynikające z opinii i obserwacji</a:t>
            </a:r>
          </a:p>
          <a:p>
            <a:pPr algn="just">
              <a:buFontTx/>
              <a:buNone/>
            </a:pPr>
            <a:r>
              <a:rPr lang="pl-PL" b="1" smtClean="0"/>
              <a:t>własnych nauczyciela</a:t>
            </a:r>
          </a:p>
          <a:p>
            <a:pPr algn="l">
              <a:buFontTx/>
              <a:buNone/>
            </a:pPr>
            <a:endParaRPr lang="pl-PL" smtClean="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idx="4294967295"/>
          </p:nvPr>
        </p:nvSpPr>
        <p:spPr>
          <a:xfrm>
            <a:off x="457200" y="274638"/>
            <a:ext cx="8229600" cy="706437"/>
          </a:xfrm>
        </p:spPr>
        <p:txBody>
          <a:bodyPr/>
          <a:lstStyle/>
          <a:p>
            <a:pPr eaLnBrk="1" hangingPunct="1">
              <a:defRPr/>
            </a:pPr>
            <a:r>
              <a:rPr lang="pl-PL" b="1" dirty="0" smtClean="0">
                <a:solidFill>
                  <a:schemeClr val="accent6">
                    <a:lumMod val="50000"/>
                  </a:schemeClr>
                </a:solidFill>
              </a:rPr>
              <a:t>REALIZACJA ZAJĘĆ EDUKACYJNYCH</a:t>
            </a:r>
            <a:endParaRPr lang="pl-PL" dirty="0" smtClean="0">
              <a:solidFill>
                <a:schemeClr val="accent6">
                  <a:lumMod val="50000"/>
                </a:schemeClr>
              </a:solidFill>
            </a:endParaRPr>
          </a:p>
        </p:txBody>
      </p:sp>
      <p:sp>
        <p:nvSpPr>
          <p:cNvPr id="118787" name="Rectangle 3"/>
          <p:cNvSpPr>
            <a:spLocks noGrp="1" noChangeArrowheads="1"/>
          </p:cNvSpPr>
          <p:nvPr>
            <p:ph type="body" idx="4294967295"/>
          </p:nvPr>
        </p:nvSpPr>
        <p:spPr>
          <a:xfrm>
            <a:off x="395288" y="981075"/>
            <a:ext cx="8362950" cy="5545138"/>
          </a:xfrm>
        </p:spPr>
        <p:txBody>
          <a:bodyPr/>
          <a:lstStyle/>
          <a:p>
            <a:pPr marL="179388" indent="-179388" algn="just" eaLnBrk="1" hangingPunct="1">
              <a:lnSpc>
                <a:spcPct val="95000"/>
              </a:lnSpc>
              <a:buFontTx/>
              <a:buNone/>
            </a:pPr>
            <a:endParaRPr lang="pl-PL" sz="2300" b="1" smtClean="0"/>
          </a:p>
          <a:p>
            <a:pPr marL="179388" indent="-179388" algn="just" eaLnBrk="1" hangingPunct="1">
              <a:lnSpc>
                <a:spcPct val="95000"/>
              </a:lnSpc>
              <a:buFontTx/>
              <a:buNone/>
            </a:pPr>
            <a:endParaRPr lang="pl-PL" sz="2300" b="1" smtClean="0"/>
          </a:p>
          <a:p>
            <a:pPr marL="179388" indent="-179388" algn="just" eaLnBrk="1" hangingPunct="1">
              <a:lnSpc>
                <a:spcPct val="95000"/>
              </a:lnSpc>
              <a:buFontTx/>
              <a:buNone/>
            </a:pPr>
            <a:endParaRPr lang="pl-PL" sz="2300" b="1" smtClean="0"/>
          </a:p>
          <a:p>
            <a:pPr marL="179388" indent="-179388" algn="just" eaLnBrk="1" hangingPunct="1">
              <a:lnSpc>
                <a:spcPct val="95000"/>
              </a:lnSpc>
              <a:buFontTx/>
              <a:buNone/>
            </a:pPr>
            <a:endParaRPr lang="pl-PL" sz="2800" b="1" smtClean="0"/>
          </a:p>
          <a:p>
            <a:pPr marL="179388" indent="-179388" algn="just" eaLnBrk="1" hangingPunct="1">
              <a:lnSpc>
                <a:spcPct val="95000"/>
              </a:lnSpc>
              <a:buFontTx/>
              <a:buNone/>
            </a:pPr>
            <a:r>
              <a:rPr lang="pl-PL" sz="2800" b="1" smtClean="0"/>
              <a:t>Cele edukacyjne</a:t>
            </a:r>
            <a:r>
              <a:rPr lang="pl-PL" sz="2800" smtClean="0"/>
              <a:t> - realizacja celów wynikających </a:t>
            </a:r>
            <a:br>
              <a:rPr lang="pl-PL" sz="2800" smtClean="0"/>
            </a:br>
            <a:r>
              <a:rPr lang="pl-PL" sz="2800" smtClean="0"/>
              <a:t>z podstawy programowej</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Effect transition="in" filter="slide(fromBottom)">
                                      <p:cBhvr>
                                        <p:cTn id="7" dur="500"/>
                                        <p:tgtEl>
                                          <p:spTgt spid="11878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18787">
                                            <p:txEl>
                                              <p:pRg st="4" end="4"/>
                                            </p:txEl>
                                          </p:spTgt>
                                        </p:tgtEl>
                                        <p:attrNameLst>
                                          <p:attrName>style.visibility</p:attrName>
                                        </p:attrNameLst>
                                      </p:cBhvr>
                                      <p:to>
                                        <p:strVal val="visible"/>
                                      </p:to>
                                    </p:set>
                                    <p:animEffect transition="in" filter="slide(fromBottom)">
                                      <p:cBhvr>
                                        <p:cTn id="12" dur="500"/>
                                        <p:tgtEl>
                                          <p:spTgt spid="1187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7" grpId="0" build="p"/>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idx="4294967295"/>
          </p:nvPr>
        </p:nvSpPr>
        <p:spPr>
          <a:xfrm>
            <a:off x="457200" y="274638"/>
            <a:ext cx="8229600" cy="706437"/>
          </a:xfrm>
        </p:spPr>
        <p:txBody>
          <a:bodyPr/>
          <a:lstStyle/>
          <a:p>
            <a:pPr eaLnBrk="1" hangingPunct="1">
              <a:defRPr/>
            </a:pPr>
            <a:r>
              <a:rPr lang="pl-PL" b="1" dirty="0" smtClean="0">
                <a:solidFill>
                  <a:schemeClr val="accent6">
                    <a:lumMod val="50000"/>
                  </a:schemeClr>
                </a:solidFill>
              </a:rPr>
              <a:t>REALIZACJA ZAJĘĆ EDUKACYJNYCH</a:t>
            </a:r>
            <a:endParaRPr lang="pl-PL" dirty="0" smtClean="0">
              <a:solidFill>
                <a:schemeClr val="accent6">
                  <a:lumMod val="50000"/>
                </a:schemeClr>
              </a:solidFill>
            </a:endParaRPr>
          </a:p>
        </p:txBody>
      </p:sp>
      <p:sp>
        <p:nvSpPr>
          <p:cNvPr id="118787" name="Rectangle 3"/>
          <p:cNvSpPr>
            <a:spLocks noGrp="1" noChangeArrowheads="1"/>
          </p:cNvSpPr>
          <p:nvPr>
            <p:ph type="body" idx="4294967295"/>
          </p:nvPr>
        </p:nvSpPr>
        <p:spPr>
          <a:xfrm>
            <a:off x="395288" y="981075"/>
            <a:ext cx="8362950" cy="5545138"/>
          </a:xfrm>
        </p:spPr>
        <p:txBody>
          <a:bodyPr/>
          <a:lstStyle/>
          <a:p>
            <a:pPr marL="179388" indent="-179388" algn="just" eaLnBrk="1" hangingPunct="1">
              <a:lnSpc>
                <a:spcPct val="95000"/>
              </a:lnSpc>
              <a:buFontTx/>
              <a:buNone/>
              <a:defRPr/>
            </a:pPr>
            <a:r>
              <a:rPr lang="pl-PL" sz="2300" b="1" dirty="0" smtClean="0"/>
              <a:t>Cele terapeutyczne</a:t>
            </a:r>
            <a:r>
              <a:rPr lang="pl-PL" sz="2300" dirty="0" smtClean="0"/>
              <a:t> (zapewnienie poczucia bezpieczeństwa, przewidywalności i stałości, zapewnienie akceptacji przez grupę rówieśniczą, umiejętność rozpoznawania i nazywania uczuć własnych i innych, rozbudzanie zainteresowań dziecka i angażowanie go w bardzo konkretne działania, rozwijanie mocnych stron, zwiększenie motywacji do nauki, organizowanie sytuacji zapewniających dziecku sukces, rozwijanie kompetencji w zakresie umiejętności psychospołecznych, nabycie umiejętności radzenie sobie w sytuacjach trudnych, nabycie umiejętności opanowywania odruchów złości, agresji i zachowań impulsywnych)</a:t>
            </a:r>
          </a:p>
          <a:p>
            <a:pPr marL="179388" indent="-179388" algn="just" eaLnBrk="1" hangingPunct="1">
              <a:lnSpc>
                <a:spcPct val="95000"/>
              </a:lnSpc>
              <a:buFontTx/>
              <a:buNone/>
              <a:defRPr/>
            </a:pPr>
            <a:r>
              <a:rPr lang="pl-PL" sz="2300" dirty="0" smtClean="0"/>
              <a:t>Procedury (metody, formy, środki) z uwzględnieniem etapu przedszkolnego, szkoły podstawowej, gimnazjum, </a:t>
            </a:r>
            <a:r>
              <a:rPr lang="pl-PL" sz="2300" dirty="0" smtClean="0">
                <a:solidFill>
                  <a:schemeClr val="bg2">
                    <a:lumMod val="75000"/>
                  </a:schemeClr>
                </a:solidFill>
              </a:rPr>
              <a:t>szkoły</a:t>
            </a:r>
            <a:r>
              <a:rPr lang="pl-PL" sz="2300" dirty="0" smtClean="0"/>
              <a:t>  </a:t>
            </a:r>
            <a:r>
              <a:rPr lang="pl-PL" sz="2300" dirty="0" err="1" smtClean="0"/>
              <a:t>ponadgimnazjalnej</a:t>
            </a:r>
            <a:r>
              <a:rPr lang="pl-PL" sz="23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Effect transition="in" filter="slide(fromBottom)">
                                      <p:cBhvr>
                                        <p:cTn id="7" dur="500"/>
                                        <p:tgtEl>
                                          <p:spTgt spid="11878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18787">
                                            <p:txEl>
                                              <p:pRg st="0" end="0"/>
                                            </p:txEl>
                                          </p:spTgt>
                                        </p:tgtEl>
                                        <p:attrNameLst>
                                          <p:attrName>style.visibility</p:attrName>
                                        </p:attrNameLst>
                                      </p:cBhvr>
                                      <p:to>
                                        <p:strVal val="visible"/>
                                      </p:to>
                                    </p:set>
                                    <p:animEffect transition="in" filter="slide(fromBottom)">
                                      <p:cBhvr>
                                        <p:cTn id="12" dur="500"/>
                                        <p:tgtEl>
                                          <p:spTgt spid="11878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18787">
                                            <p:txEl>
                                              <p:pRg st="1" end="1"/>
                                            </p:txEl>
                                          </p:spTgt>
                                        </p:tgtEl>
                                        <p:attrNameLst>
                                          <p:attrName>style.visibility</p:attrName>
                                        </p:attrNameLst>
                                      </p:cBhvr>
                                      <p:to>
                                        <p:strVal val="visible"/>
                                      </p:to>
                                    </p:set>
                                    <p:animEffect transition="in" filter="slide(fromBottom)">
                                      <p:cBhvr>
                                        <p:cTn id="17" dur="500"/>
                                        <p:tgtEl>
                                          <p:spTgt spid="1187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7"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Obraz 12" descr="0.jpg"/>
          <p:cNvPicPr>
            <a:picLocks noChangeAspect="1"/>
          </p:cNvPicPr>
          <p:nvPr/>
        </p:nvPicPr>
        <p:blipFill>
          <a:blip r:embed="rId3" cstate="print"/>
          <a:srcRect/>
          <a:stretch>
            <a:fillRect/>
          </a:stretch>
        </p:blipFill>
        <p:spPr bwMode="auto">
          <a:xfrm>
            <a:off x="0" y="4763"/>
            <a:ext cx="9144000" cy="6848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ojekt domyślny">
  <a:themeElements>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ojekt domyślny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kt domyśln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kt domyśln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16387</TotalTime>
  <Words>19959</Words>
  <Application>Microsoft Office PowerPoint</Application>
  <PresentationFormat>Pokaz na ekranie (4:3)</PresentationFormat>
  <Paragraphs>1799</Paragraphs>
  <Slides>111</Slides>
  <Notes>105</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111</vt:i4>
      </vt:variant>
    </vt:vector>
  </HeadingPairs>
  <TitlesOfParts>
    <vt:vector size="116" baseType="lpstr">
      <vt:lpstr>Times New Roman</vt:lpstr>
      <vt:lpstr>Arial</vt:lpstr>
      <vt:lpstr>Calibri</vt:lpstr>
      <vt:lpstr>Wingdings</vt:lpstr>
      <vt:lpstr>Projekt domyślny</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lpstr>Slajd 40</vt:lpstr>
      <vt:lpstr>Slajd 41</vt:lpstr>
      <vt:lpstr>Slajd 42</vt:lpstr>
      <vt:lpstr>Slajd 43</vt:lpstr>
      <vt:lpstr>Slajd 44</vt:lpstr>
      <vt:lpstr>Slajd 45</vt:lpstr>
      <vt:lpstr>UCZEŃ NIESŁYSZĄCY  LUB SŁABO SŁYSZĄCY</vt:lpstr>
      <vt:lpstr>WSKAZÓWKI DO PROWADZENIA WIELOSPECJALISTYCZNEJ OCENY POZIOMU FUNKCJONOWANIA UCZNIA</vt:lpstr>
      <vt:lpstr>TRUDNOŚCI WYNIKAJĄCE Z USZKODZENIA SŁUCHU</vt:lpstr>
      <vt:lpstr>NARZĘDZIA DIAGNOSTYCZNE</vt:lpstr>
      <vt:lpstr>KONSTRUOWANIE I REALIZACJA INDYWIDUALNEGO PROGRAMU EDUKACYJNO-TERAPEUTYCZNEGO</vt:lpstr>
      <vt:lpstr>Slajd 51</vt:lpstr>
      <vt:lpstr>UCZEŃ NIEWIDOMY  I SŁABO WIDZĄCY</vt:lpstr>
      <vt:lpstr>WSKAZÓWKI DO PROWADZENIA WIELOSPECJALISTYCZNEJ OCENY POZIOMU FUNKCJONOWANIA UCZNIA</vt:lpstr>
      <vt:lpstr>NARZĘDZIA DIAGNOSTYCZNE</vt:lpstr>
      <vt:lpstr>KONSTRUOWANIE I REALIZACJA INDYWIDUALNEGO PROGRAMU EDUKACYJNO-TERAPEUTYCZNEGO</vt:lpstr>
      <vt:lpstr>REALIZACJA ZAJĘĆ EDUKACYJNYCH</vt:lpstr>
      <vt:lpstr>UCZEŃ Z NIEPEŁNOSPRAWNOŚCIĄ RUCHOWĄ</vt:lpstr>
      <vt:lpstr>WYZNACZNIKI PROCESU EDUKACYJNEGO</vt:lpstr>
      <vt:lpstr>WYZNACZNIKI PROCESU EDUKACYJNEGO</vt:lpstr>
      <vt:lpstr>WYZNACZNIKI PROCESU EDUKACYJNEGO</vt:lpstr>
      <vt:lpstr>WSKAZÓWKI DO PROWADZENIA WIELOSPECJALISTYCZNEJ OCENY POZIOMU FUNKCJONOWANIA UCZNIA</vt:lpstr>
      <vt:lpstr>INDYWIDUALNY PROGRAM EDUKACYJNO- TERAPEUTYCZNY (IPET)</vt:lpstr>
      <vt:lpstr>REALIZACJA ZAJĘĆ EDUKACYJNYCH</vt:lpstr>
      <vt:lpstr>POMOCE TECHNICZNE, ŚRODKI DYDAKTYCZNE </vt:lpstr>
      <vt:lpstr>UCZEŃ Z UPOŚLEDZENIEM UMYSŁOWYM W STOPNIU LEKKIM</vt:lpstr>
      <vt:lpstr>NARZĘDZIA DIAGNOSTYCZNE </vt:lpstr>
      <vt:lpstr>INDYWIDUALNE PROGRAMY EDUKACYJNO - TERAPEUTYCZNE</vt:lpstr>
      <vt:lpstr>INDYWIDUALNE PROGRAMY EDUKACYJNO - TERAPEUTYCZNE</vt:lpstr>
      <vt:lpstr>IPET </vt:lpstr>
      <vt:lpstr>UCZEŃ Z AUTYZMEM, w tym z ZESPOŁEM ASPERGERA</vt:lpstr>
      <vt:lpstr>WIELOSPECJALISTYCZNA OCENA POZIOMU FUNKCJONOWANIA UCZNIA</vt:lpstr>
      <vt:lpstr>CZYNNIKI NIESPRZYJAJĄCE ROZWOJOWI UCZNIA</vt:lpstr>
      <vt:lpstr>REALIZACJA IPET</vt:lpstr>
      <vt:lpstr>CELE EDUKACYJNO-TERAPEUTYCZNE LUB EDUKACYJNE (PRZYKŁADY) </vt:lpstr>
      <vt:lpstr>CELE EDUKACYJNO-TERAPEUTYCZNE LUB EDUKACYJNE (PRZYKŁADY) </vt:lpstr>
      <vt:lpstr>UCZEŃ NIEDOSTOSOWANY SPOŁECZNIE LUB ZAGROŻONY NIEDOSTOSOWANIEM SPOŁECZNYM</vt:lpstr>
      <vt:lpstr>NARZĘDZIA DIAGNOSTYCZNE</vt:lpstr>
      <vt:lpstr>WSKAZANIA DO PRACY</vt:lpstr>
      <vt:lpstr>WSKAZANIA DO PRACY</vt:lpstr>
      <vt:lpstr>METODY PRACY</vt:lpstr>
      <vt:lpstr>UCZEŃ  Z UPOŚLEDZENIEM UMYSŁOWYM W STOPNIU UMIARKOWANYM LUB ZNACZNYM</vt:lpstr>
      <vt:lpstr>PODSTAWA PROGRAMOWA KSZTAŁCENIA OGÓLNEGO  DLA UCZNIÓW Z UPOŚLEDZENIEM UMYSŁOWYM W STOPNIU UMIARKOWANYM LUB ZNACZNYM</vt:lpstr>
      <vt:lpstr>CELE GŁÓWNE OKREŚLONE W PODSTAWIE PROGRAMOWEJ </vt:lpstr>
      <vt:lpstr>PODSTAWA PROGRAMOWA KSZTAŁCENIA OGÓLNEGO</vt:lpstr>
      <vt:lpstr>WIELOSPECJALISTYCZNA OCENA POZIOMU  FUNKCJONOWANIA UCZNIA  - diagnoza na użytek konstruowania indywidualnych programów edukacyjno-terapeutycznych</vt:lpstr>
      <vt:lpstr>INDYWIDUALNE PROGRAMY EDUKACYJNO – TERAPEUTYCZNE: </vt:lpstr>
      <vt:lpstr>UCZEŃ ZE SPRZĘŻONĄ NIEPEŁNOSPRAWNOŚCIĄ</vt:lpstr>
      <vt:lpstr>Slajd 88</vt:lpstr>
      <vt:lpstr>Slajd 89</vt:lpstr>
      <vt:lpstr>Slajd 90</vt:lpstr>
      <vt:lpstr>Slajd 91</vt:lpstr>
      <vt:lpstr>UCZEŃ Z CHOROBĄ PRZEWLEKŁĄ</vt:lpstr>
      <vt:lpstr>WYZNACZNIKI PROCESU EDUKACYJNEGO</vt:lpstr>
      <vt:lpstr>UCZEŃ SZCZEGÓLNIE UZDOLNIONY</vt:lpstr>
      <vt:lpstr>CZYNNIKI  SPRZYJAJĄCE I  NIESPRZYJAJĄCE ROZWOJOWI UCZNIA</vt:lpstr>
      <vt:lpstr>SFORMUŁOWANIE PLANU DZIAŁAŃ WSPIERAJĄCYCH (PDW)</vt:lpstr>
      <vt:lpstr>REALIZACJA PWD (PLANU DZIAŁAŃ WSPIERAJĄCYCH)</vt:lpstr>
      <vt:lpstr>Slajd 98</vt:lpstr>
      <vt:lpstr>UCZEŃ Z ADHD</vt:lpstr>
      <vt:lpstr>WYZNACZNIKI PROCESU EDUKACYJNEGO</vt:lpstr>
      <vt:lpstr>WSKAZÓWKI DO PROWADZENIA WIELOSPECJALISTYCZNEJ OCENY POZIOMU FUNKCJONOWANIA UCZNIA</vt:lpstr>
      <vt:lpstr>CZYNNIKI  SPRZYJAJĄCE I  NIESPRZYJAJĄCE ROZWOJOWI UCZNIA</vt:lpstr>
      <vt:lpstr>CZYNNIKI  SPRZYJAJĄCE I  NIESPRZYJAJĄCE ROZWOJOWI UCZNIA</vt:lpstr>
      <vt:lpstr>PLAN  DZIAŁAŃ WSPIERAJĄCYCH POWINIEN DOTYCZYĆ OBSZARÓW, TAKICH JAK: </vt:lpstr>
      <vt:lpstr>PLAN  DZIAŁAŃ WSPIERAJĄCYCH POWINIEN DOTYCZYĆ OBSZARÓW, TAKICH JAK: </vt:lpstr>
      <vt:lpstr>PLAN  DZIAŁAŃ WSPIERAJĄCYCH POWINIEN DOTYCZYĆ OBSZARÓW, TAKICH JAK: </vt:lpstr>
      <vt:lpstr>PLAN  DZIAŁAŃ WSPIERAJĄCYCH POWINIEN DOTYCZYĆ OBSZARÓW, TAKICH JAK: </vt:lpstr>
      <vt:lpstr>PLAN  DZIAŁAŃ WSPIERAJĄCYCH POWINIEN DOTYCZYĆ OBSZARÓW, TAKICH JAK: </vt:lpstr>
      <vt:lpstr>REALIZACJA ZAJĘĆ EDUKACYJNYCH</vt:lpstr>
      <vt:lpstr>REALIZACJA ZAJĘĆ EDUKACYJNYCH</vt:lpstr>
      <vt:lpstr>Slajd 111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w.filipkowski</dc:creator>
  <cp:lastModifiedBy>Właściciel</cp:lastModifiedBy>
  <cp:revision>1617</cp:revision>
  <dcterms:created xsi:type="dcterms:W3CDTF">2009-10-06T10:26:15Z</dcterms:created>
  <dcterms:modified xsi:type="dcterms:W3CDTF">2013-11-18T11:33:10Z</dcterms:modified>
</cp:coreProperties>
</file>